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5.xml" ContentType="application/vnd.openxmlformats-officedocument.presentationml.tags+xml"/>
  <Override PartName="/ppt/notesSlides/notesSlide30.xml" ContentType="application/vnd.openxmlformats-officedocument.presentationml.notesSlide+xml"/>
  <Override PartName="/ppt/tags/tag6.xml" ContentType="application/vnd.openxmlformats-officedocument.presentationml.tags+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6"/>
  </p:sldMasterIdLst>
  <p:notesMasterIdLst>
    <p:notesMasterId r:id="rId53"/>
  </p:notesMasterIdLst>
  <p:handoutMasterIdLst>
    <p:handoutMasterId r:id="rId54"/>
  </p:handoutMasterIdLst>
  <p:sldIdLst>
    <p:sldId id="259" r:id="rId7"/>
    <p:sldId id="260" r:id="rId8"/>
    <p:sldId id="262" r:id="rId9"/>
    <p:sldId id="263" r:id="rId10"/>
    <p:sldId id="261" r:id="rId11"/>
    <p:sldId id="298" r:id="rId12"/>
    <p:sldId id="302" r:id="rId13"/>
    <p:sldId id="303" r:id="rId14"/>
    <p:sldId id="304" r:id="rId15"/>
    <p:sldId id="266" r:id="rId16"/>
    <p:sldId id="299" r:id="rId17"/>
    <p:sldId id="285" r:id="rId18"/>
    <p:sldId id="270" r:id="rId19"/>
    <p:sldId id="306" r:id="rId20"/>
    <p:sldId id="286" r:id="rId21"/>
    <p:sldId id="271" r:id="rId22"/>
    <p:sldId id="305" r:id="rId23"/>
    <p:sldId id="287" r:id="rId24"/>
    <p:sldId id="316" r:id="rId25"/>
    <p:sldId id="317" r:id="rId26"/>
    <p:sldId id="318" r:id="rId27"/>
    <p:sldId id="272" r:id="rId28"/>
    <p:sldId id="307" r:id="rId29"/>
    <p:sldId id="288" r:id="rId30"/>
    <p:sldId id="274" r:id="rId31"/>
    <p:sldId id="309" r:id="rId32"/>
    <p:sldId id="290" r:id="rId33"/>
    <p:sldId id="275" r:id="rId34"/>
    <p:sldId id="310" r:id="rId35"/>
    <p:sldId id="291" r:id="rId36"/>
    <p:sldId id="276" r:id="rId37"/>
    <p:sldId id="311" r:id="rId38"/>
    <p:sldId id="292" r:id="rId39"/>
    <p:sldId id="277" r:id="rId40"/>
    <p:sldId id="312" r:id="rId41"/>
    <p:sldId id="293" r:id="rId42"/>
    <p:sldId id="278" r:id="rId43"/>
    <p:sldId id="313" r:id="rId44"/>
    <p:sldId id="295" r:id="rId45"/>
    <p:sldId id="281" r:id="rId46"/>
    <p:sldId id="314" r:id="rId47"/>
    <p:sldId id="294" r:id="rId48"/>
    <p:sldId id="296" r:id="rId49"/>
    <p:sldId id="301" r:id="rId50"/>
    <p:sldId id="300" r:id="rId51"/>
    <p:sldId id="258" r:id="rId52"/>
  </p:sldIdLst>
  <p:sldSz cx="9144000" cy="5143500" type="screen16x9"/>
  <p:notesSz cx="6858000" cy="9144000"/>
  <p:defaultText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xmlns="">
        <p15:guide id="3" orient="horz" pos="2913" userDrawn="1">
          <p15:clr>
            <a:srgbClr val="A4A3A4"/>
          </p15:clr>
        </p15:guide>
        <p15:guide id="4" pos="5511" userDrawn="1">
          <p15:clr>
            <a:srgbClr val="A4A3A4"/>
          </p15:clr>
        </p15:guide>
        <p15:guide id="5" orient="horz" pos="1847" userDrawn="1">
          <p15:clr>
            <a:srgbClr val="A4A3A4"/>
          </p15:clr>
        </p15:guide>
        <p15:guide id="6" orient="horz" pos="1756" userDrawn="1">
          <p15:clr>
            <a:srgbClr val="A4A3A4"/>
          </p15:clr>
        </p15:guide>
        <p15:guide id="7" orient="horz" pos="713" userDrawn="1">
          <p15:clr>
            <a:srgbClr val="A4A3A4"/>
          </p15:clr>
        </p15:guide>
        <p15:guide id="8" pos="249" userDrawn="1">
          <p15:clr>
            <a:srgbClr val="A4A3A4"/>
          </p15:clr>
        </p15:guide>
        <p15:guide id="9" pos="1950" userDrawn="1">
          <p15:clr>
            <a:srgbClr val="A4A3A4"/>
          </p15:clr>
        </p15:guide>
        <p15:guide id="10" pos="2041" userDrawn="1">
          <p15:clr>
            <a:srgbClr val="A4A3A4"/>
          </p15:clr>
        </p15:guide>
        <p15:guide id="11" pos="3719" userDrawn="1">
          <p15:clr>
            <a:srgbClr val="A4A3A4"/>
          </p15:clr>
        </p15:guide>
        <p15:guide id="13" pos="3810"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7F7F7F"/>
    <a:srgbClr val="A3331D"/>
    <a:srgbClr val="A51B1B"/>
    <a:srgbClr val="FFFFFF"/>
    <a:srgbClr val="B51D1D"/>
    <a:srgbClr val="7A7A7A"/>
    <a:srgbClr val="989898"/>
    <a:srgbClr val="08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43" autoAdjust="0"/>
    <p:restoredTop sz="78947" autoAdjust="0"/>
  </p:normalViewPr>
  <p:slideViewPr>
    <p:cSldViewPr snapToGrid="0" showGuides="1">
      <p:cViewPr varScale="1">
        <p:scale>
          <a:sx n="97" d="100"/>
          <a:sy n="97" d="100"/>
        </p:scale>
        <p:origin x="-1074" y="-102"/>
      </p:cViewPr>
      <p:guideLst>
        <p:guide orient="horz" pos="2913"/>
        <p:guide orient="horz" pos="1847"/>
        <p:guide orient="horz" pos="1756"/>
        <p:guide orient="horz" pos="713"/>
        <p:guide pos="5511"/>
        <p:guide pos="249"/>
        <p:guide pos="1950"/>
        <p:guide pos="2041"/>
        <p:guide pos="3719"/>
        <p:guide pos="3810"/>
      </p:guideLst>
    </p:cSldViewPr>
  </p:slideViewPr>
  <p:notesTextViewPr>
    <p:cViewPr>
      <p:scale>
        <a:sx n="1" d="1"/>
        <a:sy n="1" d="1"/>
      </p:scale>
      <p:origin x="0" y="0"/>
    </p:cViewPr>
  </p:notesTextViewPr>
  <p:notesViewPr>
    <p:cSldViewPr snapToGrid="0" showGuides="1">
      <p:cViewPr varScale="1">
        <p:scale>
          <a:sx n="67" d="100"/>
          <a:sy n="67" d="100"/>
        </p:scale>
        <p:origin x="277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4FD278-E99A-4A9D-8597-6E2BC9B92722}" type="doc">
      <dgm:prSet loTypeId="urn:microsoft.com/office/officeart/2008/layout/VerticalCurvedList" loCatId="list" qsTypeId="urn:microsoft.com/office/officeart/2005/8/quickstyle/3d3" qsCatId="3D" csTypeId="urn:microsoft.com/office/officeart/2005/8/colors/accent3_2" csCatId="accent3" phldr="1"/>
      <dgm:spPr/>
      <dgm:t>
        <a:bodyPr/>
        <a:lstStyle/>
        <a:p>
          <a:endParaRPr lang="en-US"/>
        </a:p>
      </dgm:t>
    </dgm:pt>
    <dgm:pt modelId="{6B423167-578F-494E-A004-15C721EAF8D7}">
      <dgm:prSet phldrT="[Text]"/>
      <dgm:spPr/>
      <dgm:t>
        <a:bodyPr/>
        <a:lstStyle/>
        <a:p>
          <a:r>
            <a:rPr lang="en-US" dirty="0" smtClean="0"/>
            <a:t>cumulocity.com Free Trial</a:t>
          </a:r>
          <a:endParaRPr lang="en-US" dirty="0"/>
        </a:p>
      </dgm:t>
    </dgm:pt>
    <dgm:pt modelId="{03A44966-C33D-4379-814B-3627E5FDDCFE}" type="parTrans" cxnId="{C9C52253-2413-4F4A-B0C3-F2309A7DBCC5}">
      <dgm:prSet/>
      <dgm:spPr/>
      <dgm:t>
        <a:bodyPr/>
        <a:lstStyle/>
        <a:p>
          <a:endParaRPr lang="en-US"/>
        </a:p>
      </dgm:t>
    </dgm:pt>
    <dgm:pt modelId="{EB66AE3E-4125-4311-AF7F-8EEB0FC20F6B}" type="sibTrans" cxnId="{C9C52253-2413-4F4A-B0C3-F2309A7DBCC5}">
      <dgm:prSet/>
      <dgm:spPr/>
      <dgm:t>
        <a:bodyPr/>
        <a:lstStyle/>
        <a:p>
          <a:endParaRPr lang="en-US"/>
        </a:p>
      </dgm:t>
    </dgm:pt>
    <dgm:pt modelId="{05BD251F-8F7B-4CE3-880C-6F9F26E13142}">
      <dgm:prSet phldrT="[Text]"/>
      <dgm:spPr/>
      <dgm:t>
        <a:bodyPr/>
        <a:lstStyle/>
        <a:p>
          <a:r>
            <a:rPr lang="en-US" dirty="0" smtClean="0"/>
            <a:t>jagt.cumulocity.com</a:t>
          </a:r>
          <a:endParaRPr lang="en-US" dirty="0"/>
        </a:p>
      </dgm:t>
    </dgm:pt>
    <dgm:pt modelId="{80FE9C57-471A-4F8F-9E67-FECC6447280A}" type="parTrans" cxnId="{9CB73B4F-1502-49E5-8190-01DA1F9ECADC}">
      <dgm:prSet/>
      <dgm:spPr/>
      <dgm:t>
        <a:bodyPr/>
        <a:lstStyle/>
        <a:p>
          <a:endParaRPr lang="en-US"/>
        </a:p>
      </dgm:t>
    </dgm:pt>
    <dgm:pt modelId="{1070CCDA-1E0F-4FAF-84AB-EE11F5616A4B}" type="sibTrans" cxnId="{9CB73B4F-1502-49E5-8190-01DA1F9ECADC}">
      <dgm:prSet/>
      <dgm:spPr/>
      <dgm:t>
        <a:bodyPr/>
        <a:lstStyle/>
        <a:p>
          <a:endParaRPr lang="en-US"/>
        </a:p>
      </dgm:t>
    </dgm:pt>
    <dgm:pt modelId="{3401284C-9237-4BB9-B7F7-C1805E4518E4}">
      <dgm:prSet phldrT="[Text]"/>
      <dgm:spPr/>
      <dgm:t>
        <a:bodyPr/>
        <a:lstStyle/>
        <a:p>
          <a:r>
            <a:rPr lang="en-US" dirty="0" smtClean="0"/>
            <a:t>Mirror my iPhone screen</a:t>
          </a:r>
          <a:endParaRPr lang="en-US" dirty="0"/>
        </a:p>
      </dgm:t>
    </dgm:pt>
    <dgm:pt modelId="{12403BFC-0D8B-45D5-B7C3-AB4F8CEE49F4}" type="parTrans" cxnId="{BBB705F8-E98E-4665-89EF-722AEB551DA2}">
      <dgm:prSet/>
      <dgm:spPr/>
      <dgm:t>
        <a:bodyPr/>
        <a:lstStyle/>
        <a:p>
          <a:endParaRPr lang="en-US"/>
        </a:p>
      </dgm:t>
    </dgm:pt>
    <dgm:pt modelId="{D0A99598-C63E-4265-ACDC-451130D01642}" type="sibTrans" cxnId="{BBB705F8-E98E-4665-89EF-722AEB551DA2}">
      <dgm:prSet/>
      <dgm:spPr/>
      <dgm:t>
        <a:bodyPr/>
        <a:lstStyle/>
        <a:p>
          <a:endParaRPr lang="en-US"/>
        </a:p>
      </dgm:t>
    </dgm:pt>
    <dgm:pt modelId="{76D219E6-C49A-4D77-900F-2C04A243EA3F}">
      <dgm:prSet phldrT="[Text]"/>
      <dgm:spPr/>
      <dgm:t>
        <a:bodyPr/>
        <a:lstStyle/>
        <a:p>
          <a:r>
            <a:rPr lang="en-US" dirty="0" smtClean="0"/>
            <a:t>Register my iPhone with C8Y</a:t>
          </a:r>
          <a:endParaRPr lang="en-US" dirty="0"/>
        </a:p>
      </dgm:t>
    </dgm:pt>
    <dgm:pt modelId="{74FFA418-43A8-498D-94EA-0B03399DCA53}" type="parTrans" cxnId="{2C8681AE-ACCE-4CAF-BE74-E93C4DD372C2}">
      <dgm:prSet/>
      <dgm:spPr/>
      <dgm:t>
        <a:bodyPr/>
        <a:lstStyle/>
        <a:p>
          <a:endParaRPr lang="en-US"/>
        </a:p>
      </dgm:t>
    </dgm:pt>
    <dgm:pt modelId="{A7475C1E-79E0-4E7B-A3C6-F79642C9BEB3}" type="sibTrans" cxnId="{2C8681AE-ACCE-4CAF-BE74-E93C4DD372C2}">
      <dgm:prSet/>
      <dgm:spPr/>
      <dgm:t>
        <a:bodyPr/>
        <a:lstStyle/>
        <a:p>
          <a:endParaRPr lang="en-US"/>
        </a:p>
      </dgm:t>
    </dgm:pt>
    <dgm:pt modelId="{50F89B78-954D-4BC8-A477-67A9B7130B9D}">
      <dgm:prSet phldrT="[Text]"/>
      <dgm:spPr/>
      <dgm:t>
        <a:bodyPr/>
        <a:lstStyle/>
        <a:p>
          <a:r>
            <a:rPr lang="en-US" dirty="0" smtClean="0"/>
            <a:t>Smartphone Dashboard</a:t>
          </a:r>
          <a:endParaRPr lang="en-US" dirty="0"/>
        </a:p>
      </dgm:t>
    </dgm:pt>
    <dgm:pt modelId="{C65960B0-0E5D-4ECD-814F-31C908BFDD67}" type="parTrans" cxnId="{32D0408D-B1D3-4251-8D2F-C2E136B2B030}">
      <dgm:prSet/>
      <dgm:spPr/>
      <dgm:t>
        <a:bodyPr/>
        <a:lstStyle/>
        <a:p>
          <a:endParaRPr lang="en-US"/>
        </a:p>
      </dgm:t>
    </dgm:pt>
    <dgm:pt modelId="{7F731093-9325-46B4-B30D-38EB279F6517}" type="sibTrans" cxnId="{32D0408D-B1D3-4251-8D2F-C2E136B2B030}">
      <dgm:prSet/>
      <dgm:spPr/>
      <dgm:t>
        <a:bodyPr/>
        <a:lstStyle/>
        <a:p>
          <a:endParaRPr lang="en-US"/>
        </a:p>
      </dgm:t>
    </dgm:pt>
    <dgm:pt modelId="{1B245C28-E1E2-4B35-A8F3-DFC43BD55C29}">
      <dgm:prSet phldrT="[Text]"/>
      <dgm:spPr/>
      <dgm:t>
        <a:bodyPr/>
        <a:lstStyle/>
        <a:p>
          <a:r>
            <a:rPr lang="en-US" dirty="0" smtClean="0"/>
            <a:t>Detect excessive movement and make phone vibrate</a:t>
          </a:r>
          <a:endParaRPr lang="en-US" dirty="0"/>
        </a:p>
      </dgm:t>
    </dgm:pt>
    <dgm:pt modelId="{A6FE1577-DD4D-45BF-AF85-08020E67FC70}" type="parTrans" cxnId="{547F1601-2380-4A2B-AA6D-66DAAEDEA887}">
      <dgm:prSet/>
      <dgm:spPr/>
      <dgm:t>
        <a:bodyPr/>
        <a:lstStyle/>
        <a:p>
          <a:endParaRPr lang="en-US"/>
        </a:p>
      </dgm:t>
    </dgm:pt>
    <dgm:pt modelId="{17F88D40-A43D-440D-9D5E-78335CE07FCF}" type="sibTrans" cxnId="{547F1601-2380-4A2B-AA6D-66DAAEDEA887}">
      <dgm:prSet/>
      <dgm:spPr/>
      <dgm:t>
        <a:bodyPr/>
        <a:lstStyle/>
        <a:p>
          <a:endParaRPr lang="en-US"/>
        </a:p>
      </dgm:t>
    </dgm:pt>
    <dgm:pt modelId="{B923346A-581B-4F6B-B452-B0A954629C39}">
      <dgm:prSet phldrT="[Text]"/>
      <dgm:spPr/>
      <dgm:t>
        <a:bodyPr/>
        <a:lstStyle/>
        <a:p>
          <a:r>
            <a:rPr lang="en-US" dirty="0" smtClean="0"/>
            <a:t>Can we use this for </a:t>
          </a:r>
          <a:r>
            <a:rPr lang="en-US" dirty="0" err="1" smtClean="0"/>
            <a:t>ThingCo</a:t>
          </a:r>
          <a:r>
            <a:rPr lang="en-US" dirty="0" smtClean="0"/>
            <a:t>?</a:t>
          </a:r>
          <a:endParaRPr lang="en-US" dirty="0"/>
        </a:p>
      </dgm:t>
    </dgm:pt>
    <dgm:pt modelId="{C9B14F91-28F1-4237-B647-4B2D0F99F67A}" type="parTrans" cxnId="{EA7A7F6D-5E3A-4E7F-9C01-1B8D19DDC153}">
      <dgm:prSet/>
      <dgm:spPr/>
      <dgm:t>
        <a:bodyPr/>
        <a:lstStyle/>
        <a:p>
          <a:endParaRPr lang="en-US"/>
        </a:p>
      </dgm:t>
    </dgm:pt>
    <dgm:pt modelId="{700006F4-844F-4C47-AF55-40FCF1CA485A}" type="sibTrans" cxnId="{EA7A7F6D-5E3A-4E7F-9C01-1B8D19DDC153}">
      <dgm:prSet/>
      <dgm:spPr/>
      <dgm:t>
        <a:bodyPr/>
        <a:lstStyle/>
        <a:p>
          <a:endParaRPr lang="en-US"/>
        </a:p>
      </dgm:t>
    </dgm:pt>
    <dgm:pt modelId="{2EC8D7CC-05E2-45A5-B103-56D98AAA2A55}" type="pres">
      <dgm:prSet presAssocID="{F14FD278-E99A-4A9D-8597-6E2BC9B92722}" presName="Name0" presStyleCnt="0">
        <dgm:presLayoutVars>
          <dgm:chMax val="7"/>
          <dgm:chPref val="7"/>
          <dgm:dir/>
        </dgm:presLayoutVars>
      </dgm:prSet>
      <dgm:spPr/>
      <dgm:t>
        <a:bodyPr/>
        <a:lstStyle/>
        <a:p>
          <a:endParaRPr lang="en-US"/>
        </a:p>
      </dgm:t>
    </dgm:pt>
    <dgm:pt modelId="{54279244-2853-427B-9E28-338E7CE800A2}" type="pres">
      <dgm:prSet presAssocID="{F14FD278-E99A-4A9D-8597-6E2BC9B92722}" presName="Name1" presStyleCnt="0"/>
      <dgm:spPr/>
    </dgm:pt>
    <dgm:pt modelId="{0A00C34F-B2A9-4914-A62B-9637FFB137BE}" type="pres">
      <dgm:prSet presAssocID="{F14FD278-E99A-4A9D-8597-6E2BC9B92722}" presName="cycle" presStyleCnt="0"/>
      <dgm:spPr/>
    </dgm:pt>
    <dgm:pt modelId="{856618E3-B362-4E23-B409-398EE3F92AC0}" type="pres">
      <dgm:prSet presAssocID="{F14FD278-E99A-4A9D-8597-6E2BC9B92722}" presName="srcNode" presStyleLbl="node1" presStyleIdx="0" presStyleCnt="7"/>
      <dgm:spPr/>
    </dgm:pt>
    <dgm:pt modelId="{EEE9DC63-9C8B-4FB9-A0E2-523BFE2017E0}" type="pres">
      <dgm:prSet presAssocID="{F14FD278-E99A-4A9D-8597-6E2BC9B92722}" presName="conn" presStyleLbl="parChTrans1D2" presStyleIdx="0" presStyleCnt="1"/>
      <dgm:spPr/>
      <dgm:t>
        <a:bodyPr/>
        <a:lstStyle/>
        <a:p>
          <a:endParaRPr lang="en-US"/>
        </a:p>
      </dgm:t>
    </dgm:pt>
    <dgm:pt modelId="{88C1BDEC-7CA1-4B57-A639-6C074EC799C5}" type="pres">
      <dgm:prSet presAssocID="{F14FD278-E99A-4A9D-8597-6E2BC9B92722}" presName="extraNode" presStyleLbl="node1" presStyleIdx="0" presStyleCnt="7"/>
      <dgm:spPr/>
    </dgm:pt>
    <dgm:pt modelId="{0995F72A-7CA5-416E-BEB5-0D6FCE5C51AA}" type="pres">
      <dgm:prSet presAssocID="{F14FD278-E99A-4A9D-8597-6E2BC9B92722}" presName="dstNode" presStyleLbl="node1" presStyleIdx="0" presStyleCnt="7"/>
      <dgm:spPr/>
    </dgm:pt>
    <dgm:pt modelId="{DD9CA5B5-6A63-48C7-8926-173FACD14F9C}" type="pres">
      <dgm:prSet presAssocID="{6B423167-578F-494E-A004-15C721EAF8D7}" presName="text_1" presStyleLbl="node1" presStyleIdx="0" presStyleCnt="7">
        <dgm:presLayoutVars>
          <dgm:bulletEnabled val="1"/>
        </dgm:presLayoutVars>
      </dgm:prSet>
      <dgm:spPr/>
      <dgm:t>
        <a:bodyPr/>
        <a:lstStyle/>
        <a:p>
          <a:endParaRPr lang="en-US"/>
        </a:p>
      </dgm:t>
    </dgm:pt>
    <dgm:pt modelId="{75AEC1EF-E193-4D8D-8D67-CCD8B79B6A52}" type="pres">
      <dgm:prSet presAssocID="{6B423167-578F-494E-A004-15C721EAF8D7}" presName="accent_1" presStyleCnt="0"/>
      <dgm:spPr/>
    </dgm:pt>
    <dgm:pt modelId="{A4E8225A-50CC-49D4-AEE6-4BC681EDFC5D}" type="pres">
      <dgm:prSet presAssocID="{6B423167-578F-494E-A004-15C721EAF8D7}" presName="accentRepeatNode" presStyleLbl="solidFgAcc1" presStyleIdx="0" presStyleCnt="7"/>
      <dgm:spPr/>
    </dgm:pt>
    <dgm:pt modelId="{DF495D34-36B1-4CAC-8322-72249EB976A7}" type="pres">
      <dgm:prSet presAssocID="{05BD251F-8F7B-4CE3-880C-6F9F26E13142}" presName="text_2" presStyleLbl="node1" presStyleIdx="1" presStyleCnt="7">
        <dgm:presLayoutVars>
          <dgm:bulletEnabled val="1"/>
        </dgm:presLayoutVars>
      </dgm:prSet>
      <dgm:spPr/>
      <dgm:t>
        <a:bodyPr/>
        <a:lstStyle/>
        <a:p>
          <a:endParaRPr lang="en-US"/>
        </a:p>
      </dgm:t>
    </dgm:pt>
    <dgm:pt modelId="{7A2AB990-D5B8-4C19-9F26-4E69166F75F7}" type="pres">
      <dgm:prSet presAssocID="{05BD251F-8F7B-4CE3-880C-6F9F26E13142}" presName="accent_2" presStyleCnt="0"/>
      <dgm:spPr/>
    </dgm:pt>
    <dgm:pt modelId="{787A4378-4510-4A92-B667-66DAFE14B2D4}" type="pres">
      <dgm:prSet presAssocID="{05BD251F-8F7B-4CE3-880C-6F9F26E13142}" presName="accentRepeatNode" presStyleLbl="solidFgAcc1" presStyleIdx="1" presStyleCnt="7"/>
      <dgm:spPr/>
    </dgm:pt>
    <dgm:pt modelId="{C7A79278-B789-4459-8210-E0E271EAF324}" type="pres">
      <dgm:prSet presAssocID="{3401284C-9237-4BB9-B7F7-C1805E4518E4}" presName="text_3" presStyleLbl="node1" presStyleIdx="2" presStyleCnt="7">
        <dgm:presLayoutVars>
          <dgm:bulletEnabled val="1"/>
        </dgm:presLayoutVars>
      </dgm:prSet>
      <dgm:spPr/>
      <dgm:t>
        <a:bodyPr/>
        <a:lstStyle/>
        <a:p>
          <a:endParaRPr lang="en-US"/>
        </a:p>
      </dgm:t>
    </dgm:pt>
    <dgm:pt modelId="{7B18E5D6-9E72-4757-9A07-06A49A1BBC6B}" type="pres">
      <dgm:prSet presAssocID="{3401284C-9237-4BB9-B7F7-C1805E4518E4}" presName="accent_3" presStyleCnt="0"/>
      <dgm:spPr/>
    </dgm:pt>
    <dgm:pt modelId="{FCAD4649-7C04-48D5-9327-A6192569BEDE}" type="pres">
      <dgm:prSet presAssocID="{3401284C-9237-4BB9-B7F7-C1805E4518E4}" presName="accentRepeatNode" presStyleLbl="solidFgAcc1" presStyleIdx="2" presStyleCnt="7"/>
      <dgm:spPr/>
    </dgm:pt>
    <dgm:pt modelId="{400E9A15-94A7-4E23-9C3F-20785CD2D126}" type="pres">
      <dgm:prSet presAssocID="{76D219E6-C49A-4D77-900F-2C04A243EA3F}" presName="text_4" presStyleLbl="node1" presStyleIdx="3" presStyleCnt="7">
        <dgm:presLayoutVars>
          <dgm:bulletEnabled val="1"/>
        </dgm:presLayoutVars>
      </dgm:prSet>
      <dgm:spPr/>
      <dgm:t>
        <a:bodyPr/>
        <a:lstStyle/>
        <a:p>
          <a:endParaRPr lang="en-US"/>
        </a:p>
      </dgm:t>
    </dgm:pt>
    <dgm:pt modelId="{32DD6612-CD1D-41DA-AA3E-07587076F9B4}" type="pres">
      <dgm:prSet presAssocID="{76D219E6-C49A-4D77-900F-2C04A243EA3F}" presName="accent_4" presStyleCnt="0"/>
      <dgm:spPr/>
    </dgm:pt>
    <dgm:pt modelId="{E0D4153D-7CE4-4D99-871C-760106F09F1B}" type="pres">
      <dgm:prSet presAssocID="{76D219E6-C49A-4D77-900F-2C04A243EA3F}" presName="accentRepeatNode" presStyleLbl="solidFgAcc1" presStyleIdx="3" presStyleCnt="7"/>
      <dgm:spPr/>
    </dgm:pt>
    <dgm:pt modelId="{81D13C07-9DBB-4992-9095-D1805BB1CC55}" type="pres">
      <dgm:prSet presAssocID="{50F89B78-954D-4BC8-A477-67A9B7130B9D}" presName="text_5" presStyleLbl="node1" presStyleIdx="4" presStyleCnt="7">
        <dgm:presLayoutVars>
          <dgm:bulletEnabled val="1"/>
        </dgm:presLayoutVars>
      </dgm:prSet>
      <dgm:spPr/>
      <dgm:t>
        <a:bodyPr/>
        <a:lstStyle/>
        <a:p>
          <a:endParaRPr lang="en-US"/>
        </a:p>
      </dgm:t>
    </dgm:pt>
    <dgm:pt modelId="{E2756269-3C77-408E-AFF6-824CC7B463BC}" type="pres">
      <dgm:prSet presAssocID="{50F89B78-954D-4BC8-A477-67A9B7130B9D}" presName="accent_5" presStyleCnt="0"/>
      <dgm:spPr/>
    </dgm:pt>
    <dgm:pt modelId="{B32A90BC-E0C0-4CB1-963C-4CF152004116}" type="pres">
      <dgm:prSet presAssocID="{50F89B78-954D-4BC8-A477-67A9B7130B9D}" presName="accentRepeatNode" presStyleLbl="solidFgAcc1" presStyleIdx="4" presStyleCnt="7"/>
      <dgm:spPr/>
    </dgm:pt>
    <dgm:pt modelId="{EEAF5AAB-1D64-43D9-83F8-8D46AAA61CA5}" type="pres">
      <dgm:prSet presAssocID="{1B245C28-E1E2-4B35-A8F3-DFC43BD55C29}" presName="text_6" presStyleLbl="node1" presStyleIdx="5" presStyleCnt="7">
        <dgm:presLayoutVars>
          <dgm:bulletEnabled val="1"/>
        </dgm:presLayoutVars>
      </dgm:prSet>
      <dgm:spPr/>
      <dgm:t>
        <a:bodyPr/>
        <a:lstStyle/>
        <a:p>
          <a:endParaRPr lang="en-US"/>
        </a:p>
      </dgm:t>
    </dgm:pt>
    <dgm:pt modelId="{2997BED6-F407-41E9-93D1-811A73A5C8C7}" type="pres">
      <dgm:prSet presAssocID="{1B245C28-E1E2-4B35-A8F3-DFC43BD55C29}" presName="accent_6" presStyleCnt="0"/>
      <dgm:spPr/>
    </dgm:pt>
    <dgm:pt modelId="{B6CCCBCB-912D-49B7-B28F-15CA5689D208}" type="pres">
      <dgm:prSet presAssocID="{1B245C28-E1E2-4B35-A8F3-DFC43BD55C29}" presName="accentRepeatNode" presStyleLbl="solidFgAcc1" presStyleIdx="5" presStyleCnt="7"/>
      <dgm:spPr/>
    </dgm:pt>
    <dgm:pt modelId="{4B84765D-E30B-4398-9968-6FFA8F65F828}" type="pres">
      <dgm:prSet presAssocID="{B923346A-581B-4F6B-B452-B0A954629C39}" presName="text_7" presStyleLbl="node1" presStyleIdx="6" presStyleCnt="7">
        <dgm:presLayoutVars>
          <dgm:bulletEnabled val="1"/>
        </dgm:presLayoutVars>
      </dgm:prSet>
      <dgm:spPr/>
      <dgm:t>
        <a:bodyPr/>
        <a:lstStyle/>
        <a:p>
          <a:endParaRPr lang="en-US"/>
        </a:p>
      </dgm:t>
    </dgm:pt>
    <dgm:pt modelId="{90E4040C-1B51-4604-BC80-8D4A6E8D291E}" type="pres">
      <dgm:prSet presAssocID="{B923346A-581B-4F6B-B452-B0A954629C39}" presName="accent_7" presStyleCnt="0"/>
      <dgm:spPr/>
    </dgm:pt>
    <dgm:pt modelId="{3918F1A8-1AA0-438D-A251-D8DE256C3A6B}" type="pres">
      <dgm:prSet presAssocID="{B923346A-581B-4F6B-B452-B0A954629C39}" presName="accentRepeatNode" presStyleLbl="solidFgAcc1" presStyleIdx="6" presStyleCnt="7"/>
      <dgm:spPr/>
    </dgm:pt>
  </dgm:ptLst>
  <dgm:cxnLst>
    <dgm:cxn modelId="{9CB73B4F-1502-49E5-8190-01DA1F9ECADC}" srcId="{F14FD278-E99A-4A9D-8597-6E2BC9B92722}" destId="{05BD251F-8F7B-4CE3-880C-6F9F26E13142}" srcOrd="1" destOrd="0" parTransId="{80FE9C57-471A-4F8F-9E67-FECC6447280A}" sibTransId="{1070CCDA-1E0F-4FAF-84AB-EE11F5616A4B}"/>
    <dgm:cxn modelId="{BBB705F8-E98E-4665-89EF-722AEB551DA2}" srcId="{F14FD278-E99A-4A9D-8597-6E2BC9B92722}" destId="{3401284C-9237-4BB9-B7F7-C1805E4518E4}" srcOrd="2" destOrd="0" parTransId="{12403BFC-0D8B-45D5-B7C3-AB4F8CEE49F4}" sibTransId="{D0A99598-C63E-4265-ACDC-451130D01642}"/>
    <dgm:cxn modelId="{E59E19E5-01CE-4B09-850D-56D771008AC1}" type="presOf" srcId="{3401284C-9237-4BB9-B7F7-C1805E4518E4}" destId="{C7A79278-B789-4459-8210-E0E271EAF324}" srcOrd="0" destOrd="0" presId="urn:microsoft.com/office/officeart/2008/layout/VerticalCurvedList"/>
    <dgm:cxn modelId="{2C8681AE-ACCE-4CAF-BE74-E93C4DD372C2}" srcId="{F14FD278-E99A-4A9D-8597-6E2BC9B92722}" destId="{76D219E6-C49A-4D77-900F-2C04A243EA3F}" srcOrd="3" destOrd="0" parTransId="{74FFA418-43A8-498D-94EA-0B03399DCA53}" sibTransId="{A7475C1E-79E0-4E7B-A3C6-F79642C9BEB3}"/>
    <dgm:cxn modelId="{C9C52253-2413-4F4A-B0C3-F2309A7DBCC5}" srcId="{F14FD278-E99A-4A9D-8597-6E2BC9B92722}" destId="{6B423167-578F-494E-A004-15C721EAF8D7}" srcOrd="0" destOrd="0" parTransId="{03A44966-C33D-4379-814B-3627E5FDDCFE}" sibTransId="{EB66AE3E-4125-4311-AF7F-8EEB0FC20F6B}"/>
    <dgm:cxn modelId="{1FD605CF-D5B7-407A-AAD3-CBF2AB432AF3}" type="presOf" srcId="{6B423167-578F-494E-A004-15C721EAF8D7}" destId="{DD9CA5B5-6A63-48C7-8926-173FACD14F9C}" srcOrd="0" destOrd="0" presId="urn:microsoft.com/office/officeart/2008/layout/VerticalCurvedList"/>
    <dgm:cxn modelId="{547F1601-2380-4A2B-AA6D-66DAAEDEA887}" srcId="{F14FD278-E99A-4A9D-8597-6E2BC9B92722}" destId="{1B245C28-E1E2-4B35-A8F3-DFC43BD55C29}" srcOrd="5" destOrd="0" parTransId="{A6FE1577-DD4D-45BF-AF85-08020E67FC70}" sibTransId="{17F88D40-A43D-440D-9D5E-78335CE07FCF}"/>
    <dgm:cxn modelId="{938EE68D-F828-4A8F-ACAE-96FBA309919D}" type="presOf" srcId="{76D219E6-C49A-4D77-900F-2C04A243EA3F}" destId="{400E9A15-94A7-4E23-9C3F-20785CD2D126}" srcOrd="0" destOrd="0" presId="urn:microsoft.com/office/officeart/2008/layout/VerticalCurvedList"/>
    <dgm:cxn modelId="{32D0408D-B1D3-4251-8D2F-C2E136B2B030}" srcId="{F14FD278-E99A-4A9D-8597-6E2BC9B92722}" destId="{50F89B78-954D-4BC8-A477-67A9B7130B9D}" srcOrd="4" destOrd="0" parTransId="{C65960B0-0E5D-4ECD-814F-31C908BFDD67}" sibTransId="{7F731093-9325-46B4-B30D-38EB279F6517}"/>
    <dgm:cxn modelId="{2A91E05C-08CE-4097-9DF9-EA778649EA96}" type="presOf" srcId="{F14FD278-E99A-4A9D-8597-6E2BC9B92722}" destId="{2EC8D7CC-05E2-45A5-B103-56D98AAA2A55}" srcOrd="0" destOrd="0" presId="urn:microsoft.com/office/officeart/2008/layout/VerticalCurvedList"/>
    <dgm:cxn modelId="{A8381816-161E-4001-85F4-49F292E10B1F}" type="presOf" srcId="{B923346A-581B-4F6B-B452-B0A954629C39}" destId="{4B84765D-E30B-4398-9968-6FFA8F65F828}" srcOrd="0" destOrd="0" presId="urn:microsoft.com/office/officeart/2008/layout/VerticalCurvedList"/>
    <dgm:cxn modelId="{9146D503-A75D-4CDB-A4E4-30614853D64F}" type="presOf" srcId="{1B245C28-E1E2-4B35-A8F3-DFC43BD55C29}" destId="{EEAF5AAB-1D64-43D9-83F8-8D46AAA61CA5}" srcOrd="0" destOrd="0" presId="urn:microsoft.com/office/officeart/2008/layout/VerticalCurvedList"/>
    <dgm:cxn modelId="{21E66ABC-A810-49E6-B0BA-F55F76AEA372}" type="presOf" srcId="{05BD251F-8F7B-4CE3-880C-6F9F26E13142}" destId="{DF495D34-36B1-4CAC-8322-72249EB976A7}" srcOrd="0" destOrd="0" presId="urn:microsoft.com/office/officeart/2008/layout/VerticalCurvedList"/>
    <dgm:cxn modelId="{EA7A7F6D-5E3A-4E7F-9C01-1B8D19DDC153}" srcId="{F14FD278-E99A-4A9D-8597-6E2BC9B92722}" destId="{B923346A-581B-4F6B-B452-B0A954629C39}" srcOrd="6" destOrd="0" parTransId="{C9B14F91-28F1-4237-B647-4B2D0F99F67A}" sibTransId="{700006F4-844F-4C47-AF55-40FCF1CA485A}"/>
    <dgm:cxn modelId="{B0FA6C49-BC6C-4DF3-B12F-67D16CC234DC}" type="presOf" srcId="{EB66AE3E-4125-4311-AF7F-8EEB0FC20F6B}" destId="{EEE9DC63-9C8B-4FB9-A0E2-523BFE2017E0}" srcOrd="0" destOrd="0" presId="urn:microsoft.com/office/officeart/2008/layout/VerticalCurvedList"/>
    <dgm:cxn modelId="{FFBFF286-D975-4987-B4FD-2CDBB4F7AB2E}" type="presOf" srcId="{50F89B78-954D-4BC8-A477-67A9B7130B9D}" destId="{81D13C07-9DBB-4992-9095-D1805BB1CC55}" srcOrd="0" destOrd="0" presId="urn:microsoft.com/office/officeart/2008/layout/VerticalCurvedList"/>
    <dgm:cxn modelId="{A5F44AAC-2B31-487D-B34D-90A9EF705784}" type="presParOf" srcId="{2EC8D7CC-05E2-45A5-B103-56D98AAA2A55}" destId="{54279244-2853-427B-9E28-338E7CE800A2}" srcOrd="0" destOrd="0" presId="urn:microsoft.com/office/officeart/2008/layout/VerticalCurvedList"/>
    <dgm:cxn modelId="{1D3E6D20-219C-4450-988F-AD6A239DC48A}" type="presParOf" srcId="{54279244-2853-427B-9E28-338E7CE800A2}" destId="{0A00C34F-B2A9-4914-A62B-9637FFB137BE}" srcOrd="0" destOrd="0" presId="urn:microsoft.com/office/officeart/2008/layout/VerticalCurvedList"/>
    <dgm:cxn modelId="{3DB86175-C35D-48EF-98FF-23A5BB80CE07}" type="presParOf" srcId="{0A00C34F-B2A9-4914-A62B-9637FFB137BE}" destId="{856618E3-B362-4E23-B409-398EE3F92AC0}" srcOrd="0" destOrd="0" presId="urn:microsoft.com/office/officeart/2008/layout/VerticalCurvedList"/>
    <dgm:cxn modelId="{760F5E6D-70A3-4F72-9095-539700706051}" type="presParOf" srcId="{0A00C34F-B2A9-4914-A62B-9637FFB137BE}" destId="{EEE9DC63-9C8B-4FB9-A0E2-523BFE2017E0}" srcOrd="1" destOrd="0" presId="urn:microsoft.com/office/officeart/2008/layout/VerticalCurvedList"/>
    <dgm:cxn modelId="{68868D14-5DD3-4CF5-8FFC-185A40122511}" type="presParOf" srcId="{0A00C34F-B2A9-4914-A62B-9637FFB137BE}" destId="{88C1BDEC-7CA1-4B57-A639-6C074EC799C5}" srcOrd="2" destOrd="0" presId="urn:microsoft.com/office/officeart/2008/layout/VerticalCurvedList"/>
    <dgm:cxn modelId="{CA5199A7-6503-4FAD-BB16-964843AAC7EF}" type="presParOf" srcId="{0A00C34F-B2A9-4914-A62B-9637FFB137BE}" destId="{0995F72A-7CA5-416E-BEB5-0D6FCE5C51AA}" srcOrd="3" destOrd="0" presId="urn:microsoft.com/office/officeart/2008/layout/VerticalCurvedList"/>
    <dgm:cxn modelId="{95EF9725-E42B-4757-897D-824C75A45071}" type="presParOf" srcId="{54279244-2853-427B-9E28-338E7CE800A2}" destId="{DD9CA5B5-6A63-48C7-8926-173FACD14F9C}" srcOrd="1" destOrd="0" presId="urn:microsoft.com/office/officeart/2008/layout/VerticalCurvedList"/>
    <dgm:cxn modelId="{1B074A38-E7D4-4EAF-A02C-7E6E90409624}" type="presParOf" srcId="{54279244-2853-427B-9E28-338E7CE800A2}" destId="{75AEC1EF-E193-4D8D-8D67-CCD8B79B6A52}" srcOrd="2" destOrd="0" presId="urn:microsoft.com/office/officeart/2008/layout/VerticalCurvedList"/>
    <dgm:cxn modelId="{A8307ABA-BFCA-45B8-B138-4C47B4E0BE07}" type="presParOf" srcId="{75AEC1EF-E193-4D8D-8D67-CCD8B79B6A52}" destId="{A4E8225A-50CC-49D4-AEE6-4BC681EDFC5D}" srcOrd="0" destOrd="0" presId="urn:microsoft.com/office/officeart/2008/layout/VerticalCurvedList"/>
    <dgm:cxn modelId="{F57B8FB3-CE9F-405D-9A44-D4D9D753239F}" type="presParOf" srcId="{54279244-2853-427B-9E28-338E7CE800A2}" destId="{DF495D34-36B1-4CAC-8322-72249EB976A7}" srcOrd="3" destOrd="0" presId="urn:microsoft.com/office/officeart/2008/layout/VerticalCurvedList"/>
    <dgm:cxn modelId="{4C7211F2-E8A8-4879-B288-61B48D7F21E6}" type="presParOf" srcId="{54279244-2853-427B-9E28-338E7CE800A2}" destId="{7A2AB990-D5B8-4C19-9F26-4E69166F75F7}" srcOrd="4" destOrd="0" presId="urn:microsoft.com/office/officeart/2008/layout/VerticalCurvedList"/>
    <dgm:cxn modelId="{D8FE964F-A094-4C85-8B56-38CF86D794AA}" type="presParOf" srcId="{7A2AB990-D5B8-4C19-9F26-4E69166F75F7}" destId="{787A4378-4510-4A92-B667-66DAFE14B2D4}" srcOrd="0" destOrd="0" presId="urn:microsoft.com/office/officeart/2008/layout/VerticalCurvedList"/>
    <dgm:cxn modelId="{6D4618D9-1864-4230-BB2F-0DF85A2460E0}" type="presParOf" srcId="{54279244-2853-427B-9E28-338E7CE800A2}" destId="{C7A79278-B789-4459-8210-E0E271EAF324}" srcOrd="5" destOrd="0" presId="urn:microsoft.com/office/officeart/2008/layout/VerticalCurvedList"/>
    <dgm:cxn modelId="{6E9D9642-1929-496C-8FC3-0559F2779682}" type="presParOf" srcId="{54279244-2853-427B-9E28-338E7CE800A2}" destId="{7B18E5D6-9E72-4757-9A07-06A49A1BBC6B}" srcOrd="6" destOrd="0" presId="urn:microsoft.com/office/officeart/2008/layout/VerticalCurvedList"/>
    <dgm:cxn modelId="{56F71EAE-CF45-418D-A431-19D7904A7FD2}" type="presParOf" srcId="{7B18E5D6-9E72-4757-9A07-06A49A1BBC6B}" destId="{FCAD4649-7C04-48D5-9327-A6192569BEDE}" srcOrd="0" destOrd="0" presId="urn:microsoft.com/office/officeart/2008/layout/VerticalCurvedList"/>
    <dgm:cxn modelId="{F00B21AD-A871-45D8-AC83-C27D3AA3A1F2}" type="presParOf" srcId="{54279244-2853-427B-9E28-338E7CE800A2}" destId="{400E9A15-94A7-4E23-9C3F-20785CD2D126}" srcOrd="7" destOrd="0" presId="urn:microsoft.com/office/officeart/2008/layout/VerticalCurvedList"/>
    <dgm:cxn modelId="{A5CB0DDE-57F2-458F-B600-2EE5028331FA}" type="presParOf" srcId="{54279244-2853-427B-9E28-338E7CE800A2}" destId="{32DD6612-CD1D-41DA-AA3E-07587076F9B4}" srcOrd="8" destOrd="0" presId="urn:microsoft.com/office/officeart/2008/layout/VerticalCurvedList"/>
    <dgm:cxn modelId="{1D118841-3674-4EBA-885E-3E1A8F096875}" type="presParOf" srcId="{32DD6612-CD1D-41DA-AA3E-07587076F9B4}" destId="{E0D4153D-7CE4-4D99-871C-760106F09F1B}" srcOrd="0" destOrd="0" presId="urn:microsoft.com/office/officeart/2008/layout/VerticalCurvedList"/>
    <dgm:cxn modelId="{750D35C1-079E-4A5D-AEF8-042F131D8D7C}" type="presParOf" srcId="{54279244-2853-427B-9E28-338E7CE800A2}" destId="{81D13C07-9DBB-4992-9095-D1805BB1CC55}" srcOrd="9" destOrd="0" presId="urn:microsoft.com/office/officeart/2008/layout/VerticalCurvedList"/>
    <dgm:cxn modelId="{2E282C31-3362-43A8-A91D-A5F0E5B10B18}" type="presParOf" srcId="{54279244-2853-427B-9E28-338E7CE800A2}" destId="{E2756269-3C77-408E-AFF6-824CC7B463BC}" srcOrd="10" destOrd="0" presId="urn:microsoft.com/office/officeart/2008/layout/VerticalCurvedList"/>
    <dgm:cxn modelId="{450AD8F4-9712-487B-9A2D-336E2FCA8E48}" type="presParOf" srcId="{E2756269-3C77-408E-AFF6-824CC7B463BC}" destId="{B32A90BC-E0C0-4CB1-963C-4CF152004116}" srcOrd="0" destOrd="0" presId="urn:microsoft.com/office/officeart/2008/layout/VerticalCurvedList"/>
    <dgm:cxn modelId="{0AC7DDA5-D5D9-4166-B945-98158A4DECEF}" type="presParOf" srcId="{54279244-2853-427B-9E28-338E7CE800A2}" destId="{EEAF5AAB-1D64-43D9-83F8-8D46AAA61CA5}" srcOrd="11" destOrd="0" presId="urn:microsoft.com/office/officeart/2008/layout/VerticalCurvedList"/>
    <dgm:cxn modelId="{D2DF45A4-DA50-4727-8D35-0684709BDFD9}" type="presParOf" srcId="{54279244-2853-427B-9E28-338E7CE800A2}" destId="{2997BED6-F407-41E9-93D1-811A73A5C8C7}" srcOrd="12" destOrd="0" presId="urn:microsoft.com/office/officeart/2008/layout/VerticalCurvedList"/>
    <dgm:cxn modelId="{EC9EEA9C-E5E5-419B-A692-C378479FC73D}" type="presParOf" srcId="{2997BED6-F407-41E9-93D1-811A73A5C8C7}" destId="{B6CCCBCB-912D-49B7-B28F-15CA5689D208}" srcOrd="0" destOrd="0" presId="urn:microsoft.com/office/officeart/2008/layout/VerticalCurvedList"/>
    <dgm:cxn modelId="{A94DD8F1-7813-4E25-8697-0BADB3E1A5EC}" type="presParOf" srcId="{54279244-2853-427B-9E28-338E7CE800A2}" destId="{4B84765D-E30B-4398-9968-6FFA8F65F828}" srcOrd="13" destOrd="0" presId="urn:microsoft.com/office/officeart/2008/layout/VerticalCurvedList"/>
    <dgm:cxn modelId="{F0BC9F6A-4A72-4501-B409-78EB12109210}" type="presParOf" srcId="{54279244-2853-427B-9E28-338E7CE800A2}" destId="{90E4040C-1B51-4604-BC80-8D4A6E8D291E}" srcOrd="14" destOrd="0" presId="urn:microsoft.com/office/officeart/2008/layout/VerticalCurvedList"/>
    <dgm:cxn modelId="{AE288310-F15D-4767-A236-3CBF6498102E}" type="presParOf" srcId="{90E4040C-1B51-4604-BC80-8D4A6E8D291E}" destId="{3918F1A8-1AA0-438D-A251-D8DE256C3A6B}" srcOrd="0" destOrd="0" presId="urn:microsoft.com/office/officeart/2008/layout/VerticalCurv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14FD278-E99A-4A9D-8597-6E2BC9B92722}" type="doc">
      <dgm:prSet loTypeId="urn:microsoft.com/office/officeart/2008/layout/VerticalCurvedList" loCatId="list" qsTypeId="urn:microsoft.com/office/officeart/2005/8/quickstyle/3d3" qsCatId="3D" csTypeId="urn:microsoft.com/office/officeart/2005/8/colors/accent3_2" csCatId="accent3" phldr="1"/>
      <dgm:spPr/>
      <dgm:t>
        <a:bodyPr/>
        <a:lstStyle/>
        <a:p>
          <a:endParaRPr lang="en-US"/>
        </a:p>
      </dgm:t>
    </dgm:pt>
    <dgm:pt modelId="{6B423167-578F-494E-A004-15C721EAF8D7}">
      <dgm:prSet phldrT="[Text]"/>
      <dgm:spPr/>
      <dgm:t>
        <a:bodyPr/>
        <a:lstStyle/>
        <a:p>
          <a:r>
            <a:rPr lang="en-US" dirty="0" smtClean="0"/>
            <a:t>Create a new Dashboard</a:t>
          </a:r>
          <a:endParaRPr lang="en-US" dirty="0"/>
        </a:p>
      </dgm:t>
    </dgm:pt>
    <dgm:pt modelId="{03A44966-C33D-4379-814B-3627E5FDDCFE}" type="parTrans" cxnId="{C9C52253-2413-4F4A-B0C3-F2309A7DBCC5}">
      <dgm:prSet/>
      <dgm:spPr/>
      <dgm:t>
        <a:bodyPr/>
        <a:lstStyle/>
        <a:p>
          <a:endParaRPr lang="en-US"/>
        </a:p>
      </dgm:t>
    </dgm:pt>
    <dgm:pt modelId="{EB66AE3E-4125-4311-AF7F-8EEB0FC20F6B}" type="sibTrans" cxnId="{C9C52253-2413-4F4A-B0C3-F2309A7DBCC5}">
      <dgm:prSet/>
      <dgm:spPr/>
      <dgm:t>
        <a:bodyPr/>
        <a:lstStyle/>
        <a:p>
          <a:endParaRPr lang="en-US"/>
        </a:p>
      </dgm:t>
    </dgm:pt>
    <dgm:pt modelId="{E83AFEE5-8712-4B76-AD2C-F8471B7E4D1E}">
      <dgm:prSet phldrT="[Text]"/>
      <dgm:spPr/>
      <dgm:t>
        <a:bodyPr/>
        <a:lstStyle/>
        <a:p>
          <a:r>
            <a:rPr lang="en-US" dirty="0" smtClean="0"/>
            <a:t>Grid of All Things from Terracotta DB</a:t>
          </a:r>
          <a:endParaRPr lang="en-US" dirty="0"/>
        </a:p>
      </dgm:t>
    </dgm:pt>
    <dgm:pt modelId="{F2D064FA-3405-4F2A-947C-1108BE74E927}" type="parTrans" cxnId="{18628D6F-2558-424E-BFC9-CB077758FC8F}">
      <dgm:prSet/>
      <dgm:spPr/>
    </dgm:pt>
    <dgm:pt modelId="{C492F9EF-DDF6-42DB-B626-CB65684079D2}" type="sibTrans" cxnId="{18628D6F-2558-424E-BFC9-CB077758FC8F}">
      <dgm:prSet/>
      <dgm:spPr/>
    </dgm:pt>
    <dgm:pt modelId="{210D1E6E-443C-426F-93DB-00FD565F6024}">
      <dgm:prSet phldrT="[Text]"/>
      <dgm:spPr/>
      <dgm:t>
        <a:bodyPr/>
        <a:lstStyle/>
        <a:p>
          <a:r>
            <a:rPr lang="en-US" dirty="0" smtClean="0"/>
            <a:t>Line Chart of Recent </a:t>
          </a:r>
          <a:r>
            <a:rPr lang="en-US" dirty="0" err="1" smtClean="0"/>
            <a:t>ThingEvents</a:t>
          </a:r>
          <a:endParaRPr lang="en-US" dirty="0"/>
        </a:p>
      </dgm:t>
    </dgm:pt>
    <dgm:pt modelId="{656B1171-4AC6-4CA7-844C-C06E177D59E7}" type="parTrans" cxnId="{DF508139-4E19-4E55-8288-5042CEED27F4}">
      <dgm:prSet/>
      <dgm:spPr/>
    </dgm:pt>
    <dgm:pt modelId="{F278ED20-7A2E-45A7-990C-034A2A2A6A9F}" type="sibTrans" cxnId="{DF508139-4E19-4E55-8288-5042CEED27F4}">
      <dgm:prSet/>
      <dgm:spPr/>
    </dgm:pt>
    <dgm:pt modelId="{C6AA019C-8313-411F-BC02-5DC682415271}">
      <dgm:prSet phldrT="[Text]"/>
      <dgm:spPr/>
      <dgm:t>
        <a:bodyPr/>
        <a:lstStyle/>
        <a:p>
          <a:r>
            <a:rPr lang="en-US" dirty="0" smtClean="0"/>
            <a:t>Health-o-meter</a:t>
          </a:r>
          <a:endParaRPr lang="en-US" dirty="0"/>
        </a:p>
      </dgm:t>
    </dgm:pt>
    <dgm:pt modelId="{BEB43E51-C15F-4472-B52E-BEE06E63CEF4}" type="parTrans" cxnId="{DCE96B70-1B2C-4029-ACC5-9054B9AFFB3D}">
      <dgm:prSet/>
      <dgm:spPr/>
    </dgm:pt>
    <dgm:pt modelId="{357F9556-674C-419F-A41D-AC398F15AA9D}" type="sibTrans" cxnId="{DCE96B70-1B2C-4029-ACC5-9054B9AFFB3D}">
      <dgm:prSet/>
      <dgm:spPr/>
    </dgm:pt>
    <dgm:pt modelId="{467D8EDC-A3AB-4918-A838-38D893F1B7EB}">
      <dgm:prSet phldrT="[Text]"/>
      <dgm:spPr/>
      <dgm:t>
        <a:bodyPr/>
        <a:lstStyle/>
        <a:p>
          <a:r>
            <a:rPr lang="en-US" dirty="0" smtClean="0"/>
            <a:t>Filtering</a:t>
          </a:r>
          <a:endParaRPr lang="en-US" dirty="0"/>
        </a:p>
      </dgm:t>
    </dgm:pt>
    <dgm:pt modelId="{6F313AC7-4B61-481B-A281-E0F68D185BBD}" type="parTrans" cxnId="{F2486567-D5A5-47C7-9EA2-249C385E289F}">
      <dgm:prSet/>
      <dgm:spPr/>
    </dgm:pt>
    <dgm:pt modelId="{A4FE83CC-68A1-4830-B38D-35B03302D97E}" type="sibTrans" cxnId="{F2486567-D5A5-47C7-9EA2-249C385E289F}">
      <dgm:prSet/>
      <dgm:spPr/>
    </dgm:pt>
    <dgm:pt modelId="{B8C5224A-A8B6-4B19-900E-7DFD28C46313}">
      <dgm:prSet phldrT="[Text]"/>
      <dgm:spPr/>
      <dgm:t>
        <a:bodyPr/>
        <a:lstStyle/>
        <a:p>
          <a:r>
            <a:rPr lang="en-US" dirty="0" smtClean="0"/>
            <a:t>Demo &amp; Show </a:t>
          </a:r>
          <a:r>
            <a:rPr lang="en-US" dirty="0" err="1" smtClean="0"/>
            <a:t>HelloDBP</a:t>
          </a:r>
          <a:endParaRPr lang="en-US" dirty="0"/>
        </a:p>
      </dgm:t>
    </dgm:pt>
    <dgm:pt modelId="{F7736799-0420-4C2A-8B6C-5171272D707A}" type="parTrans" cxnId="{741CC3A7-A30B-4E80-B92B-016EAD7C82F9}">
      <dgm:prSet/>
      <dgm:spPr/>
    </dgm:pt>
    <dgm:pt modelId="{A4FABD0A-8493-432D-9D53-AC6AC757CAEE}" type="sibTrans" cxnId="{741CC3A7-A30B-4E80-B92B-016EAD7C82F9}">
      <dgm:prSet/>
      <dgm:spPr/>
    </dgm:pt>
    <dgm:pt modelId="{2EC8D7CC-05E2-45A5-B103-56D98AAA2A55}" type="pres">
      <dgm:prSet presAssocID="{F14FD278-E99A-4A9D-8597-6E2BC9B92722}" presName="Name0" presStyleCnt="0">
        <dgm:presLayoutVars>
          <dgm:chMax val="7"/>
          <dgm:chPref val="7"/>
          <dgm:dir/>
        </dgm:presLayoutVars>
      </dgm:prSet>
      <dgm:spPr/>
      <dgm:t>
        <a:bodyPr/>
        <a:lstStyle/>
        <a:p>
          <a:endParaRPr lang="en-US"/>
        </a:p>
      </dgm:t>
    </dgm:pt>
    <dgm:pt modelId="{54279244-2853-427B-9E28-338E7CE800A2}" type="pres">
      <dgm:prSet presAssocID="{F14FD278-E99A-4A9D-8597-6E2BC9B92722}" presName="Name1" presStyleCnt="0"/>
      <dgm:spPr/>
    </dgm:pt>
    <dgm:pt modelId="{0A00C34F-B2A9-4914-A62B-9637FFB137BE}" type="pres">
      <dgm:prSet presAssocID="{F14FD278-E99A-4A9D-8597-6E2BC9B92722}" presName="cycle" presStyleCnt="0"/>
      <dgm:spPr/>
    </dgm:pt>
    <dgm:pt modelId="{856618E3-B362-4E23-B409-398EE3F92AC0}" type="pres">
      <dgm:prSet presAssocID="{F14FD278-E99A-4A9D-8597-6E2BC9B92722}" presName="srcNode" presStyleLbl="node1" presStyleIdx="0" presStyleCnt="6"/>
      <dgm:spPr/>
    </dgm:pt>
    <dgm:pt modelId="{EEE9DC63-9C8B-4FB9-A0E2-523BFE2017E0}" type="pres">
      <dgm:prSet presAssocID="{F14FD278-E99A-4A9D-8597-6E2BC9B92722}" presName="conn" presStyleLbl="parChTrans1D2" presStyleIdx="0" presStyleCnt="1"/>
      <dgm:spPr/>
      <dgm:t>
        <a:bodyPr/>
        <a:lstStyle/>
        <a:p>
          <a:endParaRPr lang="en-US"/>
        </a:p>
      </dgm:t>
    </dgm:pt>
    <dgm:pt modelId="{88C1BDEC-7CA1-4B57-A639-6C074EC799C5}" type="pres">
      <dgm:prSet presAssocID="{F14FD278-E99A-4A9D-8597-6E2BC9B92722}" presName="extraNode" presStyleLbl="node1" presStyleIdx="0" presStyleCnt="6"/>
      <dgm:spPr/>
    </dgm:pt>
    <dgm:pt modelId="{0995F72A-7CA5-416E-BEB5-0D6FCE5C51AA}" type="pres">
      <dgm:prSet presAssocID="{F14FD278-E99A-4A9D-8597-6E2BC9B92722}" presName="dstNode" presStyleLbl="node1" presStyleIdx="0" presStyleCnt="6"/>
      <dgm:spPr/>
    </dgm:pt>
    <dgm:pt modelId="{DD9CA5B5-6A63-48C7-8926-173FACD14F9C}" type="pres">
      <dgm:prSet presAssocID="{6B423167-578F-494E-A004-15C721EAF8D7}" presName="text_1" presStyleLbl="node1" presStyleIdx="0" presStyleCnt="6">
        <dgm:presLayoutVars>
          <dgm:bulletEnabled val="1"/>
        </dgm:presLayoutVars>
      </dgm:prSet>
      <dgm:spPr/>
      <dgm:t>
        <a:bodyPr/>
        <a:lstStyle/>
        <a:p>
          <a:endParaRPr lang="en-US"/>
        </a:p>
      </dgm:t>
    </dgm:pt>
    <dgm:pt modelId="{75AEC1EF-E193-4D8D-8D67-CCD8B79B6A52}" type="pres">
      <dgm:prSet presAssocID="{6B423167-578F-494E-A004-15C721EAF8D7}" presName="accent_1" presStyleCnt="0"/>
      <dgm:spPr/>
    </dgm:pt>
    <dgm:pt modelId="{A4E8225A-50CC-49D4-AEE6-4BC681EDFC5D}" type="pres">
      <dgm:prSet presAssocID="{6B423167-578F-494E-A004-15C721EAF8D7}" presName="accentRepeatNode" presStyleLbl="solidFgAcc1" presStyleIdx="0" presStyleCnt="6"/>
      <dgm:spPr/>
    </dgm:pt>
    <dgm:pt modelId="{374F645A-2DDD-43C4-BAE4-0E86A12EAD2C}" type="pres">
      <dgm:prSet presAssocID="{E83AFEE5-8712-4B76-AD2C-F8471B7E4D1E}" presName="text_2" presStyleLbl="node1" presStyleIdx="1" presStyleCnt="6">
        <dgm:presLayoutVars>
          <dgm:bulletEnabled val="1"/>
        </dgm:presLayoutVars>
      </dgm:prSet>
      <dgm:spPr/>
      <dgm:t>
        <a:bodyPr/>
        <a:lstStyle/>
        <a:p>
          <a:endParaRPr lang="en-US"/>
        </a:p>
      </dgm:t>
    </dgm:pt>
    <dgm:pt modelId="{FBA16239-BAE7-4CA4-A07F-AB0224A45529}" type="pres">
      <dgm:prSet presAssocID="{E83AFEE5-8712-4B76-AD2C-F8471B7E4D1E}" presName="accent_2" presStyleCnt="0"/>
      <dgm:spPr/>
    </dgm:pt>
    <dgm:pt modelId="{FAED245B-15E4-43CA-B832-40911D3892B1}" type="pres">
      <dgm:prSet presAssocID="{E83AFEE5-8712-4B76-AD2C-F8471B7E4D1E}" presName="accentRepeatNode" presStyleLbl="solidFgAcc1" presStyleIdx="1" presStyleCnt="6"/>
      <dgm:spPr/>
    </dgm:pt>
    <dgm:pt modelId="{A06DA3F6-486D-4B94-B34F-E87EC1154EE2}" type="pres">
      <dgm:prSet presAssocID="{210D1E6E-443C-426F-93DB-00FD565F6024}" presName="text_3" presStyleLbl="node1" presStyleIdx="2" presStyleCnt="6">
        <dgm:presLayoutVars>
          <dgm:bulletEnabled val="1"/>
        </dgm:presLayoutVars>
      </dgm:prSet>
      <dgm:spPr/>
      <dgm:t>
        <a:bodyPr/>
        <a:lstStyle/>
        <a:p>
          <a:endParaRPr lang="en-US"/>
        </a:p>
      </dgm:t>
    </dgm:pt>
    <dgm:pt modelId="{FAAA4C3C-F93A-4884-AF44-E146CE3AF9B3}" type="pres">
      <dgm:prSet presAssocID="{210D1E6E-443C-426F-93DB-00FD565F6024}" presName="accent_3" presStyleCnt="0"/>
      <dgm:spPr/>
    </dgm:pt>
    <dgm:pt modelId="{5EBD1743-82F3-483F-ACB6-ED4CDB958B05}" type="pres">
      <dgm:prSet presAssocID="{210D1E6E-443C-426F-93DB-00FD565F6024}" presName="accentRepeatNode" presStyleLbl="solidFgAcc1" presStyleIdx="2" presStyleCnt="6"/>
      <dgm:spPr/>
    </dgm:pt>
    <dgm:pt modelId="{F0184535-DAFA-4278-9411-2A89073FBE5F}" type="pres">
      <dgm:prSet presAssocID="{C6AA019C-8313-411F-BC02-5DC682415271}" presName="text_4" presStyleLbl="node1" presStyleIdx="3" presStyleCnt="6">
        <dgm:presLayoutVars>
          <dgm:bulletEnabled val="1"/>
        </dgm:presLayoutVars>
      </dgm:prSet>
      <dgm:spPr/>
      <dgm:t>
        <a:bodyPr/>
        <a:lstStyle/>
        <a:p>
          <a:endParaRPr lang="en-US"/>
        </a:p>
      </dgm:t>
    </dgm:pt>
    <dgm:pt modelId="{138F1E0F-AE2A-41AD-AE7B-866AE5C63587}" type="pres">
      <dgm:prSet presAssocID="{C6AA019C-8313-411F-BC02-5DC682415271}" presName="accent_4" presStyleCnt="0"/>
      <dgm:spPr/>
    </dgm:pt>
    <dgm:pt modelId="{C201801D-D59E-4464-A7B0-020672E26FF6}" type="pres">
      <dgm:prSet presAssocID="{C6AA019C-8313-411F-BC02-5DC682415271}" presName="accentRepeatNode" presStyleLbl="solidFgAcc1" presStyleIdx="3" presStyleCnt="6"/>
      <dgm:spPr/>
    </dgm:pt>
    <dgm:pt modelId="{B2B83010-A5FC-4F77-B076-2AB69777F067}" type="pres">
      <dgm:prSet presAssocID="{467D8EDC-A3AB-4918-A838-38D893F1B7EB}" presName="text_5" presStyleLbl="node1" presStyleIdx="4" presStyleCnt="6">
        <dgm:presLayoutVars>
          <dgm:bulletEnabled val="1"/>
        </dgm:presLayoutVars>
      </dgm:prSet>
      <dgm:spPr/>
      <dgm:t>
        <a:bodyPr/>
        <a:lstStyle/>
        <a:p>
          <a:endParaRPr lang="en-US"/>
        </a:p>
      </dgm:t>
    </dgm:pt>
    <dgm:pt modelId="{55D9D2AB-098F-4463-A772-16B6F817A7C6}" type="pres">
      <dgm:prSet presAssocID="{467D8EDC-A3AB-4918-A838-38D893F1B7EB}" presName="accent_5" presStyleCnt="0"/>
      <dgm:spPr/>
    </dgm:pt>
    <dgm:pt modelId="{42F1B383-BAE9-4B2F-98BE-65E26D609CAE}" type="pres">
      <dgm:prSet presAssocID="{467D8EDC-A3AB-4918-A838-38D893F1B7EB}" presName="accentRepeatNode" presStyleLbl="solidFgAcc1" presStyleIdx="4" presStyleCnt="6"/>
      <dgm:spPr/>
    </dgm:pt>
    <dgm:pt modelId="{63B54842-555B-4B69-858C-65F236D4CBE1}" type="pres">
      <dgm:prSet presAssocID="{B8C5224A-A8B6-4B19-900E-7DFD28C46313}" presName="text_6" presStyleLbl="node1" presStyleIdx="5" presStyleCnt="6">
        <dgm:presLayoutVars>
          <dgm:bulletEnabled val="1"/>
        </dgm:presLayoutVars>
      </dgm:prSet>
      <dgm:spPr/>
      <dgm:t>
        <a:bodyPr/>
        <a:lstStyle/>
        <a:p>
          <a:endParaRPr lang="en-US"/>
        </a:p>
      </dgm:t>
    </dgm:pt>
    <dgm:pt modelId="{DBD5B220-DD61-4CC7-9151-2F395AEF76D3}" type="pres">
      <dgm:prSet presAssocID="{B8C5224A-A8B6-4B19-900E-7DFD28C46313}" presName="accent_6" presStyleCnt="0"/>
      <dgm:spPr/>
    </dgm:pt>
    <dgm:pt modelId="{F53BB7C1-C5D7-4625-9DF0-D7509664F250}" type="pres">
      <dgm:prSet presAssocID="{B8C5224A-A8B6-4B19-900E-7DFD28C46313}" presName="accentRepeatNode" presStyleLbl="solidFgAcc1" presStyleIdx="5" presStyleCnt="6"/>
      <dgm:spPr/>
    </dgm:pt>
  </dgm:ptLst>
  <dgm:cxnLst>
    <dgm:cxn modelId="{C9C52253-2413-4F4A-B0C3-F2309A7DBCC5}" srcId="{F14FD278-E99A-4A9D-8597-6E2BC9B92722}" destId="{6B423167-578F-494E-A004-15C721EAF8D7}" srcOrd="0" destOrd="0" parTransId="{03A44966-C33D-4379-814B-3627E5FDDCFE}" sibTransId="{EB66AE3E-4125-4311-AF7F-8EEB0FC20F6B}"/>
    <dgm:cxn modelId="{DF508139-4E19-4E55-8288-5042CEED27F4}" srcId="{F14FD278-E99A-4A9D-8597-6E2BC9B92722}" destId="{210D1E6E-443C-426F-93DB-00FD565F6024}" srcOrd="2" destOrd="0" parTransId="{656B1171-4AC6-4CA7-844C-C06E177D59E7}" sibTransId="{F278ED20-7A2E-45A7-990C-034A2A2A6A9F}"/>
    <dgm:cxn modelId="{CAD10FB3-A8E1-4F35-AA2E-1D6639D34500}" type="presOf" srcId="{467D8EDC-A3AB-4918-A838-38D893F1B7EB}" destId="{B2B83010-A5FC-4F77-B076-2AB69777F067}" srcOrd="0" destOrd="0" presId="urn:microsoft.com/office/officeart/2008/layout/VerticalCurvedList"/>
    <dgm:cxn modelId="{DCE96B70-1B2C-4029-ACC5-9054B9AFFB3D}" srcId="{F14FD278-E99A-4A9D-8597-6E2BC9B92722}" destId="{C6AA019C-8313-411F-BC02-5DC682415271}" srcOrd="3" destOrd="0" parTransId="{BEB43E51-C15F-4472-B52E-BEE06E63CEF4}" sibTransId="{357F9556-674C-419F-A41D-AC398F15AA9D}"/>
    <dgm:cxn modelId="{F2486567-D5A5-47C7-9EA2-249C385E289F}" srcId="{F14FD278-E99A-4A9D-8597-6E2BC9B92722}" destId="{467D8EDC-A3AB-4918-A838-38D893F1B7EB}" srcOrd="4" destOrd="0" parTransId="{6F313AC7-4B61-481B-A281-E0F68D185BBD}" sibTransId="{A4FE83CC-68A1-4830-B38D-35B03302D97E}"/>
    <dgm:cxn modelId="{0DB0108A-C6F6-455E-B753-F30641443891}" type="presOf" srcId="{E83AFEE5-8712-4B76-AD2C-F8471B7E4D1E}" destId="{374F645A-2DDD-43C4-BAE4-0E86A12EAD2C}" srcOrd="0" destOrd="0" presId="urn:microsoft.com/office/officeart/2008/layout/VerticalCurvedList"/>
    <dgm:cxn modelId="{FB5185AA-1DA8-4117-B6A4-5FE1580741C5}" type="presOf" srcId="{B8C5224A-A8B6-4B19-900E-7DFD28C46313}" destId="{63B54842-555B-4B69-858C-65F236D4CBE1}" srcOrd="0" destOrd="0" presId="urn:microsoft.com/office/officeart/2008/layout/VerticalCurvedList"/>
    <dgm:cxn modelId="{18628D6F-2558-424E-BFC9-CB077758FC8F}" srcId="{F14FD278-E99A-4A9D-8597-6E2BC9B92722}" destId="{E83AFEE5-8712-4B76-AD2C-F8471B7E4D1E}" srcOrd="1" destOrd="0" parTransId="{F2D064FA-3405-4F2A-947C-1108BE74E927}" sibTransId="{C492F9EF-DDF6-42DB-B626-CB65684079D2}"/>
    <dgm:cxn modelId="{5CE68BD2-7407-4C8A-B845-EFC27AA0F7F7}" type="presOf" srcId="{C6AA019C-8313-411F-BC02-5DC682415271}" destId="{F0184535-DAFA-4278-9411-2A89073FBE5F}" srcOrd="0" destOrd="0" presId="urn:microsoft.com/office/officeart/2008/layout/VerticalCurvedList"/>
    <dgm:cxn modelId="{D0F5DAA1-611C-4007-B652-7A2FD027BA04}" type="presOf" srcId="{EB66AE3E-4125-4311-AF7F-8EEB0FC20F6B}" destId="{EEE9DC63-9C8B-4FB9-A0E2-523BFE2017E0}" srcOrd="0" destOrd="0" presId="urn:microsoft.com/office/officeart/2008/layout/VerticalCurvedList"/>
    <dgm:cxn modelId="{574052CD-C450-4762-A109-A58D9E8C0F6D}" type="presOf" srcId="{210D1E6E-443C-426F-93DB-00FD565F6024}" destId="{A06DA3F6-486D-4B94-B34F-E87EC1154EE2}" srcOrd="0" destOrd="0" presId="urn:microsoft.com/office/officeart/2008/layout/VerticalCurvedList"/>
    <dgm:cxn modelId="{741CC3A7-A30B-4E80-B92B-016EAD7C82F9}" srcId="{F14FD278-E99A-4A9D-8597-6E2BC9B92722}" destId="{B8C5224A-A8B6-4B19-900E-7DFD28C46313}" srcOrd="5" destOrd="0" parTransId="{F7736799-0420-4C2A-8B6C-5171272D707A}" sibTransId="{A4FABD0A-8493-432D-9D53-AC6AC757CAEE}"/>
    <dgm:cxn modelId="{12027CCD-3424-41C8-AF66-C24080132EC0}" type="presOf" srcId="{6B423167-578F-494E-A004-15C721EAF8D7}" destId="{DD9CA5B5-6A63-48C7-8926-173FACD14F9C}" srcOrd="0" destOrd="0" presId="urn:microsoft.com/office/officeart/2008/layout/VerticalCurvedList"/>
    <dgm:cxn modelId="{3B54985C-FD2F-402B-A6E6-627DB1923B3F}" type="presOf" srcId="{F14FD278-E99A-4A9D-8597-6E2BC9B92722}" destId="{2EC8D7CC-05E2-45A5-B103-56D98AAA2A55}" srcOrd="0" destOrd="0" presId="urn:microsoft.com/office/officeart/2008/layout/VerticalCurvedList"/>
    <dgm:cxn modelId="{DE2543CB-4C24-4FFB-B924-4EAFD055AA62}" type="presParOf" srcId="{2EC8D7CC-05E2-45A5-B103-56D98AAA2A55}" destId="{54279244-2853-427B-9E28-338E7CE800A2}" srcOrd="0" destOrd="0" presId="urn:microsoft.com/office/officeart/2008/layout/VerticalCurvedList"/>
    <dgm:cxn modelId="{6587DEA3-9EFE-401E-B420-A87914E3EEE5}" type="presParOf" srcId="{54279244-2853-427B-9E28-338E7CE800A2}" destId="{0A00C34F-B2A9-4914-A62B-9637FFB137BE}" srcOrd="0" destOrd="0" presId="urn:microsoft.com/office/officeart/2008/layout/VerticalCurvedList"/>
    <dgm:cxn modelId="{2E8649AB-D139-4256-A412-89F0398F3EF4}" type="presParOf" srcId="{0A00C34F-B2A9-4914-A62B-9637FFB137BE}" destId="{856618E3-B362-4E23-B409-398EE3F92AC0}" srcOrd="0" destOrd="0" presId="urn:microsoft.com/office/officeart/2008/layout/VerticalCurvedList"/>
    <dgm:cxn modelId="{9310D9FB-3C06-416F-B5D3-0B7B88ACEB4E}" type="presParOf" srcId="{0A00C34F-B2A9-4914-A62B-9637FFB137BE}" destId="{EEE9DC63-9C8B-4FB9-A0E2-523BFE2017E0}" srcOrd="1" destOrd="0" presId="urn:microsoft.com/office/officeart/2008/layout/VerticalCurvedList"/>
    <dgm:cxn modelId="{6309296C-A951-4A25-A292-F0E540039BDC}" type="presParOf" srcId="{0A00C34F-B2A9-4914-A62B-9637FFB137BE}" destId="{88C1BDEC-7CA1-4B57-A639-6C074EC799C5}" srcOrd="2" destOrd="0" presId="urn:microsoft.com/office/officeart/2008/layout/VerticalCurvedList"/>
    <dgm:cxn modelId="{28868954-4049-489E-9904-020BFB3E1CF4}" type="presParOf" srcId="{0A00C34F-B2A9-4914-A62B-9637FFB137BE}" destId="{0995F72A-7CA5-416E-BEB5-0D6FCE5C51AA}" srcOrd="3" destOrd="0" presId="urn:microsoft.com/office/officeart/2008/layout/VerticalCurvedList"/>
    <dgm:cxn modelId="{9F629135-E974-44D6-9F76-E4EFFC697C32}" type="presParOf" srcId="{54279244-2853-427B-9E28-338E7CE800A2}" destId="{DD9CA5B5-6A63-48C7-8926-173FACD14F9C}" srcOrd="1" destOrd="0" presId="urn:microsoft.com/office/officeart/2008/layout/VerticalCurvedList"/>
    <dgm:cxn modelId="{192FC76A-F86C-48D7-9701-FEE79950ED64}" type="presParOf" srcId="{54279244-2853-427B-9E28-338E7CE800A2}" destId="{75AEC1EF-E193-4D8D-8D67-CCD8B79B6A52}" srcOrd="2" destOrd="0" presId="urn:microsoft.com/office/officeart/2008/layout/VerticalCurvedList"/>
    <dgm:cxn modelId="{90ED6F2C-A29B-44A4-8DEF-DA463FCEC1B2}" type="presParOf" srcId="{75AEC1EF-E193-4D8D-8D67-CCD8B79B6A52}" destId="{A4E8225A-50CC-49D4-AEE6-4BC681EDFC5D}" srcOrd="0" destOrd="0" presId="urn:microsoft.com/office/officeart/2008/layout/VerticalCurvedList"/>
    <dgm:cxn modelId="{A688AEC6-ED54-478C-8D82-B3F77D831D4B}" type="presParOf" srcId="{54279244-2853-427B-9E28-338E7CE800A2}" destId="{374F645A-2DDD-43C4-BAE4-0E86A12EAD2C}" srcOrd="3" destOrd="0" presId="urn:microsoft.com/office/officeart/2008/layout/VerticalCurvedList"/>
    <dgm:cxn modelId="{8B6B36BC-1EA1-4956-939A-12CA716DA1E2}" type="presParOf" srcId="{54279244-2853-427B-9E28-338E7CE800A2}" destId="{FBA16239-BAE7-4CA4-A07F-AB0224A45529}" srcOrd="4" destOrd="0" presId="urn:microsoft.com/office/officeart/2008/layout/VerticalCurvedList"/>
    <dgm:cxn modelId="{CB8EB9E4-2923-488C-BC76-CC3D86EA4CDF}" type="presParOf" srcId="{FBA16239-BAE7-4CA4-A07F-AB0224A45529}" destId="{FAED245B-15E4-43CA-B832-40911D3892B1}" srcOrd="0" destOrd="0" presId="urn:microsoft.com/office/officeart/2008/layout/VerticalCurvedList"/>
    <dgm:cxn modelId="{513B2A36-83E2-4C74-B493-2DF69590B9E3}" type="presParOf" srcId="{54279244-2853-427B-9E28-338E7CE800A2}" destId="{A06DA3F6-486D-4B94-B34F-E87EC1154EE2}" srcOrd="5" destOrd="0" presId="urn:microsoft.com/office/officeart/2008/layout/VerticalCurvedList"/>
    <dgm:cxn modelId="{646C65B4-2FA6-48C1-8FB0-EF78C0EA5D6B}" type="presParOf" srcId="{54279244-2853-427B-9E28-338E7CE800A2}" destId="{FAAA4C3C-F93A-4884-AF44-E146CE3AF9B3}" srcOrd="6" destOrd="0" presId="urn:microsoft.com/office/officeart/2008/layout/VerticalCurvedList"/>
    <dgm:cxn modelId="{9F0DF786-1CF9-4382-B2B2-06A07326A798}" type="presParOf" srcId="{FAAA4C3C-F93A-4884-AF44-E146CE3AF9B3}" destId="{5EBD1743-82F3-483F-ACB6-ED4CDB958B05}" srcOrd="0" destOrd="0" presId="urn:microsoft.com/office/officeart/2008/layout/VerticalCurvedList"/>
    <dgm:cxn modelId="{59B5EF26-AB43-47C9-B30B-D4989052EFA4}" type="presParOf" srcId="{54279244-2853-427B-9E28-338E7CE800A2}" destId="{F0184535-DAFA-4278-9411-2A89073FBE5F}" srcOrd="7" destOrd="0" presId="urn:microsoft.com/office/officeart/2008/layout/VerticalCurvedList"/>
    <dgm:cxn modelId="{D7F9353C-2B9C-4A4C-A2E2-8AAF59125B80}" type="presParOf" srcId="{54279244-2853-427B-9E28-338E7CE800A2}" destId="{138F1E0F-AE2A-41AD-AE7B-866AE5C63587}" srcOrd="8" destOrd="0" presId="urn:microsoft.com/office/officeart/2008/layout/VerticalCurvedList"/>
    <dgm:cxn modelId="{AFF57581-3251-4E55-8550-5A82572DD2F2}" type="presParOf" srcId="{138F1E0F-AE2A-41AD-AE7B-866AE5C63587}" destId="{C201801D-D59E-4464-A7B0-020672E26FF6}" srcOrd="0" destOrd="0" presId="urn:microsoft.com/office/officeart/2008/layout/VerticalCurvedList"/>
    <dgm:cxn modelId="{9D0E017F-32CB-4C2B-A1FB-F885D21493EA}" type="presParOf" srcId="{54279244-2853-427B-9E28-338E7CE800A2}" destId="{B2B83010-A5FC-4F77-B076-2AB69777F067}" srcOrd="9" destOrd="0" presId="urn:microsoft.com/office/officeart/2008/layout/VerticalCurvedList"/>
    <dgm:cxn modelId="{BEF0D62F-4C7A-43AF-9539-16CCC4746F9D}" type="presParOf" srcId="{54279244-2853-427B-9E28-338E7CE800A2}" destId="{55D9D2AB-098F-4463-A772-16B6F817A7C6}" srcOrd="10" destOrd="0" presId="urn:microsoft.com/office/officeart/2008/layout/VerticalCurvedList"/>
    <dgm:cxn modelId="{784254A7-5082-46F9-A68D-DE502E8F6AB3}" type="presParOf" srcId="{55D9D2AB-098F-4463-A772-16B6F817A7C6}" destId="{42F1B383-BAE9-4B2F-98BE-65E26D609CAE}" srcOrd="0" destOrd="0" presId="urn:microsoft.com/office/officeart/2008/layout/VerticalCurvedList"/>
    <dgm:cxn modelId="{C3F353EB-A4E9-41BA-9B74-1F5A95D47049}" type="presParOf" srcId="{54279244-2853-427B-9E28-338E7CE800A2}" destId="{63B54842-555B-4B69-858C-65F236D4CBE1}" srcOrd="11" destOrd="0" presId="urn:microsoft.com/office/officeart/2008/layout/VerticalCurvedList"/>
    <dgm:cxn modelId="{573F1420-3B1F-4542-9E0B-23BA5AFD94CF}" type="presParOf" srcId="{54279244-2853-427B-9E28-338E7CE800A2}" destId="{DBD5B220-DD61-4CC7-9151-2F395AEF76D3}" srcOrd="12" destOrd="0" presId="urn:microsoft.com/office/officeart/2008/layout/VerticalCurvedList"/>
    <dgm:cxn modelId="{42FC2B2A-FEA5-4FBB-A8AE-199C941213BC}" type="presParOf" srcId="{DBD5B220-DD61-4CC7-9151-2F395AEF76D3}" destId="{F53BB7C1-C5D7-4625-9DF0-D7509664F250}" srcOrd="0" destOrd="0" presId="urn:microsoft.com/office/officeart/2008/layout/VerticalCurv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14FD278-E99A-4A9D-8597-6E2BC9B92722}" type="doc">
      <dgm:prSet loTypeId="urn:microsoft.com/office/officeart/2008/layout/VerticalCurvedList" loCatId="list" qsTypeId="urn:microsoft.com/office/officeart/2005/8/quickstyle/3d3" qsCatId="3D" csTypeId="urn:microsoft.com/office/officeart/2005/8/colors/accent3_2" csCatId="accent3" phldr="1"/>
      <dgm:spPr/>
      <dgm:t>
        <a:bodyPr/>
        <a:lstStyle/>
        <a:p>
          <a:endParaRPr lang="en-US"/>
        </a:p>
      </dgm:t>
    </dgm:pt>
    <dgm:pt modelId="{6B423167-578F-494E-A004-15C721EAF8D7}">
      <dgm:prSet phldrT="[Text]"/>
      <dgm:spPr/>
      <dgm:t>
        <a:bodyPr/>
        <a:lstStyle/>
        <a:p>
          <a:r>
            <a:rPr lang="en-US" dirty="0" smtClean="0"/>
            <a:t>New IS Trigger </a:t>
          </a:r>
          <a:r>
            <a:rPr lang="en-US" dirty="0" err="1" smtClean="0"/>
            <a:t>handleThingAlert</a:t>
          </a:r>
          <a:endParaRPr lang="en-US" dirty="0"/>
        </a:p>
      </dgm:t>
    </dgm:pt>
    <dgm:pt modelId="{03A44966-C33D-4379-814B-3627E5FDDCFE}" type="parTrans" cxnId="{C9C52253-2413-4F4A-B0C3-F2309A7DBCC5}">
      <dgm:prSet/>
      <dgm:spPr/>
      <dgm:t>
        <a:bodyPr/>
        <a:lstStyle/>
        <a:p>
          <a:endParaRPr lang="en-US"/>
        </a:p>
      </dgm:t>
    </dgm:pt>
    <dgm:pt modelId="{EB66AE3E-4125-4311-AF7F-8EEB0FC20F6B}" type="sibTrans" cxnId="{C9C52253-2413-4F4A-B0C3-F2309A7DBCC5}">
      <dgm:prSet/>
      <dgm:spPr/>
      <dgm:t>
        <a:bodyPr/>
        <a:lstStyle/>
        <a:p>
          <a:endParaRPr lang="en-US"/>
        </a:p>
      </dgm:t>
    </dgm:pt>
    <dgm:pt modelId="{E190874A-ADD6-48A7-BED6-EFC0595B0DE9}">
      <dgm:prSet phldrT="[Text]"/>
      <dgm:spPr/>
      <dgm:t>
        <a:bodyPr/>
        <a:lstStyle/>
        <a:p>
          <a:r>
            <a:rPr lang="en-US" dirty="0" smtClean="0"/>
            <a:t>New </a:t>
          </a:r>
          <a:r>
            <a:rPr lang="en-US" dirty="0" err="1" smtClean="0"/>
            <a:t>AgileApps</a:t>
          </a:r>
          <a:r>
            <a:rPr lang="en-US" dirty="0" smtClean="0"/>
            <a:t> application</a:t>
          </a:r>
          <a:endParaRPr lang="en-US" dirty="0"/>
        </a:p>
      </dgm:t>
    </dgm:pt>
    <dgm:pt modelId="{D38715A0-11AF-4DF2-8E35-B2D8CD4D182E}" type="parTrans" cxnId="{2F6DA68D-943B-4B76-B3E3-9A6B1EC08607}">
      <dgm:prSet/>
      <dgm:spPr/>
    </dgm:pt>
    <dgm:pt modelId="{8D85D42C-F13A-4FF8-950B-72F31DB6E4A6}" type="sibTrans" cxnId="{2F6DA68D-943B-4B76-B3E3-9A6B1EC08607}">
      <dgm:prSet/>
      <dgm:spPr/>
    </dgm:pt>
    <dgm:pt modelId="{59FCDE58-5058-43D0-82EB-42B421C885D2}">
      <dgm:prSet phldrT="[Text]"/>
      <dgm:spPr/>
      <dgm:t>
        <a:bodyPr/>
        <a:lstStyle/>
        <a:p>
          <a:r>
            <a:rPr lang="en-US" dirty="0" smtClean="0"/>
            <a:t>Define fields</a:t>
          </a:r>
          <a:endParaRPr lang="en-US" dirty="0"/>
        </a:p>
      </dgm:t>
    </dgm:pt>
    <dgm:pt modelId="{7EB90C4A-21A2-465C-B047-418DBDC70C6B}" type="parTrans" cxnId="{04D338D1-939F-44EE-8E0E-1B6089033749}">
      <dgm:prSet/>
      <dgm:spPr/>
    </dgm:pt>
    <dgm:pt modelId="{27977D23-AE1A-45AC-94D1-91B37A3EE22E}" type="sibTrans" cxnId="{04D338D1-939F-44EE-8E0E-1B6089033749}">
      <dgm:prSet/>
      <dgm:spPr/>
    </dgm:pt>
    <dgm:pt modelId="{0B9464C3-E995-4A4E-8930-A32991CE7F57}">
      <dgm:prSet phldrT="[Text]"/>
      <dgm:spPr/>
      <dgm:t>
        <a:bodyPr/>
        <a:lstStyle/>
        <a:p>
          <a:r>
            <a:rPr lang="en-US" dirty="0" smtClean="0"/>
            <a:t>Manually create a </a:t>
          </a:r>
          <a:r>
            <a:rPr lang="en-US" dirty="0" err="1" smtClean="0"/>
            <a:t>ThingAlert</a:t>
          </a:r>
          <a:r>
            <a:rPr lang="en-US" dirty="0" smtClean="0"/>
            <a:t> case</a:t>
          </a:r>
          <a:endParaRPr lang="en-US" dirty="0"/>
        </a:p>
      </dgm:t>
    </dgm:pt>
    <dgm:pt modelId="{B86C00B7-B6EC-4B8D-B3D1-0AE753823709}" type="parTrans" cxnId="{A4195BF3-66ED-47B7-AEF7-08A9B969420F}">
      <dgm:prSet/>
      <dgm:spPr/>
    </dgm:pt>
    <dgm:pt modelId="{39366F28-57D9-410D-BCEB-EDFE1B9A976E}" type="sibTrans" cxnId="{A4195BF3-66ED-47B7-AEF7-08A9B969420F}">
      <dgm:prSet/>
      <dgm:spPr/>
    </dgm:pt>
    <dgm:pt modelId="{472C65C5-D73F-416B-8D70-6434379F29F1}">
      <dgm:prSet phldrT="[Text]"/>
      <dgm:spPr/>
      <dgm:t>
        <a:bodyPr/>
        <a:lstStyle/>
        <a:p>
          <a:r>
            <a:rPr lang="en-US" dirty="0" smtClean="0"/>
            <a:t>Demo &amp; Show </a:t>
          </a:r>
          <a:r>
            <a:rPr lang="en-US" dirty="0" err="1" smtClean="0"/>
            <a:t>HelloDBP</a:t>
          </a:r>
          <a:endParaRPr lang="en-US" dirty="0"/>
        </a:p>
      </dgm:t>
    </dgm:pt>
    <dgm:pt modelId="{3F005691-D56B-4496-96C8-3E06D42DF356}" type="parTrans" cxnId="{DED170A8-2852-4A7B-B232-56B24A6EDD30}">
      <dgm:prSet/>
      <dgm:spPr/>
    </dgm:pt>
    <dgm:pt modelId="{44D6F958-F1D2-414E-A342-FC27D79876EE}" type="sibTrans" cxnId="{DED170A8-2852-4A7B-B232-56B24A6EDD30}">
      <dgm:prSet/>
      <dgm:spPr/>
    </dgm:pt>
    <dgm:pt modelId="{2EC8D7CC-05E2-45A5-B103-56D98AAA2A55}" type="pres">
      <dgm:prSet presAssocID="{F14FD278-E99A-4A9D-8597-6E2BC9B92722}" presName="Name0" presStyleCnt="0">
        <dgm:presLayoutVars>
          <dgm:chMax val="7"/>
          <dgm:chPref val="7"/>
          <dgm:dir/>
        </dgm:presLayoutVars>
      </dgm:prSet>
      <dgm:spPr/>
      <dgm:t>
        <a:bodyPr/>
        <a:lstStyle/>
        <a:p>
          <a:endParaRPr lang="en-US"/>
        </a:p>
      </dgm:t>
    </dgm:pt>
    <dgm:pt modelId="{54279244-2853-427B-9E28-338E7CE800A2}" type="pres">
      <dgm:prSet presAssocID="{F14FD278-E99A-4A9D-8597-6E2BC9B92722}" presName="Name1" presStyleCnt="0"/>
      <dgm:spPr/>
    </dgm:pt>
    <dgm:pt modelId="{0A00C34F-B2A9-4914-A62B-9637FFB137BE}" type="pres">
      <dgm:prSet presAssocID="{F14FD278-E99A-4A9D-8597-6E2BC9B92722}" presName="cycle" presStyleCnt="0"/>
      <dgm:spPr/>
    </dgm:pt>
    <dgm:pt modelId="{856618E3-B362-4E23-B409-398EE3F92AC0}" type="pres">
      <dgm:prSet presAssocID="{F14FD278-E99A-4A9D-8597-6E2BC9B92722}" presName="srcNode" presStyleLbl="node1" presStyleIdx="0" presStyleCnt="5"/>
      <dgm:spPr/>
    </dgm:pt>
    <dgm:pt modelId="{EEE9DC63-9C8B-4FB9-A0E2-523BFE2017E0}" type="pres">
      <dgm:prSet presAssocID="{F14FD278-E99A-4A9D-8597-6E2BC9B92722}" presName="conn" presStyleLbl="parChTrans1D2" presStyleIdx="0" presStyleCnt="1"/>
      <dgm:spPr/>
      <dgm:t>
        <a:bodyPr/>
        <a:lstStyle/>
        <a:p>
          <a:endParaRPr lang="en-US"/>
        </a:p>
      </dgm:t>
    </dgm:pt>
    <dgm:pt modelId="{88C1BDEC-7CA1-4B57-A639-6C074EC799C5}" type="pres">
      <dgm:prSet presAssocID="{F14FD278-E99A-4A9D-8597-6E2BC9B92722}" presName="extraNode" presStyleLbl="node1" presStyleIdx="0" presStyleCnt="5"/>
      <dgm:spPr/>
    </dgm:pt>
    <dgm:pt modelId="{0995F72A-7CA5-416E-BEB5-0D6FCE5C51AA}" type="pres">
      <dgm:prSet presAssocID="{F14FD278-E99A-4A9D-8597-6E2BC9B92722}" presName="dstNode" presStyleLbl="node1" presStyleIdx="0" presStyleCnt="5"/>
      <dgm:spPr/>
    </dgm:pt>
    <dgm:pt modelId="{709A4D7D-62B9-4013-930A-F25F0BD82DC1}" type="pres">
      <dgm:prSet presAssocID="{E190874A-ADD6-48A7-BED6-EFC0595B0DE9}" presName="text_1" presStyleLbl="node1" presStyleIdx="0" presStyleCnt="5">
        <dgm:presLayoutVars>
          <dgm:bulletEnabled val="1"/>
        </dgm:presLayoutVars>
      </dgm:prSet>
      <dgm:spPr/>
      <dgm:t>
        <a:bodyPr/>
        <a:lstStyle/>
        <a:p>
          <a:endParaRPr lang="en-US"/>
        </a:p>
      </dgm:t>
    </dgm:pt>
    <dgm:pt modelId="{139BF823-64FF-4EC9-BD20-7C1024EEECCE}" type="pres">
      <dgm:prSet presAssocID="{E190874A-ADD6-48A7-BED6-EFC0595B0DE9}" presName="accent_1" presStyleCnt="0"/>
      <dgm:spPr/>
    </dgm:pt>
    <dgm:pt modelId="{95EC6CE8-1EB3-40F8-B525-5B4430215812}" type="pres">
      <dgm:prSet presAssocID="{E190874A-ADD6-48A7-BED6-EFC0595B0DE9}" presName="accentRepeatNode" presStyleLbl="solidFgAcc1" presStyleIdx="0" presStyleCnt="5"/>
      <dgm:spPr/>
    </dgm:pt>
    <dgm:pt modelId="{6ED9F881-2387-4F4E-9C76-AD7B0D2C866F}" type="pres">
      <dgm:prSet presAssocID="{59FCDE58-5058-43D0-82EB-42B421C885D2}" presName="text_2" presStyleLbl="node1" presStyleIdx="1" presStyleCnt="5">
        <dgm:presLayoutVars>
          <dgm:bulletEnabled val="1"/>
        </dgm:presLayoutVars>
      </dgm:prSet>
      <dgm:spPr/>
      <dgm:t>
        <a:bodyPr/>
        <a:lstStyle/>
        <a:p>
          <a:endParaRPr lang="en-US"/>
        </a:p>
      </dgm:t>
    </dgm:pt>
    <dgm:pt modelId="{FA697BAC-B708-4F09-B79E-7D55D1A01568}" type="pres">
      <dgm:prSet presAssocID="{59FCDE58-5058-43D0-82EB-42B421C885D2}" presName="accent_2" presStyleCnt="0"/>
      <dgm:spPr/>
    </dgm:pt>
    <dgm:pt modelId="{EAB21A70-8110-4524-8769-B3633A97277D}" type="pres">
      <dgm:prSet presAssocID="{59FCDE58-5058-43D0-82EB-42B421C885D2}" presName="accentRepeatNode" presStyleLbl="solidFgAcc1" presStyleIdx="1" presStyleCnt="5"/>
      <dgm:spPr/>
    </dgm:pt>
    <dgm:pt modelId="{38AC252B-1AC6-476E-A6FE-4117DD7EB8FE}" type="pres">
      <dgm:prSet presAssocID="{0B9464C3-E995-4A4E-8930-A32991CE7F57}" presName="text_3" presStyleLbl="node1" presStyleIdx="2" presStyleCnt="5">
        <dgm:presLayoutVars>
          <dgm:bulletEnabled val="1"/>
        </dgm:presLayoutVars>
      </dgm:prSet>
      <dgm:spPr/>
      <dgm:t>
        <a:bodyPr/>
        <a:lstStyle/>
        <a:p>
          <a:endParaRPr lang="en-US"/>
        </a:p>
      </dgm:t>
    </dgm:pt>
    <dgm:pt modelId="{0536C2C9-1BD0-40CE-A137-F2BDE36820CB}" type="pres">
      <dgm:prSet presAssocID="{0B9464C3-E995-4A4E-8930-A32991CE7F57}" presName="accent_3" presStyleCnt="0"/>
      <dgm:spPr/>
    </dgm:pt>
    <dgm:pt modelId="{B15D7945-6D05-4C31-B004-D67BBBAD8097}" type="pres">
      <dgm:prSet presAssocID="{0B9464C3-E995-4A4E-8930-A32991CE7F57}" presName="accentRepeatNode" presStyleLbl="solidFgAcc1" presStyleIdx="2" presStyleCnt="5"/>
      <dgm:spPr/>
    </dgm:pt>
    <dgm:pt modelId="{B388B645-62AB-4383-9916-6AD3B9B6D5BC}" type="pres">
      <dgm:prSet presAssocID="{6B423167-578F-494E-A004-15C721EAF8D7}" presName="text_4" presStyleLbl="node1" presStyleIdx="3" presStyleCnt="5">
        <dgm:presLayoutVars>
          <dgm:bulletEnabled val="1"/>
        </dgm:presLayoutVars>
      </dgm:prSet>
      <dgm:spPr/>
      <dgm:t>
        <a:bodyPr/>
        <a:lstStyle/>
        <a:p>
          <a:endParaRPr lang="en-US"/>
        </a:p>
      </dgm:t>
    </dgm:pt>
    <dgm:pt modelId="{03E6B1B2-E60C-4404-B385-7EE995188D41}" type="pres">
      <dgm:prSet presAssocID="{6B423167-578F-494E-A004-15C721EAF8D7}" presName="accent_4" presStyleCnt="0"/>
      <dgm:spPr/>
    </dgm:pt>
    <dgm:pt modelId="{A4E8225A-50CC-49D4-AEE6-4BC681EDFC5D}" type="pres">
      <dgm:prSet presAssocID="{6B423167-578F-494E-A004-15C721EAF8D7}" presName="accentRepeatNode" presStyleLbl="solidFgAcc1" presStyleIdx="3" presStyleCnt="5"/>
      <dgm:spPr/>
    </dgm:pt>
    <dgm:pt modelId="{686A0D5F-FD9B-4704-8CAF-FF1A46879AB7}" type="pres">
      <dgm:prSet presAssocID="{472C65C5-D73F-416B-8D70-6434379F29F1}" presName="text_5" presStyleLbl="node1" presStyleIdx="4" presStyleCnt="5">
        <dgm:presLayoutVars>
          <dgm:bulletEnabled val="1"/>
        </dgm:presLayoutVars>
      </dgm:prSet>
      <dgm:spPr/>
      <dgm:t>
        <a:bodyPr/>
        <a:lstStyle/>
        <a:p>
          <a:endParaRPr lang="en-US"/>
        </a:p>
      </dgm:t>
    </dgm:pt>
    <dgm:pt modelId="{D5709C80-8DB7-45A0-B0A2-E7D9E2F01E2C}" type="pres">
      <dgm:prSet presAssocID="{472C65C5-D73F-416B-8D70-6434379F29F1}" presName="accent_5" presStyleCnt="0"/>
      <dgm:spPr/>
    </dgm:pt>
    <dgm:pt modelId="{F072D13A-9EE7-457C-986E-F136D08B0F55}" type="pres">
      <dgm:prSet presAssocID="{472C65C5-D73F-416B-8D70-6434379F29F1}" presName="accentRepeatNode" presStyleLbl="solidFgAcc1" presStyleIdx="4" presStyleCnt="5"/>
      <dgm:spPr/>
    </dgm:pt>
  </dgm:ptLst>
  <dgm:cxnLst>
    <dgm:cxn modelId="{BF6A1822-57F0-4FE2-B548-80C544637FDA}" type="presOf" srcId="{E190874A-ADD6-48A7-BED6-EFC0595B0DE9}" destId="{709A4D7D-62B9-4013-930A-F25F0BD82DC1}" srcOrd="0" destOrd="0" presId="urn:microsoft.com/office/officeart/2008/layout/VerticalCurvedList"/>
    <dgm:cxn modelId="{04D338D1-939F-44EE-8E0E-1B6089033749}" srcId="{F14FD278-E99A-4A9D-8597-6E2BC9B92722}" destId="{59FCDE58-5058-43D0-82EB-42B421C885D2}" srcOrd="1" destOrd="0" parTransId="{7EB90C4A-21A2-465C-B047-418DBDC70C6B}" sibTransId="{27977D23-AE1A-45AC-94D1-91B37A3EE22E}"/>
    <dgm:cxn modelId="{A4195BF3-66ED-47B7-AEF7-08A9B969420F}" srcId="{F14FD278-E99A-4A9D-8597-6E2BC9B92722}" destId="{0B9464C3-E995-4A4E-8930-A32991CE7F57}" srcOrd="2" destOrd="0" parTransId="{B86C00B7-B6EC-4B8D-B3D1-0AE753823709}" sibTransId="{39366F28-57D9-410D-BCEB-EDFE1B9A976E}"/>
    <dgm:cxn modelId="{C9C52253-2413-4F4A-B0C3-F2309A7DBCC5}" srcId="{F14FD278-E99A-4A9D-8597-6E2BC9B92722}" destId="{6B423167-578F-494E-A004-15C721EAF8D7}" srcOrd="3" destOrd="0" parTransId="{03A44966-C33D-4379-814B-3627E5FDDCFE}" sibTransId="{EB66AE3E-4125-4311-AF7F-8EEB0FC20F6B}"/>
    <dgm:cxn modelId="{454D107D-3377-4413-9056-2FC615A8FC3B}" type="presOf" srcId="{472C65C5-D73F-416B-8D70-6434379F29F1}" destId="{686A0D5F-FD9B-4704-8CAF-FF1A46879AB7}" srcOrd="0" destOrd="0" presId="urn:microsoft.com/office/officeart/2008/layout/VerticalCurvedList"/>
    <dgm:cxn modelId="{90C20698-34BE-46C0-AA90-A7A9C2A5C5B9}" type="presOf" srcId="{8D85D42C-F13A-4FF8-950B-72F31DB6E4A6}" destId="{EEE9DC63-9C8B-4FB9-A0E2-523BFE2017E0}" srcOrd="0" destOrd="0" presId="urn:microsoft.com/office/officeart/2008/layout/VerticalCurvedList"/>
    <dgm:cxn modelId="{DBA381B3-1B87-43A6-BC21-CF3409FC87DF}" type="presOf" srcId="{F14FD278-E99A-4A9D-8597-6E2BC9B92722}" destId="{2EC8D7CC-05E2-45A5-B103-56D98AAA2A55}" srcOrd="0" destOrd="0" presId="urn:microsoft.com/office/officeart/2008/layout/VerticalCurvedList"/>
    <dgm:cxn modelId="{D53F3A84-E75D-4E84-B727-9FF27F4561A3}" type="presOf" srcId="{59FCDE58-5058-43D0-82EB-42B421C885D2}" destId="{6ED9F881-2387-4F4E-9C76-AD7B0D2C866F}" srcOrd="0" destOrd="0" presId="urn:microsoft.com/office/officeart/2008/layout/VerticalCurvedList"/>
    <dgm:cxn modelId="{46155B56-11FC-4B43-B458-B4906CD0C240}" type="presOf" srcId="{6B423167-578F-494E-A004-15C721EAF8D7}" destId="{B388B645-62AB-4383-9916-6AD3B9B6D5BC}" srcOrd="0" destOrd="0" presId="urn:microsoft.com/office/officeart/2008/layout/VerticalCurvedList"/>
    <dgm:cxn modelId="{3552CA3B-AF7E-4E17-A8ED-8C8E9C72AAF5}" type="presOf" srcId="{0B9464C3-E995-4A4E-8930-A32991CE7F57}" destId="{38AC252B-1AC6-476E-A6FE-4117DD7EB8FE}" srcOrd="0" destOrd="0" presId="urn:microsoft.com/office/officeart/2008/layout/VerticalCurvedList"/>
    <dgm:cxn modelId="{DED170A8-2852-4A7B-B232-56B24A6EDD30}" srcId="{F14FD278-E99A-4A9D-8597-6E2BC9B92722}" destId="{472C65C5-D73F-416B-8D70-6434379F29F1}" srcOrd="4" destOrd="0" parTransId="{3F005691-D56B-4496-96C8-3E06D42DF356}" sibTransId="{44D6F958-F1D2-414E-A342-FC27D79876EE}"/>
    <dgm:cxn modelId="{2F6DA68D-943B-4B76-B3E3-9A6B1EC08607}" srcId="{F14FD278-E99A-4A9D-8597-6E2BC9B92722}" destId="{E190874A-ADD6-48A7-BED6-EFC0595B0DE9}" srcOrd="0" destOrd="0" parTransId="{D38715A0-11AF-4DF2-8E35-B2D8CD4D182E}" sibTransId="{8D85D42C-F13A-4FF8-950B-72F31DB6E4A6}"/>
    <dgm:cxn modelId="{DAED8745-9503-4DD6-8625-288F6AAF27BC}" type="presParOf" srcId="{2EC8D7CC-05E2-45A5-B103-56D98AAA2A55}" destId="{54279244-2853-427B-9E28-338E7CE800A2}" srcOrd="0" destOrd="0" presId="urn:microsoft.com/office/officeart/2008/layout/VerticalCurvedList"/>
    <dgm:cxn modelId="{AAAFFBFB-1879-4BAA-92E7-4442375489EF}" type="presParOf" srcId="{54279244-2853-427B-9E28-338E7CE800A2}" destId="{0A00C34F-B2A9-4914-A62B-9637FFB137BE}" srcOrd="0" destOrd="0" presId="urn:microsoft.com/office/officeart/2008/layout/VerticalCurvedList"/>
    <dgm:cxn modelId="{D2B185B1-D152-4ACE-8F3C-9E6935D1E387}" type="presParOf" srcId="{0A00C34F-B2A9-4914-A62B-9637FFB137BE}" destId="{856618E3-B362-4E23-B409-398EE3F92AC0}" srcOrd="0" destOrd="0" presId="urn:microsoft.com/office/officeart/2008/layout/VerticalCurvedList"/>
    <dgm:cxn modelId="{CE3654B3-0377-4435-AA85-22FAB8359159}" type="presParOf" srcId="{0A00C34F-B2A9-4914-A62B-9637FFB137BE}" destId="{EEE9DC63-9C8B-4FB9-A0E2-523BFE2017E0}" srcOrd="1" destOrd="0" presId="urn:microsoft.com/office/officeart/2008/layout/VerticalCurvedList"/>
    <dgm:cxn modelId="{7B1DF854-6075-43BD-BD91-0B7DD6E37128}" type="presParOf" srcId="{0A00C34F-B2A9-4914-A62B-9637FFB137BE}" destId="{88C1BDEC-7CA1-4B57-A639-6C074EC799C5}" srcOrd="2" destOrd="0" presId="urn:microsoft.com/office/officeart/2008/layout/VerticalCurvedList"/>
    <dgm:cxn modelId="{2500050E-C87B-4673-A9DF-76F0E94A21D7}" type="presParOf" srcId="{0A00C34F-B2A9-4914-A62B-9637FFB137BE}" destId="{0995F72A-7CA5-416E-BEB5-0D6FCE5C51AA}" srcOrd="3" destOrd="0" presId="urn:microsoft.com/office/officeart/2008/layout/VerticalCurvedList"/>
    <dgm:cxn modelId="{505A2AE9-7EC1-49CC-9820-AD09BC0E37D5}" type="presParOf" srcId="{54279244-2853-427B-9E28-338E7CE800A2}" destId="{709A4D7D-62B9-4013-930A-F25F0BD82DC1}" srcOrd="1" destOrd="0" presId="urn:microsoft.com/office/officeart/2008/layout/VerticalCurvedList"/>
    <dgm:cxn modelId="{A1E9371E-B267-4A18-A325-8C50F2044813}" type="presParOf" srcId="{54279244-2853-427B-9E28-338E7CE800A2}" destId="{139BF823-64FF-4EC9-BD20-7C1024EEECCE}" srcOrd="2" destOrd="0" presId="urn:microsoft.com/office/officeart/2008/layout/VerticalCurvedList"/>
    <dgm:cxn modelId="{DEB4494D-A478-4864-A4D1-A2E4ADEA8689}" type="presParOf" srcId="{139BF823-64FF-4EC9-BD20-7C1024EEECCE}" destId="{95EC6CE8-1EB3-40F8-B525-5B4430215812}" srcOrd="0" destOrd="0" presId="urn:microsoft.com/office/officeart/2008/layout/VerticalCurvedList"/>
    <dgm:cxn modelId="{419C2578-4FD3-4B1E-91BE-92AD76DCC409}" type="presParOf" srcId="{54279244-2853-427B-9E28-338E7CE800A2}" destId="{6ED9F881-2387-4F4E-9C76-AD7B0D2C866F}" srcOrd="3" destOrd="0" presId="urn:microsoft.com/office/officeart/2008/layout/VerticalCurvedList"/>
    <dgm:cxn modelId="{81C22CD5-1AA5-40A1-9139-4D4B7DCD8E72}" type="presParOf" srcId="{54279244-2853-427B-9E28-338E7CE800A2}" destId="{FA697BAC-B708-4F09-B79E-7D55D1A01568}" srcOrd="4" destOrd="0" presId="urn:microsoft.com/office/officeart/2008/layout/VerticalCurvedList"/>
    <dgm:cxn modelId="{8EB93A8B-C371-42AB-A953-93452F99B63E}" type="presParOf" srcId="{FA697BAC-B708-4F09-B79E-7D55D1A01568}" destId="{EAB21A70-8110-4524-8769-B3633A97277D}" srcOrd="0" destOrd="0" presId="urn:microsoft.com/office/officeart/2008/layout/VerticalCurvedList"/>
    <dgm:cxn modelId="{E6E15E04-67CB-4483-8685-4FFD003B91B9}" type="presParOf" srcId="{54279244-2853-427B-9E28-338E7CE800A2}" destId="{38AC252B-1AC6-476E-A6FE-4117DD7EB8FE}" srcOrd="5" destOrd="0" presId="urn:microsoft.com/office/officeart/2008/layout/VerticalCurvedList"/>
    <dgm:cxn modelId="{D066CBB1-1F30-4965-8191-C86B82AB002D}" type="presParOf" srcId="{54279244-2853-427B-9E28-338E7CE800A2}" destId="{0536C2C9-1BD0-40CE-A137-F2BDE36820CB}" srcOrd="6" destOrd="0" presId="urn:microsoft.com/office/officeart/2008/layout/VerticalCurvedList"/>
    <dgm:cxn modelId="{4B22DA84-E8C6-47B0-95BF-F804AC0BBB5D}" type="presParOf" srcId="{0536C2C9-1BD0-40CE-A137-F2BDE36820CB}" destId="{B15D7945-6D05-4C31-B004-D67BBBAD8097}" srcOrd="0" destOrd="0" presId="urn:microsoft.com/office/officeart/2008/layout/VerticalCurvedList"/>
    <dgm:cxn modelId="{30182CE8-570E-4474-AD06-0E09ED67761F}" type="presParOf" srcId="{54279244-2853-427B-9E28-338E7CE800A2}" destId="{B388B645-62AB-4383-9916-6AD3B9B6D5BC}" srcOrd="7" destOrd="0" presId="urn:microsoft.com/office/officeart/2008/layout/VerticalCurvedList"/>
    <dgm:cxn modelId="{9202D6F4-9F95-4ABD-B8C9-A90060F5BF35}" type="presParOf" srcId="{54279244-2853-427B-9E28-338E7CE800A2}" destId="{03E6B1B2-E60C-4404-B385-7EE995188D41}" srcOrd="8" destOrd="0" presId="urn:microsoft.com/office/officeart/2008/layout/VerticalCurvedList"/>
    <dgm:cxn modelId="{2AD50E32-1D18-484E-ABAD-C93C926AE0D8}" type="presParOf" srcId="{03E6B1B2-E60C-4404-B385-7EE995188D41}" destId="{A4E8225A-50CC-49D4-AEE6-4BC681EDFC5D}" srcOrd="0" destOrd="0" presId="urn:microsoft.com/office/officeart/2008/layout/VerticalCurvedList"/>
    <dgm:cxn modelId="{55F44646-9028-498F-AD6A-B6C3B04242CA}" type="presParOf" srcId="{54279244-2853-427B-9E28-338E7CE800A2}" destId="{686A0D5F-FD9B-4704-8CAF-FF1A46879AB7}" srcOrd="9" destOrd="0" presId="urn:microsoft.com/office/officeart/2008/layout/VerticalCurvedList"/>
    <dgm:cxn modelId="{3CB8D8E6-223C-4435-B6F4-C7E804BC1A9A}" type="presParOf" srcId="{54279244-2853-427B-9E28-338E7CE800A2}" destId="{D5709C80-8DB7-45A0-B0A2-E7D9E2F01E2C}" srcOrd="10" destOrd="0" presId="urn:microsoft.com/office/officeart/2008/layout/VerticalCurvedList"/>
    <dgm:cxn modelId="{C8A6449A-92BD-497B-96D1-E53D24447ABD}" type="presParOf" srcId="{D5709C80-8DB7-45A0-B0A2-E7D9E2F01E2C}" destId="{F072D13A-9EE7-457C-986E-F136D08B0F55}" srcOrd="0" destOrd="0" presId="urn:microsoft.com/office/officeart/2008/layout/VerticalCurv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14FD278-E99A-4A9D-8597-6E2BC9B92722}" type="doc">
      <dgm:prSet loTypeId="urn:microsoft.com/office/officeart/2008/layout/VerticalCurvedList" loCatId="list" qsTypeId="urn:microsoft.com/office/officeart/2005/8/quickstyle/3d3" qsCatId="3D" csTypeId="urn:microsoft.com/office/officeart/2005/8/colors/accent3_2" csCatId="accent3" phldr="1"/>
      <dgm:spPr/>
      <dgm:t>
        <a:bodyPr/>
        <a:lstStyle/>
        <a:p>
          <a:endParaRPr lang="en-US"/>
        </a:p>
      </dgm:t>
    </dgm:pt>
    <dgm:pt modelId="{6B423167-578F-494E-A004-15C721EAF8D7}">
      <dgm:prSet phldrT="[Text]"/>
      <dgm:spPr/>
      <dgm:t>
        <a:bodyPr/>
        <a:lstStyle/>
        <a:p>
          <a:r>
            <a:rPr lang="en-US" dirty="0" smtClean="0"/>
            <a:t>Create a new Dynamic Process</a:t>
          </a:r>
          <a:endParaRPr lang="en-US" dirty="0"/>
        </a:p>
      </dgm:t>
    </dgm:pt>
    <dgm:pt modelId="{03A44966-C33D-4379-814B-3627E5FDDCFE}" type="parTrans" cxnId="{C9C52253-2413-4F4A-B0C3-F2309A7DBCC5}">
      <dgm:prSet/>
      <dgm:spPr/>
      <dgm:t>
        <a:bodyPr/>
        <a:lstStyle/>
        <a:p>
          <a:endParaRPr lang="en-US"/>
        </a:p>
      </dgm:t>
    </dgm:pt>
    <dgm:pt modelId="{EB66AE3E-4125-4311-AF7F-8EEB0FC20F6B}" type="sibTrans" cxnId="{C9C52253-2413-4F4A-B0C3-F2309A7DBCC5}">
      <dgm:prSet/>
      <dgm:spPr/>
      <dgm:t>
        <a:bodyPr/>
        <a:lstStyle/>
        <a:p>
          <a:endParaRPr lang="en-US"/>
        </a:p>
      </dgm:t>
    </dgm:pt>
    <dgm:pt modelId="{23F194B7-8B96-4F09-B7AA-4ECF2ED790F7}">
      <dgm:prSet phldrT="[Text]"/>
      <dgm:spPr/>
      <dgm:t>
        <a:bodyPr/>
        <a:lstStyle/>
        <a:p>
          <a:r>
            <a:rPr lang="en-US" dirty="0" smtClean="0"/>
            <a:t>Triggered by </a:t>
          </a:r>
          <a:r>
            <a:rPr lang="en-US" dirty="0" err="1" smtClean="0"/>
            <a:t>ThingAlert</a:t>
          </a:r>
          <a:endParaRPr lang="en-US" dirty="0"/>
        </a:p>
      </dgm:t>
    </dgm:pt>
    <dgm:pt modelId="{8B98A11F-5BB8-41CA-B55C-4EBAC42F219D}" type="parTrans" cxnId="{ADA7AC12-67C1-4DB6-8F03-433A3E52581B}">
      <dgm:prSet/>
      <dgm:spPr/>
    </dgm:pt>
    <dgm:pt modelId="{756C0F3D-5A97-4D9C-8C18-1160B5E02E94}" type="sibTrans" cxnId="{ADA7AC12-67C1-4DB6-8F03-433A3E52581B}">
      <dgm:prSet/>
      <dgm:spPr/>
    </dgm:pt>
    <dgm:pt modelId="{AB5EB1B7-6CC8-4CB6-ABA5-5E6C10F7B2A1}">
      <dgm:prSet phldrT="[Text]"/>
      <dgm:spPr/>
      <dgm:t>
        <a:bodyPr/>
        <a:lstStyle/>
        <a:p>
          <a:r>
            <a:rPr lang="en-US" dirty="0" smtClean="0"/>
            <a:t>Generate a User Task to Analyze the Alert</a:t>
          </a:r>
          <a:endParaRPr lang="en-US" dirty="0"/>
        </a:p>
      </dgm:t>
    </dgm:pt>
    <dgm:pt modelId="{72D3BF4C-5F68-4028-BFC5-E56DE605599A}" type="parTrans" cxnId="{6D01EA55-E7C4-42C2-B5ED-552AE32079B0}">
      <dgm:prSet/>
      <dgm:spPr/>
    </dgm:pt>
    <dgm:pt modelId="{7564D367-62DF-437C-AA95-20032AEA480B}" type="sibTrans" cxnId="{6D01EA55-E7C4-42C2-B5ED-552AE32079B0}">
      <dgm:prSet/>
      <dgm:spPr/>
    </dgm:pt>
    <dgm:pt modelId="{726CA614-D46C-4583-BD8D-9FAB68E3A514}">
      <dgm:prSet phldrT="[Text]"/>
      <dgm:spPr/>
      <dgm:t>
        <a:bodyPr/>
        <a:lstStyle/>
        <a:p>
          <a:r>
            <a:rPr lang="en-US" dirty="0" smtClean="0"/>
            <a:t>If the severity is Critical, create a case</a:t>
          </a:r>
          <a:endParaRPr lang="en-US" dirty="0"/>
        </a:p>
      </dgm:t>
    </dgm:pt>
    <dgm:pt modelId="{F9C65298-E0DD-4B20-893D-CEDEB7C5E29A}" type="parTrans" cxnId="{77E88215-7343-48A6-86FD-DBC22F7EB4C3}">
      <dgm:prSet/>
      <dgm:spPr/>
    </dgm:pt>
    <dgm:pt modelId="{E81A78E4-DD31-4F65-A2B7-AE3F0BF6A675}" type="sibTrans" cxnId="{77E88215-7343-48A6-86FD-DBC22F7EB4C3}">
      <dgm:prSet/>
      <dgm:spPr/>
    </dgm:pt>
    <dgm:pt modelId="{82F66C0F-3C82-4A09-8ABA-1AF9CB08B10E}">
      <dgm:prSet phldrT="[Text]"/>
      <dgm:spPr/>
      <dgm:t>
        <a:bodyPr/>
        <a:lstStyle/>
        <a:p>
          <a:r>
            <a:rPr lang="en-US" dirty="0" smtClean="0"/>
            <a:t>Otherwise, ignore the Alert</a:t>
          </a:r>
          <a:endParaRPr lang="en-US" dirty="0"/>
        </a:p>
      </dgm:t>
    </dgm:pt>
    <dgm:pt modelId="{20850350-5A71-4174-9358-BC2629EAC5F0}" type="parTrans" cxnId="{1A9E1122-950D-42AE-BCCB-0BE604FBE176}">
      <dgm:prSet/>
      <dgm:spPr/>
    </dgm:pt>
    <dgm:pt modelId="{2F26644F-168D-41BA-AE4C-4225E44483CB}" type="sibTrans" cxnId="{1A9E1122-950D-42AE-BCCB-0BE604FBE176}">
      <dgm:prSet/>
      <dgm:spPr/>
    </dgm:pt>
    <dgm:pt modelId="{A2053807-ABB2-4415-828A-84E9371E7F29}">
      <dgm:prSet phldrT="[Text]"/>
      <dgm:spPr/>
      <dgm:t>
        <a:bodyPr/>
        <a:lstStyle/>
        <a:p>
          <a:r>
            <a:rPr lang="en-US" dirty="0" smtClean="0"/>
            <a:t>Demo &amp; Show </a:t>
          </a:r>
          <a:r>
            <a:rPr lang="en-US" dirty="0" err="1" smtClean="0"/>
            <a:t>HelloDBP</a:t>
          </a:r>
          <a:endParaRPr lang="en-US" dirty="0"/>
        </a:p>
      </dgm:t>
    </dgm:pt>
    <dgm:pt modelId="{5ECEAFD3-A87F-44E1-B4D1-BA278B07E46E}" type="parTrans" cxnId="{4A3293FF-A305-4CC6-AA87-8B5F1647FE8E}">
      <dgm:prSet/>
      <dgm:spPr/>
    </dgm:pt>
    <dgm:pt modelId="{896283EF-380D-4393-AD9B-B833590E99FC}" type="sibTrans" cxnId="{4A3293FF-A305-4CC6-AA87-8B5F1647FE8E}">
      <dgm:prSet/>
      <dgm:spPr/>
    </dgm:pt>
    <dgm:pt modelId="{2EC8D7CC-05E2-45A5-B103-56D98AAA2A55}" type="pres">
      <dgm:prSet presAssocID="{F14FD278-E99A-4A9D-8597-6E2BC9B92722}" presName="Name0" presStyleCnt="0">
        <dgm:presLayoutVars>
          <dgm:chMax val="7"/>
          <dgm:chPref val="7"/>
          <dgm:dir/>
        </dgm:presLayoutVars>
      </dgm:prSet>
      <dgm:spPr/>
      <dgm:t>
        <a:bodyPr/>
        <a:lstStyle/>
        <a:p>
          <a:endParaRPr lang="en-US"/>
        </a:p>
      </dgm:t>
    </dgm:pt>
    <dgm:pt modelId="{54279244-2853-427B-9E28-338E7CE800A2}" type="pres">
      <dgm:prSet presAssocID="{F14FD278-E99A-4A9D-8597-6E2BC9B92722}" presName="Name1" presStyleCnt="0"/>
      <dgm:spPr/>
    </dgm:pt>
    <dgm:pt modelId="{0A00C34F-B2A9-4914-A62B-9637FFB137BE}" type="pres">
      <dgm:prSet presAssocID="{F14FD278-E99A-4A9D-8597-6E2BC9B92722}" presName="cycle" presStyleCnt="0"/>
      <dgm:spPr/>
    </dgm:pt>
    <dgm:pt modelId="{856618E3-B362-4E23-B409-398EE3F92AC0}" type="pres">
      <dgm:prSet presAssocID="{F14FD278-E99A-4A9D-8597-6E2BC9B92722}" presName="srcNode" presStyleLbl="node1" presStyleIdx="0" presStyleCnt="6"/>
      <dgm:spPr/>
    </dgm:pt>
    <dgm:pt modelId="{EEE9DC63-9C8B-4FB9-A0E2-523BFE2017E0}" type="pres">
      <dgm:prSet presAssocID="{F14FD278-E99A-4A9D-8597-6E2BC9B92722}" presName="conn" presStyleLbl="parChTrans1D2" presStyleIdx="0" presStyleCnt="1"/>
      <dgm:spPr/>
      <dgm:t>
        <a:bodyPr/>
        <a:lstStyle/>
        <a:p>
          <a:endParaRPr lang="en-US"/>
        </a:p>
      </dgm:t>
    </dgm:pt>
    <dgm:pt modelId="{88C1BDEC-7CA1-4B57-A639-6C074EC799C5}" type="pres">
      <dgm:prSet presAssocID="{F14FD278-E99A-4A9D-8597-6E2BC9B92722}" presName="extraNode" presStyleLbl="node1" presStyleIdx="0" presStyleCnt="6"/>
      <dgm:spPr/>
    </dgm:pt>
    <dgm:pt modelId="{0995F72A-7CA5-416E-BEB5-0D6FCE5C51AA}" type="pres">
      <dgm:prSet presAssocID="{F14FD278-E99A-4A9D-8597-6E2BC9B92722}" presName="dstNode" presStyleLbl="node1" presStyleIdx="0" presStyleCnt="6"/>
      <dgm:spPr/>
    </dgm:pt>
    <dgm:pt modelId="{DD9CA5B5-6A63-48C7-8926-173FACD14F9C}" type="pres">
      <dgm:prSet presAssocID="{6B423167-578F-494E-A004-15C721EAF8D7}" presName="text_1" presStyleLbl="node1" presStyleIdx="0" presStyleCnt="6">
        <dgm:presLayoutVars>
          <dgm:bulletEnabled val="1"/>
        </dgm:presLayoutVars>
      </dgm:prSet>
      <dgm:spPr/>
      <dgm:t>
        <a:bodyPr/>
        <a:lstStyle/>
        <a:p>
          <a:endParaRPr lang="en-US"/>
        </a:p>
      </dgm:t>
    </dgm:pt>
    <dgm:pt modelId="{75AEC1EF-E193-4D8D-8D67-CCD8B79B6A52}" type="pres">
      <dgm:prSet presAssocID="{6B423167-578F-494E-A004-15C721EAF8D7}" presName="accent_1" presStyleCnt="0"/>
      <dgm:spPr/>
    </dgm:pt>
    <dgm:pt modelId="{A4E8225A-50CC-49D4-AEE6-4BC681EDFC5D}" type="pres">
      <dgm:prSet presAssocID="{6B423167-578F-494E-A004-15C721EAF8D7}" presName="accentRepeatNode" presStyleLbl="solidFgAcc1" presStyleIdx="0" presStyleCnt="6"/>
      <dgm:spPr/>
    </dgm:pt>
    <dgm:pt modelId="{C2A6CADC-D235-4F35-AEF6-68F148AE7DBC}" type="pres">
      <dgm:prSet presAssocID="{23F194B7-8B96-4F09-B7AA-4ECF2ED790F7}" presName="text_2" presStyleLbl="node1" presStyleIdx="1" presStyleCnt="6">
        <dgm:presLayoutVars>
          <dgm:bulletEnabled val="1"/>
        </dgm:presLayoutVars>
      </dgm:prSet>
      <dgm:spPr/>
      <dgm:t>
        <a:bodyPr/>
        <a:lstStyle/>
        <a:p>
          <a:endParaRPr lang="en-US"/>
        </a:p>
      </dgm:t>
    </dgm:pt>
    <dgm:pt modelId="{16C6A4DD-DBEA-4F15-880D-7B460925EBF5}" type="pres">
      <dgm:prSet presAssocID="{23F194B7-8B96-4F09-B7AA-4ECF2ED790F7}" presName="accent_2" presStyleCnt="0"/>
      <dgm:spPr/>
    </dgm:pt>
    <dgm:pt modelId="{6D1E60FC-48A6-4262-9711-4C6440B3F9D8}" type="pres">
      <dgm:prSet presAssocID="{23F194B7-8B96-4F09-B7AA-4ECF2ED790F7}" presName="accentRepeatNode" presStyleLbl="solidFgAcc1" presStyleIdx="1" presStyleCnt="6"/>
      <dgm:spPr/>
    </dgm:pt>
    <dgm:pt modelId="{FC0161DC-AE66-402C-A6B9-F12AD73298DB}" type="pres">
      <dgm:prSet presAssocID="{AB5EB1B7-6CC8-4CB6-ABA5-5E6C10F7B2A1}" presName="text_3" presStyleLbl="node1" presStyleIdx="2" presStyleCnt="6">
        <dgm:presLayoutVars>
          <dgm:bulletEnabled val="1"/>
        </dgm:presLayoutVars>
      </dgm:prSet>
      <dgm:spPr/>
      <dgm:t>
        <a:bodyPr/>
        <a:lstStyle/>
        <a:p>
          <a:endParaRPr lang="en-US"/>
        </a:p>
      </dgm:t>
    </dgm:pt>
    <dgm:pt modelId="{B36EC406-42FF-451F-8907-5CA38B67176A}" type="pres">
      <dgm:prSet presAssocID="{AB5EB1B7-6CC8-4CB6-ABA5-5E6C10F7B2A1}" presName="accent_3" presStyleCnt="0"/>
      <dgm:spPr/>
    </dgm:pt>
    <dgm:pt modelId="{772FDE38-61F0-471D-899B-216CD5BCFC5C}" type="pres">
      <dgm:prSet presAssocID="{AB5EB1B7-6CC8-4CB6-ABA5-5E6C10F7B2A1}" presName="accentRepeatNode" presStyleLbl="solidFgAcc1" presStyleIdx="2" presStyleCnt="6"/>
      <dgm:spPr/>
    </dgm:pt>
    <dgm:pt modelId="{A09C0E60-929D-46A7-BBBB-475B37C36528}" type="pres">
      <dgm:prSet presAssocID="{726CA614-D46C-4583-BD8D-9FAB68E3A514}" presName="text_4" presStyleLbl="node1" presStyleIdx="3" presStyleCnt="6">
        <dgm:presLayoutVars>
          <dgm:bulletEnabled val="1"/>
        </dgm:presLayoutVars>
      </dgm:prSet>
      <dgm:spPr/>
      <dgm:t>
        <a:bodyPr/>
        <a:lstStyle/>
        <a:p>
          <a:endParaRPr lang="en-US"/>
        </a:p>
      </dgm:t>
    </dgm:pt>
    <dgm:pt modelId="{2F18E752-B5E2-4807-B5D2-D1967468C313}" type="pres">
      <dgm:prSet presAssocID="{726CA614-D46C-4583-BD8D-9FAB68E3A514}" presName="accent_4" presStyleCnt="0"/>
      <dgm:spPr/>
    </dgm:pt>
    <dgm:pt modelId="{AEE5EF88-AA82-42C0-ACE0-3235BBFB0EAE}" type="pres">
      <dgm:prSet presAssocID="{726CA614-D46C-4583-BD8D-9FAB68E3A514}" presName="accentRepeatNode" presStyleLbl="solidFgAcc1" presStyleIdx="3" presStyleCnt="6"/>
      <dgm:spPr/>
    </dgm:pt>
    <dgm:pt modelId="{D23E948E-70B0-4B6C-8B3A-816E9D843432}" type="pres">
      <dgm:prSet presAssocID="{82F66C0F-3C82-4A09-8ABA-1AF9CB08B10E}" presName="text_5" presStyleLbl="node1" presStyleIdx="4" presStyleCnt="6">
        <dgm:presLayoutVars>
          <dgm:bulletEnabled val="1"/>
        </dgm:presLayoutVars>
      </dgm:prSet>
      <dgm:spPr/>
      <dgm:t>
        <a:bodyPr/>
        <a:lstStyle/>
        <a:p>
          <a:endParaRPr lang="en-US"/>
        </a:p>
      </dgm:t>
    </dgm:pt>
    <dgm:pt modelId="{A3B9E32D-69AB-4881-953A-394735164B48}" type="pres">
      <dgm:prSet presAssocID="{82F66C0F-3C82-4A09-8ABA-1AF9CB08B10E}" presName="accent_5" presStyleCnt="0"/>
      <dgm:spPr/>
    </dgm:pt>
    <dgm:pt modelId="{A468AEB9-1482-4293-A293-513047568DAA}" type="pres">
      <dgm:prSet presAssocID="{82F66C0F-3C82-4A09-8ABA-1AF9CB08B10E}" presName="accentRepeatNode" presStyleLbl="solidFgAcc1" presStyleIdx="4" presStyleCnt="6"/>
      <dgm:spPr/>
    </dgm:pt>
    <dgm:pt modelId="{633B142C-F072-48EB-B690-9CE2CF230797}" type="pres">
      <dgm:prSet presAssocID="{A2053807-ABB2-4415-828A-84E9371E7F29}" presName="text_6" presStyleLbl="node1" presStyleIdx="5" presStyleCnt="6">
        <dgm:presLayoutVars>
          <dgm:bulletEnabled val="1"/>
        </dgm:presLayoutVars>
      </dgm:prSet>
      <dgm:spPr/>
      <dgm:t>
        <a:bodyPr/>
        <a:lstStyle/>
        <a:p>
          <a:endParaRPr lang="en-US"/>
        </a:p>
      </dgm:t>
    </dgm:pt>
    <dgm:pt modelId="{1263E0FF-D9A3-4B6D-B303-0BE88632AB98}" type="pres">
      <dgm:prSet presAssocID="{A2053807-ABB2-4415-828A-84E9371E7F29}" presName="accent_6" presStyleCnt="0"/>
      <dgm:spPr/>
    </dgm:pt>
    <dgm:pt modelId="{CDA847FF-9070-4855-A5D5-C79F66377E1C}" type="pres">
      <dgm:prSet presAssocID="{A2053807-ABB2-4415-828A-84E9371E7F29}" presName="accentRepeatNode" presStyleLbl="solidFgAcc1" presStyleIdx="5" presStyleCnt="6"/>
      <dgm:spPr/>
    </dgm:pt>
  </dgm:ptLst>
  <dgm:cxnLst>
    <dgm:cxn modelId="{826A07A5-634F-4DE2-B7BF-CA2F8B351D8B}" type="presOf" srcId="{A2053807-ABB2-4415-828A-84E9371E7F29}" destId="{633B142C-F072-48EB-B690-9CE2CF230797}" srcOrd="0" destOrd="0" presId="urn:microsoft.com/office/officeart/2008/layout/VerticalCurvedList"/>
    <dgm:cxn modelId="{C9C52253-2413-4F4A-B0C3-F2309A7DBCC5}" srcId="{F14FD278-E99A-4A9D-8597-6E2BC9B92722}" destId="{6B423167-578F-494E-A004-15C721EAF8D7}" srcOrd="0" destOrd="0" parTransId="{03A44966-C33D-4379-814B-3627E5FDDCFE}" sibTransId="{EB66AE3E-4125-4311-AF7F-8EEB0FC20F6B}"/>
    <dgm:cxn modelId="{8B18DB0B-8EDB-4772-A544-F413AE38E413}" type="presOf" srcId="{AB5EB1B7-6CC8-4CB6-ABA5-5E6C10F7B2A1}" destId="{FC0161DC-AE66-402C-A6B9-F12AD73298DB}" srcOrd="0" destOrd="0" presId="urn:microsoft.com/office/officeart/2008/layout/VerticalCurvedList"/>
    <dgm:cxn modelId="{C065223C-F992-4205-A4A8-A291DE31D197}" type="presOf" srcId="{82F66C0F-3C82-4A09-8ABA-1AF9CB08B10E}" destId="{D23E948E-70B0-4B6C-8B3A-816E9D843432}" srcOrd="0" destOrd="0" presId="urn:microsoft.com/office/officeart/2008/layout/VerticalCurvedList"/>
    <dgm:cxn modelId="{BA04289E-1AC7-47CC-87F8-A6576EB01050}" type="presOf" srcId="{726CA614-D46C-4583-BD8D-9FAB68E3A514}" destId="{A09C0E60-929D-46A7-BBBB-475B37C36528}" srcOrd="0" destOrd="0" presId="urn:microsoft.com/office/officeart/2008/layout/VerticalCurvedList"/>
    <dgm:cxn modelId="{ADA7AC12-67C1-4DB6-8F03-433A3E52581B}" srcId="{F14FD278-E99A-4A9D-8597-6E2BC9B92722}" destId="{23F194B7-8B96-4F09-B7AA-4ECF2ED790F7}" srcOrd="1" destOrd="0" parTransId="{8B98A11F-5BB8-41CA-B55C-4EBAC42F219D}" sibTransId="{756C0F3D-5A97-4D9C-8C18-1160B5E02E94}"/>
    <dgm:cxn modelId="{654605E5-EE31-4DBC-A151-9AFED1ED6C3C}" type="presOf" srcId="{EB66AE3E-4125-4311-AF7F-8EEB0FC20F6B}" destId="{EEE9DC63-9C8B-4FB9-A0E2-523BFE2017E0}" srcOrd="0" destOrd="0" presId="urn:microsoft.com/office/officeart/2008/layout/VerticalCurvedList"/>
    <dgm:cxn modelId="{3D0E6874-A3FC-4B78-B8FA-11B4F233A681}" type="presOf" srcId="{6B423167-578F-494E-A004-15C721EAF8D7}" destId="{DD9CA5B5-6A63-48C7-8926-173FACD14F9C}" srcOrd="0" destOrd="0" presId="urn:microsoft.com/office/officeart/2008/layout/VerticalCurvedList"/>
    <dgm:cxn modelId="{1A9E1122-950D-42AE-BCCB-0BE604FBE176}" srcId="{F14FD278-E99A-4A9D-8597-6E2BC9B92722}" destId="{82F66C0F-3C82-4A09-8ABA-1AF9CB08B10E}" srcOrd="4" destOrd="0" parTransId="{20850350-5A71-4174-9358-BC2629EAC5F0}" sibTransId="{2F26644F-168D-41BA-AE4C-4225E44483CB}"/>
    <dgm:cxn modelId="{77E88215-7343-48A6-86FD-DBC22F7EB4C3}" srcId="{F14FD278-E99A-4A9D-8597-6E2BC9B92722}" destId="{726CA614-D46C-4583-BD8D-9FAB68E3A514}" srcOrd="3" destOrd="0" parTransId="{F9C65298-E0DD-4B20-893D-CEDEB7C5E29A}" sibTransId="{E81A78E4-DD31-4F65-A2B7-AE3F0BF6A675}"/>
    <dgm:cxn modelId="{693E93EC-5671-48B7-935F-55D8E4DAFC57}" type="presOf" srcId="{F14FD278-E99A-4A9D-8597-6E2BC9B92722}" destId="{2EC8D7CC-05E2-45A5-B103-56D98AAA2A55}" srcOrd="0" destOrd="0" presId="urn:microsoft.com/office/officeart/2008/layout/VerticalCurvedList"/>
    <dgm:cxn modelId="{6D01EA55-E7C4-42C2-B5ED-552AE32079B0}" srcId="{F14FD278-E99A-4A9D-8597-6E2BC9B92722}" destId="{AB5EB1B7-6CC8-4CB6-ABA5-5E6C10F7B2A1}" srcOrd="2" destOrd="0" parTransId="{72D3BF4C-5F68-4028-BFC5-E56DE605599A}" sibTransId="{7564D367-62DF-437C-AA95-20032AEA480B}"/>
    <dgm:cxn modelId="{7FCB0F91-F3FE-45FD-ADF5-83CEEDB1C6B5}" type="presOf" srcId="{23F194B7-8B96-4F09-B7AA-4ECF2ED790F7}" destId="{C2A6CADC-D235-4F35-AEF6-68F148AE7DBC}" srcOrd="0" destOrd="0" presId="urn:microsoft.com/office/officeart/2008/layout/VerticalCurvedList"/>
    <dgm:cxn modelId="{4A3293FF-A305-4CC6-AA87-8B5F1647FE8E}" srcId="{F14FD278-E99A-4A9D-8597-6E2BC9B92722}" destId="{A2053807-ABB2-4415-828A-84E9371E7F29}" srcOrd="5" destOrd="0" parTransId="{5ECEAFD3-A87F-44E1-B4D1-BA278B07E46E}" sibTransId="{896283EF-380D-4393-AD9B-B833590E99FC}"/>
    <dgm:cxn modelId="{21CB4BEA-6F72-4229-942B-8A25CE510876}" type="presParOf" srcId="{2EC8D7CC-05E2-45A5-B103-56D98AAA2A55}" destId="{54279244-2853-427B-9E28-338E7CE800A2}" srcOrd="0" destOrd="0" presId="urn:microsoft.com/office/officeart/2008/layout/VerticalCurvedList"/>
    <dgm:cxn modelId="{BC1EDB3D-F37E-40EA-8A06-DA7FDAB73466}" type="presParOf" srcId="{54279244-2853-427B-9E28-338E7CE800A2}" destId="{0A00C34F-B2A9-4914-A62B-9637FFB137BE}" srcOrd="0" destOrd="0" presId="urn:microsoft.com/office/officeart/2008/layout/VerticalCurvedList"/>
    <dgm:cxn modelId="{CECD226A-55D7-471A-8651-EC8E3F30E85C}" type="presParOf" srcId="{0A00C34F-B2A9-4914-A62B-9637FFB137BE}" destId="{856618E3-B362-4E23-B409-398EE3F92AC0}" srcOrd="0" destOrd="0" presId="urn:microsoft.com/office/officeart/2008/layout/VerticalCurvedList"/>
    <dgm:cxn modelId="{2799F4A0-57CD-44E8-A76E-8959279E91C3}" type="presParOf" srcId="{0A00C34F-B2A9-4914-A62B-9637FFB137BE}" destId="{EEE9DC63-9C8B-4FB9-A0E2-523BFE2017E0}" srcOrd="1" destOrd="0" presId="urn:microsoft.com/office/officeart/2008/layout/VerticalCurvedList"/>
    <dgm:cxn modelId="{7B7AA0CB-5B85-4B8D-B8B9-D649E21D32B6}" type="presParOf" srcId="{0A00C34F-B2A9-4914-A62B-9637FFB137BE}" destId="{88C1BDEC-7CA1-4B57-A639-6C074EC799C5}" srcOrd="2" destOrd="0" presId="urn:microsoft.com/office/officeart/2008/layout/VerticalCurvedList"/>
    <dgm:cxn modelId="{827E35A2-AB65-436A-AC9C-71D7738BBCB4}" type="presParOf" srcId="{0A00C34F-B2A9-4914-A62B-9637FFB137BE}" destId="{0995F72A-7CA5-416E-BEB5-0D6FCE5C51AA}" srcOrd="3" destOrd="0" presId="urn:microsoft.com/office/officeart/2008/layout/VerticalCurvedList"/>
    <dgm:cxn modelId="{09187180-C7E1-40B9-A5BD-B595C52E34DC}" type="presParOf" srcId="{54279244-2853-427B-9E28-338E7CE800A2}" destId="{DD9CA5B5-6A63-48C7-8926-173FACD14F9C}" srcOrd="1" destOrd="0" presId="urn:microsoft.com/office/officeart/2008/layout/VerticalCurvedList"/>
    <dgm:cxn modelId="{7DFA75EF-952C-460E-B54B-157E3F4D9071}" type="presParOf" srcId="{54279244-2853-427B-9E28-338E7CE800A2}" destId="{75AEC1EF-E193-4D8D-8D67-CCD8B79B6A52}" srcOrd="2" destOrd="0" presId="urn:microsoft.com/office/officeart/2008/layout/VerticalCurvedList"/>
    <dgm:cxn modelId="{8C351EC1-0407-412E-867F-81B00382D68F}" type="presParOf" srcId="{75AEC1EF-E193-4D8D-8D67-CCD8B79B6A52}" destId="{A4E8225A-50CC-49D4-AEE6-4BC681EDFC5D}" srcOrd="0" destOrd="0" presId="urn:microsoft.com/office/officeart/2008/layout/VerticalCurvedList"/>
    <dgm:cxn modelId="{0B995239-9DDB-42A6-ADAE-6B28E557EE4C}" type="presParOf" srcId="{54279244-2853-427B-9E28-338E7CE800A2}" destId="{C2A6CADC-D235-4F35-AEF6-68F148AE7DBC}" srcOrd="3" destOrd="0" presId="urn:microsoft.com/office/officeart/2008/layout/VerticalCurvedList"/>
    <dgm:cxn modelId="{74F95AD8-DB12-4F36-87CF-FBDFC4EB9D18}" type="presParOf" srcId="{54279244-2853-427B-9E28-338E7CE800A2}" destId="{16C6A4DD-DBEA-4F15-880D-7B460925EBF5}" srcOrd="4" destOrd="0" presId="urn:microsoft.com/office/officeart/2008/layout/VerticalCurvedList"/>
    <dgm:cxn modelId="{339CCDBF-58AE-4058-9840-12D7270FD15C}" type="presParOf" srcId="{16C6A4DD-DBEA-4F15-880D-7B460925EBF5}" destId="{6D1E60FC-48A6-4262-9711-4C6440B3F9D8}" srcOrd="0" destOrd="0" presId="urn:microsoft.com/office/officeart/2008/layout/VerticalCurvedList"/>
    <dgm:cxn modelId="{5D56AF6B-BB67-425A-A0BC-F586CBB3330A}" type="presParOf" srcId="{54279244-2853-427B-9E28-338E7CE800A2}" destId="{FC0161DC-AE66-402C-A6B9-F12AD73298DB}" srcOrd="5" destOrd="0" presId="urn:microsoft.com/office/officeart/2008/layout/VerticalCurvedList"/>
    <dgm:cxn modelId="{9BEB4463-36BC-4250-8D18-837188BBD4DF}" type="presParOf" srcId="{54279244-2853-427B-9E28-338E7CE800A2}" destId="{B36EC406-42FF-451F-8907-5CA38B67176A}" srcOrd="6" destOrd="0" presId="urn:microsoft.com/office/officeart/2008/layout/VerticalCurvedList"/>
    <dgm:cxn modelId="{5F777851-FF41-4146-B510-6BAE35B2D0EB}" type="presParOf" srcId="{B36EC406-42FF-451F-8907-5CA38B67176A}" destId="{772FDE38-61F0-471D-899B-216CD5BCFC5C}" srcOrd="0" destOrd="0" presId="urn:microsoft.com/office/officeart/2008/layout/VerticalCurvedList"/>
    <dgm:cxn modelId="{0976FC8B-9464-4727-82FA-44CBA9D71052}" type="presParOf" srcId="{54279244-2853-427B-9E28-338E7CE800A2}" destId="{A09C0E60-929D-46A7-BBBB-475B37C36528}" srcOrd="7" destOrd="0" presId="urn:microsoft.com/office/officeart/2008/layout/VerticalCurvedList"/>
    <dgm:cxn modelId="{CACE45F9-CF6C-46C4-988A-BB2002752C2E}" type="presParOf" srcId="{54279244-2853-427B-9E28-338E7CE800A2}" destId="{2F18E752-B5E2-4807-B5D2-D1967468C313}" srcOrd="8" destOrd="0" presId="urn:microsoft.com/office/officeart/2008/layout/VerticalCurvedList"/>
    <dgm:cxn modelId="{F2BC9C2C-8BE8-425F-A6B9-A985E4B7A5AD}" type="presParOf" srcId="{2F18E752-B5E2-4807-B5D2-D1967468C313}" destId="{AEE5EF88-AA82-42C0-ACE0-3235BBFB0EAE}" srcOrd="0" destOrd="0" presId="urn:microsoft.com/office/officeart/2008/layout/VerticalCurvedList"/>
    <dgm:cxn modelId="{0CB5A76B-EF86-43C8-A1B9-C5BCFB7D3E29}" type="presParOf" srcId="{54279244-2853-427B-9E28-338E7CE800A2}" destId="{D23E948E-70B0-4B6C-8B3A-816E9D843432}" srcOrd="9" destOrd="0" presId="urn:microsoft.com/office/officeart/2008/layout/VerticalCurvedList"/>
    <dgm:cxn modelId="{5187751D-ED1B-432D-8099-7F205DF30497}" type="presParOf" srcId="{54279244-2853-427B-9E28-338E7CE800A2}" destId="{A3B9E32D-69AB-4881-953A-394735164B48}" srcOrd="10" destOrd="0" presId="urn:microsoft.com/office/officeart/2008/layout/VerticalCurvedList"/>
    <dgm:cxn modelId="{80C5DCE8-65CA-4BD0-B676-EF4BA4898C21}" type="presParOf" srcId="{A3B9E32D-69AB-4881-953A-394735164B48}" destId="{A468AEB9-1482-4293-A293-513047568DAA}" srcOrd="0" destOrd="0" presId="urn:microsoft.com/office/officeart/2008/layout/VerticalCurvedList"/>
    <dgm:cxn modelId="{6E6B1066-F7A6-4D82-8400-1BA484DB0B91}" type="presParOf" srcId="{54279244-2853-427B-9E28-338E7CE800A2}" destId="{633B142C-F072-48EB-B690-9CE2CF230797}" srcOrd="11" destOrd="0" presId="urn:microsoft.com/office/officeart/2008/layout/VerticalCurvedList"/>
    <dgm:cxn modelId="{6909C09A-E33E-4859-B996-51A408DBD2AE}" type="presParOf" srcId="{54279244-2853-427B-9E28-338E7CE800A2}" destId="{1263E0FF-D9A3-4B6D-B303-0BE88632AB98}" srcOrd="12" destOrd="0" presId="urn:microsoft.com/office/officeart/2008/layout/VerticalCurvedList"/>
    <dgm:cxn modelId="{4A3C7824-E2A3-4367-8E02-FDC5503E0598}" type="presParOf" srcId="{1263E0FF-D9A3-4B6D-B303-0BE88632AB98}" destId="{CDA847FF-9070-4855-A5D5-C79F66377E1C}" srcOrd="0" destOrd="0" presId="urn:microsoft.com/office/officeart/2008/layout/VerticalCurv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4FD278-E99A-4A9D-8597-6E2BC9B92722}" type="doc">
      <dgm:prSet loTypeId="urn:microsoft.com/office/officeart/2008/layout/VerticalCurvedList" loCatId="list" qsTypeId="urn:microsoft.com/office/officeart/2005/8/quickstyle/3d3" qsCatId="3D" csTypeId="urn:microsoft.com/office/officeart/2005/8/colors/accent3_2" csCatId="accent3" phldr="1"/>
      <dgm:spPr/>
      <dgm:t>
        <a:bodyPr/>
        <a:lstStyle/>
        <a:p>
          <a:endParaRPr lang="en-US"/>
        </a:p>
      </dgm:t>
    </dgm:pt>
    <dgm:pt modelId="{E715244B-FCE6-42A9-89BC-852744387E45}">
      <dgm:prSet phldrT="[Text]"/>
      <dgm:spPr/>
      <dgm:t>
        <a:bodyPr/>
        <a:lstStyle/>
        <a:p>
          <a:r>
            <a:rPr lang="en-US" dirty="0" err="1" smtClean="0"/>
            <a:t>Cumulocity</a:t>
          </a:r>
          <a:r>
            <a:rPr lang="en-US" dirty="0" smtClean="0"/>
            <a:t> on </a:t>
          </a:r>
          <a:r>
            <a:rPr lang="en-US" dirty="0" err="1" smtClean="0"/>
            <a:t>CloudStreams</a:t>
          </a:r>
          <a:r>
            <a:rPr lang="en-US" dirty="0" smtClean="0"/>
            <a:t> </a:t>
          </a:r>
          <a:r>
            <a:rPr lang="en-US" dirty="0" err="1" smtClean="0"/>
            <a:t>TechCommunity</a:t>
          </a:r>
          <a:r>
            <a:rPr lang="en-US" dirty="0" smtClean="0"/>
            <a:t> download page</a:t>
          </a:r>
          <a:endParaRPr lang="en-US" dirty="0"/>
        </a:p>
      </dgm:t>
    </dgm:pt>
    <dgm:pt modelId="{B66BDFF6-81A0-4557-8769-E448E22EF2E8}" type="parTrans" cxnId="{CCD75D21-9B32-43AE-B4DA-15E883D33211}">
      <dgm:prSet/>
      <dgm:spPr/>
      <dgm:t>
        <a:bodyPr/>
        <a:lstStyle/>
        <a:p>
          <a:endParaRPr lang="en-US"/>
        </a:p>
      </dgm:t>
    </dgm:pt>
    <dgm:pt modelId="{E48719E7-FF6E-4495-9AD2-B47706951230}" type="sibTrans" cxnId="{CCD75D21-9B32-43AE-B4DA-15E883D33211}">
      <dgm:prSet/>
      <dgm:spPr/>
      <dgm:t>
        <a:bodyPr/>
        <a:lstStyle/>
        <a:p>
          <a:endParaRPr lang="en-US"/>
        </a:p>
      </dgm:t>
    </dgm:pt>
    <dgm:pt modelId="{3B3349F3-EAE5-4364-BC39-3E66508BEE7D}">
      <dgm:prSet/>
      <dgm:spPr/>
      <dgm:t>
        <a:bodyPr/>
        <a:lstStyle/>
        <a:p>
          <a:r>
            <a:rPr lang="en-US" smtClean="0"/>
            <a:t>Cumulocity connector on Integration Server</a:t>
          </a:r>
          <a:endParaRPr lang="en-US" dirty="0" smtClean="0"/>
        </a:p>
      </dgm:t>
    </dgm:pt>
    <dgm:pt modelId="{BD169203-5B42-4A5C-8D55-A84FFCADCDA1}" type="parTrans" cxnId="{920BFE07-E87E-46B9-8B29-8C100A6C68F8}">
      <dgm:prSet/>
      <dgm:spPr/>
      <dgm:t>
        <a:bodyPr/>
        <a:lstStyle/>
        <a:p>
          <a:endParaRPr lang="en-US"/>
        </a:p>
      </dgm:t>
    </dgm:pt>
    <dgm:pt modelId="{12632656-FFDD-4766-AB7A-5F7F2A72B8BD}" type="sibTrans" cxnId="{920BFE07-E87E-46B9-8B29-8C100A6C68F8}">
      <dgm:prSet/>
      <dgm:spPr/>
      <dgm:t>
        <a:bodyPr/>
        <a:lstStyle/>
        <a:p>
          <a:endParaRPr lang="en-US"/>
        </a:p>
      </dgm:t>
    </dgm:pt>
    <dgm:pt modelId="{D8B4CC7A-5EC7-4811-B271-CA94E582B977}">
      <dgm:prSet/>
      <dgm:spPr/>
      <dgm:t>
        <a:bodyPr/>
        <a:lstStyle/>
        <a:p>
          <a:r>
            <a:rPr lang="en-US" smtClean="0"/>
            <a:t>Cumulocity service to register a new Thing</a:t>
          </a:r>
          <a:endParaRPr lang="en-US" dirty="0" smtClean="0"/>
        </a:p>
      </dgm:t>
    </dgm:pt>
    <dgm:pt modelId="{C23B7E39-2F04-4C4B-BFA4-610B48253090}" type="parTrans" cxnId="{6A52E9C7-9011-4474-8D56-F6A6444D14B8}">
      <dgm:prSet/>
      <dgm:spPr/>
      <dgm:t>
        <a:bodyPr/>
        <a:lstStyle/>
        <a:p>
          <a:endParaRPr lang="en-US"/>
        </a:p>
      </dgm:t>
    </dgm:pt>
    <dgm:pt modelId="{27B1B071-58FD-485E-A777-B54D91F4C1DE}" type="sibTrans" cxnId="{6A52E9C7-9011-4474-8D56-F6A6444D14B8}">
      <dgm:prSet/>
      <dgm:spPr/>
      <dgm:t>
        <a:bodyPr/>
        <a:lstStyle/>
        <a:p>
          <a:endParaRPr lang="en-US"/>
        </a:p>
      </dgm:t>
    </dgm:pt>
    <dgm:pt modelId="{9B5650AF-D4F7-4C26-95BD-70D57BBA938A}">
      <dgm:prSet/>
      <dgm:spPr/>
      <dgm:t>
        <a:bodyPr/>
        <a:lstStyle/>
        <a:p>
          <a:r>
            <a:rPr lang="en-US" smtClean="0"/>
            <a:t>IS Doc Type to represent a Thing</a:t>
          </a:r>
          <a:endParaRPr lang="en-US" dirty="0"/>
        </a:p>
      </dgm:t>
    </dgm:pt>
    <dgm:pt modelId="{E6841AB5-9681-4550-A6DD-3683633F9130}" type="parTrans" cxnId="{E9CD67F0-16FD-48F2-9D42-193CBEBB7F0F}">
      <dgm:prSet/>
      <dgm:spPr/>
      <dgm:t>
        <a:bodyPr/>
        <a:lstStyle/>
        <a:p>
          <a:endParaRPr lang="en-US"/>
        </a:p>
      </dgm:t>
    </dgm:pt>
    <dgm:pt modelId="{3A67CEA9-3C69-412F-B64D-8CA8CEA8B915}" type="sibTrans" cxnId="{E9CD67F0-16FD-48F2-9D42-193CBEBB7F0F}">
      <dgm:prSet/>
      <dgm:spPr/>
      <dgm:t>
        <a:bodyPr/>
        <a:lstStyle/>
        <a:p>
          <a:endParaRPr lang="en-US"/>
        </a:p>
      </dgm:t>
    </dgm:pt>
    <dgm:pt modelId="{A60DA5BD-DA61-46F5-9C2F-321A1C9AD4DC}">
      <dgm:prSet/>
      <dgm:spPr/>
      <dgm:t>
        <a:bodyPr/>
        <a:lstStyle/>
        <a:p>
          <a:r>
            <a:rPr lang="en-US" smtClean="0"/>
            <a:t>Flow service for when a Thing is created</a:t>
          </a:r>
          <a:endParaRPr lang="en-US" dirty="0" smtClean="0"/>
        </a:p>
      </dgm:t>
    </dgm:pt>
    <dgm:pt modelId="{B25F3106-6800-4321-8D42-C354FE844714}" type="parTrans" cxnId="{20FB94D4-28E5-4B9D-A281-30719D0D7213}">
      <dgm:prSet/>
      <dgm:spPr/>
      <dgm:t>
        <a:bodyPr/>
        <a:lstStyle/>
        <a:p>
          <a:endParaRPr lang="en-US"/>
        </a:p>
      </dgm:t>
    </dgm:pt>
    <dgm:pt modelId="{57B8C97C-E9CF-4FA7-807E-5B55D6D65FCC}" type="sibTrans" cxnId="{20FB94D4-28E5-4B9D-A281-30719D0D7213}">
      <dgm:prSet/>
      <dgm:spPr/>
      <dgm:t>
        <a:bodyPr/>
        <a:lstStyle/>
        <a:p>
          <a:endParaRPr lang="en-US"/>
        </a:p>
      </dgm:t>
    </dgm:pt>
    <dgm:pt modelId="{22A2F805-049D-4570-A44B-22937FDAC848}">
      <dgm:prSet/>
      <dgm:spPr/>
      <dgm:t>
        <a:bodyPr/>
        <a:lstStyle/>
        <a:p>
          <a:r>
            <a:rPr lang="en-US" dirty="0" err="1" smtClean="0"/>
            <a:t>Cumulocity</a:t>
          </a:r>
          <a:r>
            <a:rPr lang="en-US" dirty="0" smtClean="0"/>
            <a:t> service to update Thing Health (simulate sensor) </a:t>
          </a:r>
        </a:p>
      </dgm:t>
    </dgm:pt>
    <dgm:pt modelId="{AFCFD17B-3785-44AB-9E6E-C9310A3B9F1C}" type="parTrans" cxnId="{E0B77171-32E8-4025-A2F9-2DDFCEBE7F96}">
      <dgm:prSet/>
      <dgm:spPr/>
      <dgm:t>
        <a:bodyPr/>
        <a:lstStyle/>
        <a:p>
          <a:endParaRPr lang="en-US"/>
        </a:p>
      </dgm:t>
    </dgm:pt>
    <dgm:pt modelId="{488CAFA1-7025-4581-A66A-677A8E3D064B}" type="sibTrans" cxnId="{E0B77171-32E8-4025-A2F9-2DDFCEBE7F96}">
      <dgm:prSet/>
      <dgm:spPr/>
      <dgm:t>
        <a:bodyPr/>
        <a:lstStyle/>
        <a:p>
          <a:endParaRPr lang="en-US"/>
        </a:p>
      </dgm:t>
    </dgm:pt>
    <dgm:pt modelId="{19EBC56B-2A42-4DD8-8FA1-3BE3E0AAB67D}">
      <dgm:prSet/>
      <dgm:spPr/>
      <dgm:t>
        <a:bodyPr/>
        <a:lstStyle/>
        <a:p>
          <a:r>
            <a:rPr lang="en-US" dirty="0" smtClean="0"/>
            <a:t>  Demo &amp; Show </a:t>
          </a:r>
          <a:r>
            <a:rPr lang="en-US" dirty="0" err="1" smtClean="0"/>
            <a:t>HelloDBP</a:t>
          </a:r>
          <a:endParaRPr lang="en-US" dirty="0" smtClean="0"/>
        </a:p>
      </dgm:t>
    </dgm:pt>
    <dgm:pt modelId="{93846832-C40C-4AA7-B572-067C82FFBC65}" type="parTrans" cxnId="{A9600AA2-36E3-48FF-8230-D89957AEA57C}">
      <dgm:prSet/>
      <dgm:spPr/>
      <dgm:t>
        <a:bodyPr/>
        <a:lstStyle/>
        <a:p>
          <a:endParaRPr lang="en-US"/>
        </a:p>
      </dgm:t>
    </dgm:pt>
    <dgm:pt modelId="{567E7D7C-8042-4A6F-AADC-F392DBE1DF11}" type="sibTrans" cxnId="{A9600AA2-36E3-48FF-8230-D89957AEA57C}">
      <dgm:prSet/>
      <dgm:spPr/>
      <dgm:t>
        <a:bodyPr/>
        <a:lstStyle/>
        <a:p>
          <a:endParaRPr lang="en-US"/>
        </a:p>
      </dgm:t>
    </dgm:pt>
    <dgm:pt modelId="{2EC8D7CC-05E2-45A5-B103-56D98AAA2A55}" type="pres">
      <dgm:prSet presAssocID="{F14FD278-E99A-4A9D-8597-6E2BC9B92722}" presName="Name0" presStyleCnt="0">
        <dgm:presLayoutVars>
          <dgm:chMax val="7"/>
          <dgm:chPref val="7"/>
          <dgm:dir/>
        </dgm:presLayoutVars>
      </dgm:prSet>
      <dgm:spPr/>
      <dgm:t>
        <a:bodyPr/>
        <a:lstStyle/>
        <a:p>
          <a:endParaRPr lang="en-US"/>
        </a:p>
      </dgm:t>
    </dgm:pt>
    <dgm:pt modelId="{54279244-2853-427B-9E28-338E7CE800A2}" type="pres">
      <dgm:prSet presAssocID="{F14FD278-E99A-4A9D-8597-6E2BC9B92722}" presName="Name1" presStyleCnt="0"/>
      <dgm:spPr/>
    </dgm:pt>
    <dgm:pt modelId="{0A00C34F-B2A9-4914-A62B-9637FFB137BE}" type="pres">
      <dgm:prSet presAssocID="{F14FD278-E99A-4A9D-8597-6E2BC9B92722}" presName="cycle" presStyleCnt="0"/>
      <dgm:spPr/>
    </dgm:pt>
    <dgm:pt modelId="{856618E3-B362-4E23-B409-398EE3F92AC0}" type="pres">
      <dgm:prSet presAssocID="{F14FD278-E99A-4A9D-8597-6E2BC9B92722}" presName="srcNode" presStyleLbl="node1" presStyleIdx="0" presStyleCnt="7"/>
      <dgm:spPr/>
    </dgm:pt>
    <dgm:pt modelId="{EEE9DC63-9C8B-4FB9-A0E2-523BFE2017E0}" type="pres">
      <dgm:prSet presAssocID="{F14FD278-E99A-4A9D-8597-6E2BC9B92722}" presName="conn" presStyleLbl="parChTrans1D2" presStyleIdx="0" presStyleCnt="1"/>
      <dgm:spPr/>
      <dgm:t>
        <a:bodyPr/>
        <a:lstStyle/>
        <a:p>
          <a:endParaRPr lang="en-US"/>
        </a:p>
      </dgm:t>
    </dgm:pt>
    <dgm:pt modelId="{88C1BDEC-7CA1-4B57-A639-6C074EC799C5}" type="pres">
      <dgm:prSet presAssocID="{F14FD278-E99A-4A9D-8597-6E2BC9B92722}" presName="extraNode" presStyleLbl="node1" presStyleIdx="0" presStyleCnt="7"/>
      <dgm:spPr/>
    </dgm:pt>
    <dgm:pt modelId="{0995F72A-7CA5-416E-BEB5-0D6FCE5C51AA}" type="pres">
      <dgm:prSet presAssocID="{F14FD278-E99A-4A9D-8597-6E2BC9B92722}" presName="dstNode" presStyleLbl="node1" presStyleIdx="0" presStyleCnt="7"/>
      <dgm:spPr/>
    </dgm:pt>
    <dgm:pt modelId="{050816A3-019A-493D-910B-C44B0DA4D858}" type="pres">
      <dgm:prSet presAssocID="{E715244B-FCE6-42A9-89BC-852744387E45}" presName="text_1" presStyleLbl="node1" presStyleIdx="0" presStyleCnt="7">
        <dgm:presLayoutVars>
          <dgm:bulletEnabled val="1"/>
        </dgm:presLayoutVars>
      </dgm:prSet>
      <dgm:spPr/>
      <dgm:t>
        <a:bodyPr/>
        <a:lstStyle/>
        <a:p>
          <a:endParaRPr lang="en-US"/>
        </a:p>
      </dgm:t>
    </dgm:pt>
    <dgm:pt modelId="{74FDC884-D87E-4795-912C-AD0A1435B728}" type="pres">
      <dgm:prSet presAssocID="{E715244B-FCE6-42A9-89BC-852744387E45}" presName="accent_1" presStyleCnt="0"/>
      <dgm:spPr/>
    </dgm:pt>
    <dgm:pt modelId="{3C3CDCFF-41B2-4A62-B720-FFCB7C82F184}" type="pres">
      <dgm:prSet presAssocID="{E715244B-FCE6-42A9-89BC-852744387E45}" presName="accentRepeatNode" presStyleLbl="solidFgAcc1" presStyleIdx="0" presStyleCnt="7"/>
      <dgm:spPr/>
    </dgm:pt>
    <dgm:pt modelId="{7BBBFB7F-FF85-4CD8-B740-9907E4DF844E}" type="pres">
      <dgm:prSet presAssocID="{3B3349F3-EAE5-4364-BC39-3E66508BEE7D}" presName="text_2" presStyleLbl="node1" presStyleIdx="1" presStyleCnt="7">
        <dgm:presLayoutVars>
          <dgm:bulletEnabled val="1"/>
        </dgm:presLayoutVars>
      </dgm:prSet>
      <dgm:spPr/>
      <dgm:t>
        <a:bodyPr/>
        <a:lstStyle/>
        <a:p>
          <a:endParaRPr lang="en-US"/>
        </a:p>
      </dgm:t>
    </dgm:pt>
    <dgm:pt modelId="{D7160C70-C8FB-4AC9-9848-0268AA131A16}" type="pres">
      <dgm:prSet presAssocID="{3B3349F3-EAE5-4364-BC39-3E66508BEE7D}" presName="accent_2" presStyleCnt="0"/>
      <dgm:spPr/>
    </dgm:pt>
    <dgm:pt modelId="{9A6ABBB3-9170-4D8C-8A4E-069B5074DB3A}" type="pres">
      <dgm:prSet presAssocID="{3B3349F3-EAE5-4364-BC39-3E66508BEE7D}" presName="accentRepeatNode" presStyleLbl="solidFgAcc1" presStyleIdx="1" presStyleCnt="7"/>
      <dgm:spPr/>
    </dgm:pt>
    <dgm:pt modelId="{257BCCC8-7173-4D3C-B5E2-FD35DBEE2384}" type="pres">
      <dgm:prSet presAssocID="{D8B4CC7A-5EC7-4811-B271-CA94E582B977}" presName="text_3" presStyleLbl="node1" presStyleIdx="2" presStyleCnt="7">
        <dgm:presLayoutVars>
          <dgm:bulletEnabled val="1"/>
        </dgm:presLayoutVars>
      </dgm:prSet>
      <dgm:spPr/>
      <dgm:t>
        <a:bodyPr/>
        <a:lstStyle/>
        <a:p>
          <a:endParaRPr lang="en-US"/>
        </a:p>
      </dgm:t>
    </dgm:pt>
    <dgm:pt modelId="{31F82F92-F502-4F6B-8BB9-5062C4DE729A}" type="pres">
      <dgm:prSet presAssocID="{D8B4CC7A-5EC7-4811-B271-CA94E582B977}" presName="accent_3" presStyleCnt="0"/>
      <dgm:spPr/>
    </dgm:pt>
    <dgm:pt modelId="{58E9D799-E6A2-47D1-8103-F6E631941276}" type="pres">
      <dgm:prSet presAssocID="{D8B4CC7A-5EC7-4811-B271-CA94E582B977}" presName="accentRepeatNode" presStyleLbl="solidFgAcc1" presStyleIdx="2" presStyleCnt="7"/>
      <dgm:spPr/>
    </dgm:pt>
    <dgm:pt modelId="{B65228C6-1739-404E-9CD8-83E4E146EBEC}" type="pres">
      <dgm:prSet presAssocID="{9B5650AF-D4F7-4C26-95BD-70D57BBA938A}" presName="text_4" presStyleLbl="node1" presStyleIdx="3" presStyleCnt="7">
        <dgm:presLayoutVars>
          <dgm:bulletEnabled val="1"/>
        </dgm:presLayoutVars>
      </dgm:prSet>
      <dgm:spPr/>
      <dgm:t>
        <a:bodyPr/>
        <a:lstStyle/>
        <a:p>
          <a:endParaRPr lang="en-US"/>
        </a:p>
      </dgm:t>
    </dgm:pt>
    <dgm:pt modelId="{169F56F3-67B9-4FBA-914E-394B512602F2}" type="pres">
      <dgm:prSet presAssocID="{9B5650AF-D4F7-4C26-95BD-70D57BBA938A}" presName="accent_4" presStyleCnt="0"/>
      <dgm:spPr/>
    </dgm:pt>
    <dgm:pt modelId="{6442CCE0-8531-4AC2-872A-C70C35B5DA9B}" type="pres">
      <dgm:prSet presAssocID="{9B5650AF-D4F7-4C26-95BD-70D57BBA938A}" presName="accentRepeatNode" presStyleLbl="solidFgAcc1" presStyleIdx="3" presStyleCnt="7"/>
      <dgm:spPr/>
    </dgm:pt>
    <dgm:pt modelId="{62DFA27A-6C70-41A4-96D6-C341D08A77EE}" type="pres">
      <dgm:prSet presAssocID="{A60DA5BD-DA61-46F5-9C2F-321A1C9AD4DC}" presName="text_5" presStyleLbl="node1" presStyleIdx="4" presStyleCnt="7">
        <dgm:presLayoutVars>
          <dgm:bulletEnabled val="1"/>
        </dgm:presLayoutVars>
      </dgm:prSet>
      <dgm:spPr/>
      <dgm:t>
        <a:bodyPr/>
        <a:lstStyle/>
        <a:p>
          <a:endParaRPr lang="en-US"/>
        </a:p>
      </dgm:t>
    </dgm:pt>
    <dgm:pt modelId="{2D4BDB15-1B09-4BAA-BAD1-BE187061833B}" type="pres">
      <dgm:prSet presAssocID="{A60DA5BD-DA61-46F5-9C2F-321A1C9AD4DC}" presName="accent_5" presStyleCnt="0"/>
      <dgm:spPr/>
    </dgm:pt>
    <dgm:pt modelId="{4E065158-6333-47F4-A2E2-CC99F6998668}" type="pres">
      <dgm:prSet presAssocID="{A60DA5BD-DA61-46F5-9C2F-321A1C9AD4DC}" presName="accentRepeatNode" presStyleLbl="solidFgAcc1" presStyleIdx="4" presStyleCnt="7"/>
      <dgm:spPr/>
    </dgm:pt>
    <dgm:pt modelId="{AB18DE01-D272-4B30-B5A3-AB2EDF2F512E}" type="pres">
      <dgm:prSet presAssocID="{22A2F805-049D-4570-A44B-22937FDAC848}" presName="text_6" presStyleLbl="node1" presStyleIdx="5" presStyleCnt="7">
        <dgm:presLayoutVars>
          <dgm:bulletEnabled val="1"/>
        </dgm:presLayoutVars>
      </dgm:prSet>
      <dgm:spPr/>
      <dgm:t>
        <a:bodyPr/>
        <a:lstStyle/>
        <a:p>
          <a:endParaRPr lang="en-US"/>
        </a:p>
      </dgm:t>
    </dgm:pt>
    <dgm:pt modelId="{06636B00-BF11-44F6-A5AA-8CD7CEF0B682}" type="pres">
      <dgm:prSet presAssocID="{22A2F805-049D-4570-A44B-22937FDAC848}" presName="accent_6" presStyleCnt="0"/>
      <dgm:spPr/>
    </dgm:pt>
    <dgm:pt modelId="{DA7E67AF-53AB-4628-A4BC-3533EAEF7806}" type="pres">
      <dgm:prSet presAssocID="{22A2F805-049D-4570-A44B-22937FDAC848}" presName="accentRepeatNode" presStyleLbl="solidFgAcc1" presStyleIdx="5" presStyleCnt="7"/>
      <dgm:spPr/>
    </dgm:pt>
    <dgm:pt modelId="{79BDC842-FB7C-4A18-AF81-16D6035E8A10}" type="pres">
      <dgm:prSet presAssocID="{19EBC56B-2A42-4DD8-8FA1-3BE3E0AAB67D}" presName="text_7" presStyleLbl="node1" presStyleIdx="6" presStyleCnt="7" custLinFactNeighborX="-1501" custLinFactNeighborY="3623">
        <dgm:presLayoutVars>
          <dgm:bulletEnabled val="1"/>
        </dgm:presLayoutVars>
      </dgm:prSet>
      <dgm:spPr/>
      <dgm:t>
        <a:bodyPr/>
        <a:lstStyle/>
        <a:p>
          <a:endParaRPr lang="en-US"/>
        </a:p>
      </dgm:t>
    </dgm:pt>
    <dgm:pt modelId="{24DEC5B9-124F-4150-A567-867D34A37452}" type="pres">
      <dgm:prSet presAssocID="{19EBC56B-2A42-4DD8-8FA1-3BE3E0AAB67D}" presName="accent_7" presStyleCnt="0"/>
      <dgm:spPr/>
    </dgm:pt>
    <dgm:pt modelId="{5B4AFFA8-F775-4F8E-B6C4-996AD0544BC3}" type="pres">
      <dgm:prSet presAssocID="{19EBC56B-2A42-4DD8-8FA1-3BE3E0AAB67D}" presName="accentRepeatNode" presStyleLbl="solidFgAcc1" presStyleIdx="6" presStyleCnt="7"/>
      <dgm:spPr/>
    </dgm:pt>
  </dgm:ptLst>
  <dgm:cxnLst>
    <dgm:cxn modelId="{54ABDDDE-683A-45ED-A2FC-73B3DBC144F8}" type="presOf" srcId="{E48719E7-FF6E-4495-9AD2-B47706951230}" destId="{EEE9DC63-9C8B-4FB9-A0E2-523BFE2017E0}" srcOrd="0" destOrd="0" presId="urn:microsoft.com/office/officeart/2008/layout/VerticalCurvedList"/>
    <dgm:cxn modelId="{920BFE07-E87E-46B9-8B29-8C100A6C68F8}" srcId="{F14FD278-E99A-4A9D-8597-6E2BC9B92722}" destId="{3B3349F3-EAE5-4364-BC39-3E66508BEE7D}" srcOrd="1" destOrd="0" parTransId="{BD169203-5B42-4A5C-8D55-A84FFCADCDA1}" sibTransId="{12632656-FFDD-4766-AB7A-5F7F2A72B8BD}"/>
    <dgm:cxn modelId="{8F26F2F1-8769-4EA2-A79E-B8E6C7ACD193}" type="presOf" srcId="{A60DA5BD-DA61-46F5-9C2F-321A1C9AD4DC}" destId="{62DFA27A-6C70-41A4-96D6-C341D08A77EE}" srcOrd="0" destOrd="0" presId="urn:microsoft.com/office/officeart/2008/layout/VerticalCurvedList"/>
    <dgm:cxn modelId="{D69E4779-4EAD-4BBE-BDF3-E2DB59F2D17A}" type="presOf" srcId="{3B3349F3-EAE5-4364-BC39-3E66508BEE7D}" destId="{7BBBFB7F-FF85-4CD8-B740-9907E4DF844E}" srcOrd="0" destOrd="0" presId="urn:microsoft.com/office/officeart/2008/layout/VerticalCurvedList"/>
    <dgm:cxn modelId="{20FB94D4-28E5-4B9D-A281-30719D0D7213}" srcId="{F14FD278-E99A-4A9D-8597-6E2BC9B92722}" destId="{A60DA5BD-DA61-46F5-9C2F-321A1C9AD4DC}" srcOrd="4" destOrd="0" parTransId="{B25F3106-6800-4321-8D42-C354FE844714}" sibTransId="{57B8C97C-E9CF-4FA7-807E-5B55D6D65FCC}"/>
    <dgm:cxn modelId="{CCD75D21-9B32-43AE-B4DA-15E883D33211}" srcId="{F14FD278-E99A-4A9D-8597-6E2BC9B92722}" destId="{E715244B-FCE6-42A9-89BC-852744387E45}" srcOrd="0" destOrd="0" parTransId="{B66BDFF6-81A0-4557-8769-E448E22EF2E8}" sibTransId="{E48719E7-FF6E-4495-9AD2-B47706951230}"/>
    <dgm:cxn modelId="{A44C880C-D883-4541-990E-A5CFB124FC52}" type="presOf" srcId="{F14FD278-E99A-4A9D-8597-6E2BC9B92722}" destId="{2EC8D7CC-05E2-45A5-B103-56D98AAA2A55}" srcOrd="0" destOrd="0" presId="urn:microsoft.com/office/officeart/2008/layout/VerticalCurvedList"/>
    <dgm:cxn modelId="{E9CD67F0-16FD-48F2-9D42-193CBEBB7F0F}" srcId="{F14FD278-E99A-4A9D-8597-6E2BC9B92722}" destId="{9B5650AF-D4F7-4C26-95BD-70D57BBA938A}" srcOrd="3" destOrd="0" parTransId="{E6841AB5-9681-4550-A6DD-3683633F9130}" sibTransId="{3A67CEA9-3C69-412F-B64D-8CA8CEA8B915}"/>
    <dgm:cxn modelId="{B13C5F0D-E158-4527-8A73-85C33C7ECA55}" type="presOf" srcId="{D8B4CC7A-5EC7-4811-B271-CA94E582B977}" destId="{257BCCC8-7173-4D3C-B5E2-FD35DBEE2384}" srcOrd="0" destOrd="0" presId="urn:microsoft.com/office/officeart/2008/layout/VerticalCurvedList"/>
    <dgm:cxn modelId="{5F5E47CE-35E8-44CC-820E-D1FB1FBB327A}" type="presOf" srcId="{9B5650AF-D4F7-4C26-95BD-70D57BBA938A}" destId="{B65228C6-1739-404E-9CD8-83E4E146EBEC}" srcOrd="0" destOrd="0" presId="urn:microsoft.com/office/officeart/2008/layout/VerticalCurvedList"/>
    <dgm:cxn modelId="{6A52E9C7-9011-4474-8D56-F6A6444D14B8}" srcId="{F14FD278-E99A-4A9D-8597-6E2BC9B92722}" destId="{D8B4CC7A-5EC7-4811-B271-CA94E582B977}" srcOrd="2" destOrd="0" parTransId="{C23B7E39-2F04-4C4B-BFA4-610B48253090}" sibTransId="{27B1B071-58FD-485E-A777-B54D91F4C1DE}"/>
    <dgm:cxn modelId="{E0B77171-32E8-4025-A2F9-2DDFCEBE7F96}" srcId="{F14FD278-E99A-4A9D-8597-6E2BC9B92722}" destId="{22A2F805-049D-4570-A44B-22937FDAC848}" srcOrd="5" destOrd="0" parTransId="{AFCFD17B-3785-44AB-9E6E-C9310A3B9F1C}" sibTransId="{488CAFA1-7025-4581-A66A-677A8E3D064B}"/>
    <dgm:cxn modelId="{31B6E5C5-BEB0-4A22-B10C-E9D8D8301502}" type="presOf" srcId="{19EBC56B-2A42-4DD8-8FA1-3BE3E0AAB67D}" destId="{79BDC842-FB7C-4A18-AF81-16D6035E8A10}" srcOrd="0" destOrd="0" presId="urn:microsoft.com/office/officeart/2008/layout/VerticalCurvedList"/>
    <dgm:cxn modelId="{71871E71-81B5-4E3A-AF14-213E47A1BB49}" type="presOf" srcId="{E715244B-FCE6-42A9-89BC-852744387E45}" destId="{050816A3-019A-493D-910B-C44B0DA4D858}" srcOrd="0" destOrd="0" presId="urn:microsoft.com/office/officeart/2008/layout/VerticalCurvedList"/>
    <dgm:cxn modelId="{A9600AA2-36E3-48FF-8230-D89957AEA57C}" srcId="{F14FD278-E99A-4A9D-8597-6E2BC9B92722}" destId="{19EBC56B-2A42-4DD8-8FA1-3BE3E0AAB67D}" srcOrd="6" destOrd="0" parTransId="{93846832-C40C-4AA7-B572-067C82FFBC65}" sibTransId="{567E7D7C-8042-4A6F-AADC-F392DBE1DF11}"/>
    <dgm:cxn modelId="{27256514-6FC8-44B3-982C-AB6FAB11363C}" type="presOf" srcId="{22A2F805-049D-4570-A44B-22937FDAC848}" destId="{AB18DE01-D272-4B30-B5A3-AB2EDF2F512E}" srcOrd="0" destOrd="0" presId="urn:microsoft.com/office/officeart/2008/layout/VerticalCurvedList"/>
    <dgm:cxn modelId="{5BCEC9B9-6CAE-4907-B0C5-E52E86C2A081}" type="presParOf" srcId="{2EC8D7CC-05E2-45A5-B103-56D98AAA2A55}" destId="{54279244-2853-427B-9E28-338E7CE800A2}" srcOrd="0" destOrd="0" presId="urn:microsoft.com/office/officeart/2008/layout/VerticalCurvedList"/>
    <dgm:cxn modelId="{0D33D0D0-822B-43AA-B40F-87DD6400505D}" type="presParOf" srcId="{54279244-2853-427B-9E28-338E7CE800A2}" destId="{0A00C34F-B2A9-4914-A62B-9637FFB137BE}" srcOrd="0" destOrd="0" presId="urn:microsoft.com/office/officeart/2008/layout/VerticalCurvedList"/>
    <dgm:cxn modelId="{1DBC2122-C626-4A9E-A604-CD2B46417111}" type="presParOf" srcId="{0A00C34F-B2A9-4914-A62B-9637FFB137BE}" destId="{856618E3-B362-4E23-B409-398EE3F92AC0}" srcOrd="0" destOrd="0" presId="urn:microsoft.com/office/officeart/2008/layout/VerticalCurvedList"/>
    <dgm:cxn modelId="{FBCD10E3-EF82-4FDD-AEA9-B5A816CEBC3F}" type="presParOf" srcId="{0A00C34F-B2A9-4914-A62B-9637FFB137BE}" destId="{EEE9DC63-9C8B-4FB9-A0E2-523BFE2017E0}" srcOrd="1" destOrd="0" presId="urn:microsoft.com/office/officeart/2008/layout/VerticalCurvedList"/>
    <dgm:cxn modelId="{9918A47D-BBBE-4AB5-8D1C-512D04056DC5}" type="presParOf" srcId="{0A00C34F-B2A9-4914-A62B-9637FFB137BE}" destId="{88C1BDEC-7CA1-4B57-A639-6C074EC799C5}" srcOrd="2" destOrd="0" presId="urn:microsoft.com/office/officeart/2008/layout/VerticalCurvedList"/>
    <dgm:cxn modelId="{702D2EBB-3BA0-4194-ACD1-94B33B60FAC2}" type="presParOf" srcId="{0A00C34F-B2A9-4914-A62B-9637FFB137BE}" destId="{0995F72A-7CA5-416E-BEB5-0D6FCE5C51AA}" srcOrd="3" destOrd="0" presId="urn:microsoft.com/office/officeart/2008/layout/VerticalCurvedList"/>
    <dgm:cxn modelId="{0919F0EF-D7A6-44E8-95F2-B7656B520C57}" type="presParOf" srcId="{54279244-2853-427B-9E28-338E7CE800A2}" destId="{050816A3-019A-493D-910B-C44B0DA4D858}" srcOrd="1" destOrd="0" presId="urn:microsoft.com/office/officeart/2008/layout/VerticalCurvedList"/>
    <dgm:cxn modelId="{20A35C30-DA69-43AA-9DAC-AC74BC731E3E}" type="presParOf" srcId="{54279244-2853-427B-9E28-338E7CE800A2}" destId="{74FDC884-D87E-4795-912C-AD0A1435B728}" srcOrd="2" destOrd="0" presId="urn:microsoft.com/office/officeart/2008/layout/VerticalCurvedList"/>
    <dgm:cxn modelId="{C0BC2F6E-0F11-4A70-84FC-5CECABFB7C8B}" type="presParOf" srcId="{74FDC884-D87E-4795-912C-AD0A1435B728}" destId="{3C3CDCFF-41B2-4A62-B720-FFCB7C82F184}" srcOrd="0" destOrd="0" presId="urn:microsoft.com/office/officeart/2008/layout/VerticalCurvedList"/>
    <dgm:cxn modelId="{AE98EBCF-0634-4DC4-867F-5DD57433AFD4}" type="presParOf" srcId="{54279244-2853-427B-9E28-338E7CE800A2}" destId="{7BBBFB7F-FF85-4CD8-B740-9907E4DF844E}" srcOrd="3" destOrd="0" presId="urn:microsoft.com/office/officeart/2008/layout/VerticalCurvedList"/>
    <dgm:cxn modelId="{BCD2E470-91D7-4CC4-B7EE-AF6221A56311}" type="presParOf" srcId="{54279244-2853-427B-9E28-338E7CE800A2}" destId="{D7160C70-C8FB-4AC9-9848-0268AA131A16}" srcOrd="4" destOrd="0" presId="urn:microsoft.com/office/officeart/2008/layout/VerticalCurvedList"/>
    <dgm:cxn modelId="{E0481EAD-CB8E-4D5B-92F2-A58B4858712E}" type="presParOf" srcId="{D7160C70-C8FB-4AC9-9848-0268AA131A16}" destId="{9A6ABBB3-9170-4D8C-8A4E-069B5074DB3A}" srcOrd="0" destOrd="0" presId="urn:microsoft.com/office/officeart/2008/layout/VerticalCurvedList"/>
    <dgm:cxn modelId="{323A329B-3228-4B4A-B9A4-FD5208D2FD67}" type="presParOf" srcId="{54279244-2853-427B-9E28-338E7CE800A2}" destId="{257BCCC8-7173-4D3C-B5E2-FD35DBEE2384}" srcOrd="5" destOrd="0" presId="urn:microsoft.com/office/officeart/2008/layout/VerticalCurvedList"/>
    <dgm:cxn modelId="{3E655D84-DF71-4A14-953D-9FC727C6AD44}" type="presParOf" srcId="{54279244-2853-427B-9E28-338E7CE800A2}" destId="{31F82F92-F502-4F6B-8BB9-5062C4DE729A}" srcOrd="6" destOrd="0" presId="urn:microsoft.com/office/officeart/2008/layout/VerticalCurvedList"/>
    <dgm:cxn modelId="{BE1B4515-3FCD-4325-9765-C082F1274307}" type="presParOf" srcId="{31F82F92-F502-4F6B-8BB9-5062C4DE729A}" destId="{58E9D799-E6A2-47D1-8103-F6E631941276}" srcOrd="0" destOrd="0" presId="urn:microsoft.com/office/officeart/2008/layout/VerticalCurvedList"/>
    <dgm:cxn modelId="{FDA1BBD0-C40E-42FB-AD5F-1D1C6BCD2EFA}" type="presParOf" srcId="{54279244-2853-427B-9E28-338E7CE800A2}" destId="{B65228C6-1739-404E-9CD8-83E4E146EBEC}" srcOrd="7" destOrd="0" presId="urn:microsoft.com/office/officeart/2008/layout/VerticalCurvedList"/>
    <dgm:cxn modelId="{72E44ACA-89F2-43F5-87B3-175A7056BBF3}" type="presParOf" srcId="{54279244-2853-427B-9E28-338E7CE800A2}" destId="{169F56F3-67B9-4FBA-914E-394B512602F2}" srcOrd="8" destOrd="0" presId="urn:microsoft.com/office/officeart/2008/layout/VerticalCurvedList"/>
    <dgm:cxn modelId="{7E7BAB85-CF4C-42CD-89B7-59809C614756}" type="presParOf" srcId="{169F56F3-67B9-4FBA-914E-394B512602F2}" destId="{6442CCE0-8531-4AC2-872A-C70C35B5DA9B}" srcOrd="0" destOrd="0" presId="urn:microsoft.com/office/officeart/2008/layout/VerticalCurvedList"/>
    <dgm:cxn modelId="{7D144B76-59CC-471D-9A59-D3D56EB52366}" type="presParOf" srcId="{54279244-2853-427B-9E28-338E7CE800A2}" destId="{62DFA27A-6C70-41A4-96D6-C341D08A77EE}" srcOrd="9" destOrd="0" presId="urn:microsoft.com/office/officeart/2008/layout/VerticalCurvedList"/>
    <dgm:cxn modelId="{2872084C-56CD-465E-8BD9-1231C08EF978}" type="presParOf" srcId="{54279244-2853-427B-9E28-338E7CE800A2}" destId="{2D4BDB15-1B09-4BAA-BAD1-BE187061833B}" srcOrd="10" destOrd="0" presId="urn:microsoft.com/office/officeart/2008/layout/VerticalCurvedList"/>
    <dgm:cxn modelId="{F01E57E3-4C44-4F22-8122-5580F1B061C1}" type="presParOf" srcId="{2D4BDB15-1B09-4BAA-BAD1-BE187061833B}" destId="{4E065158-6333-47F4-A2E2-CC99F6998668}" srcOrd="0" destOrd="0" presId="urn:microsoft.com/office/officeart/2008/layout/VerticalCurvedList"/>
    <dgm:cxn modelId="{9AD11D30-80BA-4B80-A9A3-CE3AA807504A}" type="presParOf" srcId="{54279244-2853-427B-9E28-338E7CE800A2}" destId="{AB18DE01-D272-4B30-B5A3-AB2EDF2F512E}" srcOrd="11" destOrd="0" presId="urn:microsoft.com/office/officeart/2008/layout/VerticalCurvedList"/>
    <dgm:cxn modelId="{F227D3A4-7536-4C0A-A726-7D9F04281D30}" type="presParOf" srcId="{54279244-2853-427B-9E28-338E7CE800A2}" destId="{06636B00-BF11-44F6-A5AA-8CD7CEF0B682}" srcOrd="12" destOrd="0" presId="urn:microsoft.com/office/officeart/2008/layout/VerticalCurvedList"/>
    <dgm:cxn modelId="{DC97189E-EF97-45DE-8D8B-215BF998176B}" type="presParOf" srcId="{06636B00-BF11-44F6-A5AA-8CD7CEF0B682}" destId="{DA7E67AF-53AB-4628-A4BC-3533EAEF7806}" srcOrd="0" destOrd="0" presId="urn:microsoft.com/office/officeart/2008/layout/VerticalCurvedList"/>
    <dgm:cxn modelId="{90E912D4-F4F1-4362-AE0D-5FA78714E1C9}" type="presParOf" srcId="{54279244-2853-427B-9E28-338E7CE800A2}" destId="{79BDC842-FB7C-4A18-AF81-16D6035E8A10}" srcOrd="13" destOrd="0" presId="urn:microsoft.com/office/officeart/2008/layout/VerticalCurvedList"/>
    <dgm:cxn modelId="{EBA2CFFD-64DB-4509-9A20-6DD4E9372198}" type="presParOf" srcId="{54279244-2853-427B-9E28-338E7CE800A2}" destId="{24DEC5B9-124F-4150-A567-867D34A37452}" srcOrd="14" destOrd="0" presId="urn:microsoft.com/office/officeart/2008/layout/VerticalCurvedList"/>
    <dgm:cxn modelId="{87EBEF3C-3E52-4906-BB98-33872B829A8A}" type="presParOf" srcId="{24DEC5B9-124F-4150-A567-867D34A37452}" destId="{5B4AFFA8-F775-4F8E-B6C4-996AD0544BC3}" srcOrd="0" destOrd="0" presId="urn:microsoft.com/office/officeart/2008/layout/VerticalCurv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14FD278-E99A-4A9D-8597-6E2BC9B92722}" type="doc">
      <dgm:prSet loTypeId="urn:microsoft.com/office/officeart/2008/layout/VerticalCurvedList" loCatId="list" qsTypeId="urn:microsoft.com/office/officeart/2005/8/quickstyle/3d3" qsCatId="3D" csTypeId="urn:microsoft.com/office/officeart/2005/8/colors/accent3_2" csCatId="accent3" phldr="1"/>
      <dgm:spPr/>
      <dgm:t>
        <a:bodyPr/>
        <a:lstStyle/>
        <a:p>
          <a:endParaRPr lang="en-US"/>
        </a:p>
      </dgm:t>
    </dgm:pt>
    <dgm:pt modelId="{E8D4C7E2-6B94-4A29-814F-D8ADBB83CE66}">
      <dgm:prSet/>
      <dgm:spPr/>
      <dgm:t>
        <a:bodyPr/>
        <a:lstStyle/>
        <a:p>
          <a:r>
            <a:rPr lang="en-US" smtClean="0"/>
            <a:t>Terracotta DB connector on Integration Server</a:t>
          </a:r>
          <a:endParaRPr lang="en-US" dirty="0" smtClean="0"/>
        </a:p>
      </dgm:t>
    </dgm:pt>
    <dgm:pt modelId="{D5BB7087-3B36-4276-B1B1-4D1AFA652C8F}" type="parTrans" cxnId="{1784FC5D-C6F5-43E5-AFBB-1AB25EFA275C}">
      <dgm:prSet/>
      <dgm:spPr/>
      <dgm:t>
        <a:bodyPr/>
        <a:lstStyle/>
        <a:p>
          <a:endParaRPr lang="en-US"/>
        </a:p>
      </dgm:t>
    </dgm:pt>
    <dgm:pt modelId="{86A6462C-CCE0-4B43-BE8B-CF5CF8A4D623}" type="sibTrans" cxnId="{1784FC5D-C6F5-43E5-AFBB-1AB25EFA275C}">
      <dgm:prSet/>
      <dgm:spPr/>
      <dgm:t>
        <a:bodyPr/>
        <a:lstStyle/>
        <a:p>
          <a:endParaRPr lang="en-US"/>
        </a:p>
      </dgm:t>
    </dgm:pt>
    <dgm:pt modelId="{8C2C24F7-0C5F-452E-9D1F-14B71E5815EC}">
      <dgm:prSet/>
      <dgm:spPr/>
      <dgm:t>
        <a:bodyPr/>
        <a:lstStyle/>
        <a:p>
          <a:r>
            <a:rPr lang="en-US" smtClean="0"/>
            <a:t>Service to create a new Thing record (schema via IS Doc)</a:t>
          </a:r>
          <a:endParaRPr lang="en-US" dirty="0" smtClean="0"/>
        </a:p>
      </dgm:t>
    </dgm:pt>
    <dgm:pt modelId="{AF7EA698-5B2D-4AED-B3B1-066EF5855437}" type="parTrans" cxnId="{35BF8E28-3D21-49AF-AED8-B631ACE51D75}">
      <dgm:prSet/>
      <dgm:spPr/>
      <dgm:t>
        <a:bodyPr/>
        <a:lstStyle/>
        <a:p>
          <a:endParaRPr lang="en-US"/>
        </a:p>
      </dgm:t>
    </dgm:pt>
    <dgm:pt modelId="{32D8CD08-550B-4DDD-A4C6-C2923C5B1C20}" type="sibTrans" cxnId="{35BF8E28-3D21-49AF-AED8-B631ACE51D75}">
      <dgm:prSet/>
      <dgm:spPr/>
      <dgm:t>
        <a:bodyPr/>
        <a:lstStyle/>
        <a:p>
          <a:endParaRPr lang="en-US"/>
        </a:p>
      </dgm:t>
    </dgm:pt>
    <dgm:pt modelId="{A87645A2-8AA2-400D-BF7B-01608F9131EA}">
      <dgm:prSet/>
      <dgm:spPr/>
      <dgm:t>
        <a:bodyPr/>
        <a:lstStyle/>
        <a:p>
          <a:r>
            <a:rPr lang="en-US" smtClean="0"/>
            <a:t>Service to read a Thing (schema via introspection)</a:t>
          </a:r>
          <a:endParaRPr lang="en-US" dirty="0"/>
        </a:p>
      </dgm:t>
    </dgm:pt>
    <dgm:pt modelId="{18263E34-B30D-47AD-8DD8-3DE2BA12A014}" type="parTrans" cxnId="{6E798E3E-17AE-4C2E-8908-B46DB43BC654}">
      <dgm:prSet/>
      <dgm:spPr/>
      <dgm:t>
        <a:bodyPr/>
        <a:lstStyle/>
        <a:p>
          <a:endParaRPr lang="en-US"/>
        </a:p>
      </dgm:t>
    </dgm:pt>
    <dgm:pt modelId="{92367A35-2441-4352-B97C-1F0CF527518C}" type="sibTrans" cxnId="{6E798E3E-17AE-4C2E-8908-B46DB43BC654}">
      <dgm:prSet/>
      <dgm:spPr/>
      <dgm:t>
        <a:bodyPr/>
        <a:lstStyle/>
        <a:p>
          <a:endParaRPr lang="en-US"/>
        </a:p>
      </dgm:t>
    </dgm:pt>
    <dgm:pt modelId="{855AFB06-86BC-4E8C-BE49-6FE647DE4554}">
      <dgm:prSet/>
      <dgm:spPr/>
      <dgm:t>
        <a:bodyPr/>
        <a:lstStyle/>
        <a:p>
          <a:r>
            <a:rPr lang="en-US" dirty="0" smtClean="0"/>
            <a:t>Extend </a:t>
          </a:r>
          <a:r>
            <a:rPr lang="en-US" dirty="0" err="1" smtClean="0"/>
            <a:t>createThing</a:t>
          </a:r>
          <a:r>
            <a:rPr lang="en-US" dirty="0" smtClean="0"/>
            <a:t> to save Thing</a:t>
          </a:r>
        </a:p>
      </dgm:t>
    </dgm:pt>
    <dgm:pt modelId="{BEFD8369-1F96-462B-BFC2-9AB29E50F49C}" type="parTrans" cxnId="{0904479F-BE5B-4169-A698-63CB8733E05E}">
      <dgm:prSet/>
      <dgm:spPr/>
      <dgm:t>
        <a:bodyPr/>
        <a:lstStyle/>
        <a:p>
          <a:endParaRPr lang="en-US"/>
        </a:p>
      </dgm:t>
    </dgm:pt>
    <dgm:pt modelId="{23D3FE36-54E6-48DF-B867-55D4DC50B36D}" type="sibTrans" cxnId="{0904479F-BE5B-4169-A698-63CB8733E05E}">
      <dgm:prSet/>
      <dgm:spPr/>
      <dgm:t>
        <a:bodyPr/>
        <a:lstStyle/>
        <a:p>
          <a:endParaRPr lang="en-US"/>
        </a:p>
      </dgm:t>
    </dgm:pt>
    <dgm:pt modelId="{2D6557B3-FCC6-4561-B794-1D748C2FD154}">
      <dgm:prSet/>
      <dgm:spPr/>
      <dgm:t>
        <a:bodyPr/>
        <a:lstStyle/>
        <a:p>
          <a:r>
            <a:rPr lang="en-US" dirty="0" smtClean="0"/>
            <a:t>Flow to read a Thing</a:t>
          </a:r>
        </a:p>
      </dgm:t>
    </dgm:pt>
    <dgm:pt modelId="{59188D21-210A-46D8-A56C-10F73A872FBD}" type="parTrans" cxnId="{C31709FA-0436-4813-8C11-49011716834F}">
      <dgm:prSet/>
      <dgm:spPr/>
      <dgm:t>
        <a:bodyPr/>
        <a:lstStyle/>
        <a:p>
          <a:endParaRPr lang="en-US"/>
        </a:p>
      </dgm:t>
    </dgm:pt>
    <dgm:pt modelId="{12C1546D-7DAD-4615-9505-790B30A3D4D3}" type="sibTrans" cxnId="{C31709FA-0436-4813-8C11-49011716834F}">
      <dgm:prSet/>
      <dgm:spPr/>
      <dgm:t>
        <a:bodyPr/>
        <a:lstStyle/>
        <a:p>
          <a:endParaRPr lang="en-US"/>
        </a:p>
      </dgm:t>
    </dgm:pt>
    <dgm:pt modelId="{39AEB87F-CB88-4F0B-8DED-64654A15389F}">
      <dgm:prSet/>
      <dgm:spPr/>
      <dgm:t>
        <a:bodyPr/>
        <a:lstStyle/>
        <a:p>
          <a:r>
            <a:rPr lang="en-US" dirty="0" smtClean="0"/>
            <a:t>Demo &amp; Show </a:t>
          </a:r>
          <a:r>
            <a:rPr lang="en-US" dirty="0" err="1" smtClean="0"/>
            <a:t>HelloDBP</a:t>
          </a:r>
          <a:endParaRPr lang="en-US" dirty="0" smtClean="0"/>
        </a:p>
      </dgm:t>
    </dgm:pt>
    <dgm:pt modelId="{26A0EFB2-CEA9-4051-BA0D-2DB4D5B45021}" type="parTrans" cxnId="{B5FB1897-A1D9-4946-9E91-D85307F0C6C4}">
      <dgm:prSet/>
      <dgm:spPr/>
    </dgm:pt>
    <dgm:pt modelId="{16891D3F-C05E-4CAC-8A62-5151C4719F68}" type="sibTrans" cxnId="{B5FB1897-A1D9-4946-9E91-D85307F0C6C4}">
      <dgm:prSet/>
      <dgm:spPr/>
    </dgm:pt>
    <dgm:pt modelId="{2EC8D7CC-05E2-45A5-B103-56D98AAA2A55}" type="pres">
      <dgm:prSet presAssocID="{F14FD278-E99A-4A9D-8597-6E2BC9B92722}" presName="Name0" presStyleCnt="0">
        <dgm:presLayoutVars>
          <dgm:chMax val="7"/>
          <dgm:chPref val="7"/>
          <dgm:dir/>
        </dgm:presLayoutVars>
      </dgm:prSet>
      <dgm:spPr/>
      <dgm:t>
        <a:bodyPr/>
        <a:lstStyle/>
        <a:p>
          <a:endParaRPr lang="en-US"/>
        </a:p>
      </dgm:t>
    </dgm:pt>
    <dgm:pt modelId="{54279244-2853-427B-9E28-338E7CE800A2}" type="pres">
      <dgm:prSet presAssocID="{F14FD278-E99A-4A9D-8597-6E2BC9B92722}" presName="Name1" presStyleCnt="0"/>
      <dgm:spPr/>
    </dgm:pt>
    <dgm:pt modelId="{0A00C34F-B2A9-4914-A62B-9637FFB137BE}" type="pres">
      <dgm:prSet presAssocID="{F14FD278-E99A-4A9D-8597-6E2BC9B92722}" presName="cycle" presStyleCnt="0"/>
      <dgm:spPr/>
    </dgm:pt>
    <dgm:pt modelId="{856618E3-B362-4E23-B409-398EE3F92AC0}" type="pres">
      <dgm:prSet presAssocID="{F14FD278-E99A-4A9D-8597-6E2BC9B92722}" presName="srcNode" presStyleLbl="node1" presStyleIdx="0" presStyleCnt="6"/>
      <dgm:spPr/>
    </dgm:pt>
    <dgm:pt modelId="{EEE9DC63-9C8B-4FB9-A0E2-523BFE2017E0}" type="pres">
      <dgm:prSet presAssocID="{F14FD278-E99A-4A9D-8597-6E2BC9B92722}" presName="conn" presStyleLbl="parChTrans1D2" presStyleIdx="0" presStyleCnt="1"/>
      <dgm:spPr/>
      <dgm:t>
        <a:bodyPr/>
        <a:lstStyle/>
        <a:p>
          <a:endParaRPr lang="en-US"/>
        </a:p>
      </dgm:t>
    </dgm:pt>
    <dgm:pt modelId="{88C1BDEC-7CA1-4B57-A639-6C074EC799C5}" type="pres">
      <dgm:prSet presAssocID="{F14FD278-E99A-4A9D-8597-6E2BC9B92722}" presName="extraNode" presStyleLbl="node1" presStyleIdx="0" presStyleCnt="6"/>
      <dgm:spPr/>
    </dgm:pt>
    <dgm:pt modelId="{0995F72A-7CA5-416E-BEB5-0D6FCE5C51AA}" type="pres">
      <dgm:prSet presAssocID="{F14FD278-E99A-4A9D-8597-6E2BC9B92722}" presName="dstNode" presStyleLbl="node1" presStyleIdx="0" presStyleCnt="6"/>
      <dgm:spPr/>
    </dgm:pt>
    <dgm:pt modelId="{FA600334-077A-4E2A-A75D-400F8F7AF9BB}" type="pres">
      <dgm:prSet presAssocID="{E8D4C7E2-6B94-4A29-814F-D8ADBB83CE66}" presName="text_1" presStyleLbl="node1" presStyleIdx="0" presStyleCnt="6">
        <dgm:presLayoutVars>
          <dgm:bulletEnabled val="1"/>
        </dgm:presLayoutVars>
      </dgm:prSet>
      <dgm:spPr/>
      <dgm:t>
        <a:bodyPr/>
        <a:lstStyle/>
        <a:p>
          <a:endParaRPr lang="en-US"/>
        </a:p>
      </dgm:t>
    </dgm:pt>
    <dgm:pt modelId="{78838EEF-3147-4437-96A8-4C4A3C64F00A}" type="pres">
      <dgm:prSet presAssocID="{E8D4C7E2-6B94-4A29-814F-D8ADBB83CE66}" presName="accent_1" presStyleCnt="0"/>
      <dgm:spPr/>
    </dgm:pt>
    <dgm:pt modelId="{535E8FBF-08EE-4FD1-BA17-9E55B4BC1F14}" type="pres">
      <dgm:prSet presAssocID="{E8D4C7E2-6B94-4A29-814F-D8ADBB83CE66}" presName="accentRepeatNode" presStyleLbl="solidFgAcc1" presStyleIdx="0" presStyleCnt="6"/>
      <dgm:spPr/>
    </dgm:pt>
    <dgm:pt modelId="{9524C255-9D8C-4401-B6D5-8153570B1FFF}" type="pres">
      <dgm:prSet presAssocID="{8C2C24F7-0C5F-452E-9D1F-14B71E5815EC}" presName="text_2" presStyleLbl="node1" presStyleIdx="1" presStyleCnt="6">
        <dgm:presLayoutVars>
          <dgm:bulletEnabled val="1"/>
        </dgm:presLayoutVars>
      </dgm:prSet>
      <dgm:spPr/>
      <dgm:t>
        <a:bodyPr/>
        <a:lstStyle/>
        <a:p>
          <a:endParaRPr lang="en-US"/>
        </a:p>
      </dgm:t>
    </dgm:pt>
    <dgm:pt modelId="{B556DFF7-C680-4CD3-98A9-4C6A54583746}" type="pres">
      <dgm:prSet presAssocID="{8C2C24F7-0C5F-452E-9D1F-14B71E5815EC}" presName="accent_2" presStyleCnt="0"/>
      <dgm:spPr/>
    </dgm:pt>
    <dgm:pt modelId="{68FD8E3A-4ABD-46E8-BC67-BA9451654604}" type="pres">
      <dgm:prSet presAssocID="{8C2C24F7-0C5F-452E-9D1F-14B71E5815EC}" presName="accentRepeatNode" presStyleLbl="solidFgAcc1" presStyleIdx="1" presStyleCnt="6"/>
      <dgm:spPr/>
    </dgm:pt>
    <dgm:pt modelId="{E87EE856-62BF-40FF-A4F7-1C0519F71316}" type="pres">
      <dgm:prSet presAssocID="{A87645A2-8AA2-400D-BF7B-01608F9131EA}" presName="text_3" presStyleLbl="node1" presStyleIdx="2" presStyleCnt="6">
        <dgm:presLayoutVars>
          <dgm:bulletEnabled val="1"/>
        </dgm:presLayoutVars>
      </dgm:prSet>
      <dgm:spPr/>
      <dgm:t>
        <a:bodyPr/>
        <a:lstStyle/>
        <a:p>
          <a:endParaRPr lang="en-US"/>
        </a:p>
      </dgm:t>
    </dgm:pt>
    <dgm:pt modelId="{3AABAC5F-BECB-4DE4-9308-6F758A9C5E90}" type="pres">
      <dgm:prSet presAssocID="{A87645A2-8AA2-400D-BF7B-01608F9131EA}" presName="accent_3" presStyleCnt="0"/>
      <dgm:spPr/>
    </dgm:pt>
    <dgm:pt modelId="{0FEF0F33-59BC-47E7-AF5E-EBE7403186D0}" type="pres">
      <dgm:prSet presAssocID="{A87645A2-8AA2-400D-BF7B-01608F9131EA}" presName="accentRepeatNode" presStyleLbl="solidFgAcc1" presStyleIdx="2" presStyleCnt="6"/>
      <dgm:spPr/>
    </dgm:pt>
    <dgm:pt modelId="{5BBF4C49-5ACA-43A8-B076-BEB22FCBA013}" type="pres">
      <dgm:prSet presAssocID="{855AFB06-86BC-4E8C-BE49-6FE647DE4554}" presName="text_4" presStyleLbl="node1" presStyleIdx="3" presStyleCnt="6">
        <dgm:presLayoutVars>
          <dgm:bulletEnabled val="1"/>
        </dgm:presLayoutVars>
      </dgm:prSet>
      <dgm:spPr/>
      <dgm:t>
        <a:bodyPr/>
        <a:lstStyle/>
        <a:p>
          <a:endParaRPr lang="en-US"/>
        </a:p>
      </dgm:t>
    </dgm:pt>
    <dgm:pt modelId="{6EA586B4-0956-4E6A-82DF-9EEB05287B39}" type="pres">
      <dgm:prSet presAssocID="{855AFB06-86BC-4E8C-BE49-6FE647DE4554}" presName="accent_4" presStyleCnt="0"/>
      <dgm:spPr/>
    </dgm:pt>
    <dgm:pt modelId="{68491829-18E5-4452-A0CD-D6C365B73AED}" type="pres">
      <dgm:prSet presAssocID="{855AFB06-86BC-4E8C-BE49-6FE647DE4554}" presName="accentRepeatNode" presStyleLbl="solidFgAcc1" presStyleIdx="3" presStyleCnt="6"/>
      <dgm:spPr/>
    </dgm:pt>
    <dgm:pt modelId="{2260239B-47DB-43E1-B774-9266184BB9FF}" type="pres">
      <dgm:prSet presAssocID="{2D6557B3-FCC6-4561-B794-1D748C2FD154}" presName="text_5" presStyleLbl="node1" presStyleIdx="4" presStyleCnt="6">
        <dgm:presLayoutVars>
          <dgm:bulletEnabled val="1"/>
        </dgm:presLayoutVars>
      </dgm:prSet>
      <dgm:spPr/>
      <dgm:t>
        <a:bodyPr/>
        <a:lstStyle/>
        <a:p>
          <a:endParaRPr lang="en-US"/>
        </a:p>
      </dgm:t>
    </dgm:pt>
    <dgm:pt modelId="{06546CEB-2D70-4A8E-ACF5-79828A83DFEE}" type="pres">
      <dgm:prSet presAssocID="{2D6557B3-FCC6-4561-B794-1D748C2FD154}" presName="accent_5" presStyleCnt="0"/>
      <dgm:spPr/>
    </dgm:pt>
    <dgm:pt modelId="{415A808F-3965-46CF-89F2-D1C8C2877020}" type="pres">
      <dgm:prSet presAssocID="{2D6557B3-FCC6-4561-B794-1D748C2FD154}" presName="accentRepeatNode" presStyleLbl="solidFgAcc1" presStyleIdx="4" presStyleCnt="6"/>
      <dgm:spPr/>
    </dgm:pt>
    <dgm:pt modelId="{8EBF67D3-AD2E-4699-8A67-E5AE4BA04813}" type="pres">
      <dgm:prSet presAssocID="{39AEB87F-CB88-4F0B-8DED-64654A15389F}" presName="text_6" presStyleLbl="node1" presStyleIdx="5" presStyleCnt="6">
        <dgm:presLayoutVars>
          <dgm:bulletEnabled val="1"/>
        </dgm:presLayoutVars>
      </dgm:prSet>
      <dgm:spPr/>
      <dgm:t>
        <a:bodyPr/>
        <a:lstStyle/>
        <a:p>
          <a:endParaRPr lang="en-US"/>
        </a:p>
      </dgm:t>
    </dgm:pt>
    <dgm:pt modelId="{AC204E82-93D1-4409-88CE-6AB0706C2784}" type="pres">
      <dgm:prSet presAssocID="{39AEB87F-CB88-4F0B-8DED-64654A15389F}" presName="accent_6" presStyleCnt="0"/>
      <dgm:spPr/>
    </dgm:pt>
    <dgm:pt modelId="{1EC72742-C65B-49D9-82B5-052774933103}" type="pres">
      <dgm:prSet presAssocID="{39AEB87F-CB88-4F0B-8DED-64654A15389F}" presName="accentRepeatNode" presStyleLbl="solidFgAcc1" presStyleIdx="5" presStyleCnt="6"/>
      <dgm:spPr/>
    </dgm:pt>
  </dgm:ptLst>
  <dgm:cxnLst>
    <dgm:cxn modelId="{3E386E94-AF98-4350-810F-4B3121C36F7A}" type="presOf" srcId="{A87645A2-8AA2-400D-BF7B-01608F9131EA}" destId="{E87EE856-62BF-40FF-A4F7-1C0519F71316}" srcOrd="0" destOrd="0" presId="urn:microsoft.com/office/officeart/2008/layout/VerticalCurvedList"/>
    <dgm:cxn modelId="{B5FB1897-A1D9-4946-9E91-D85307F0C6C4}" srcId="{F14FD278-E99A-4A9D-8597-6E2BC9B92722}" destId="{39AEB87F-CB88-4F0B-8DED-64654A15389F}" srcOrd="5" destOrd="0" parTransId="{26A0EFB2-CEA9-4051-BA0D-2DB4D5B45021}" sibTransId="{16891D3F-C05E-4CAC-8A62-5151C4719F68}"/>
    <dgm:cxn modelId="{0904479F-BE5B-4169-A698-63CB8733E05E}" srcId="{F14FD278-E99A-4A9D-8597-6E2BC9B92722}" destId="{855AFB06-86BC-4E8C-BE49-6FE647DE4554}" srcOrd="3" destOrd="0" parTransId="{BEFD8369-1F96-462B-BFC2-9AB29E50F49C}" sibTransId="{23D3FE36-54E6-48DF-B867-55D4DC50B36D}"/>
    <dgm:cxn modelId="{35BF8E28-3D21-49AF-AED8-B631ACE51D75}" srcId="{F14FD278-E99A-4A9D-8597-6E2BC9B92722}" destId="{8C2C24F7-0C5F-452E-9D1F-14B71E5815EC}" srcOrd="1" destOrd="0" parTransId="{AF7EA698-5B2D-4AED-B3B1-066EF5855437}" sibTransId="{32D8CD08-550B-4DDD-A4C6-C2923C5B1C20}"/>
    <dgm:cxn modelId="{C31709FA-0436-4813-8C11-49011716834F}" srcId="{F14FD278-E99A-4A9D-8597-6E2BC9B92722}" destId="{2D6557B3-FCC6-4561-B794-1D748C2FD154}" srcOrd="4" destOrd="0" parTransId="{59188D21-210A-46D8-A56C-10F73A872FBD}" sibTransId="{12C1546D-7DAD-4615-9505-790B30A3D4D3}"/>
    <dgm:cxn modelId="{8FDDC3EA-BD2C-4116-9B20-67CB8C81235A}" type="presOf" srcId="{39AEB87F-CB88-4F0B-8DED-64654A15389F}" destId="{8EBF67D3-AD2E-4699-8A67-E5AE4BA04813}" srcOrd="0" destOrd="0" presId="urn:microsoft.com/office/officeart/2008/layout/VerticalCurvedList"/>
    <dgm:cxn modelId="{1784FC5D-C6F5-43E5-AFBB-1AB25EFA275C}" srcId="{F14FD278-E99A-4A9D-8597-6E2BC9B92722}" destId="{E8D4C7E2-6B94-4A29-814F-D8ADBB83CE66}" srcOrd="0" destOrd="0" parTransId="{D5BB7087-3B36-4276-B1B1-4D1AFA652C8F}" sibTransId="{86A6462C-CCE0-4B43-BE8B-CF5CF8A4D623}"/>
    <dgm:cxn modelId="{2B841E9C-6CD0-40B1-BBFE-F99B5F21C6DD}" type="presOf" srcId="{855AFB06-86BC-4E8C-BE49-6FE647DE4554}" destId="{5BBF4C49-5ACA-43A8-B076-BEB22FCBA013}" srcOrd="0" destOrd="0" presId="urn:microsoft.com/office/officeart/2008/layout/VerticalCurvedList"/>
    <dgm:cxn modelId="{6E798E3E-17AE-4C2E-8908-B46DB43BC654}" srcId="{F14FD278-E99A-4A9D-8597-6E2BC9B92722}" destId="{A87645A2-8AA2-400D-BF7B-01608F9131EA}" srcOrd="2" destOrd="0" parTransId="{18263E34-B30D-47AD-8DD8-3DE2BA12A014}" sibTransId="{92367A35-2441-4352-B97C-1F0CF527518C}"/>
    <dgm:cxn modelId="{A0D42DA5-1847-47C4-A1C7-F88AF0278C54}" type="presOf" srcId="{E8D4C7E2-6B94-4A29-814F-D8ADBB83CE66}" destId="{FA600334-077A-4E2A-A75D-400F8F7AF9BB}" srcOrd="0" destOrd="0" presId="urn:microsoft.com/office/officeart/2008/layout/VerticalCurvedList"/>
    <dgm:cxn modelId="{2F423C87-F5D6-4A71-8A7B-4F1ACE229414}" type="presOf" srcId="{86A6462C-CCE0-4B43-BE8B-CF5CF8A4D623}" destId="{EEE9DC63-9C8B-4FB9-A0E2-523BFE2017E0}" srcOrd="0" destOrd="0" presId="urn:microsoft.com/office/officeart/2008/layout/VerticalCurvedList"/>
    <dgm:cxn modelId="{A3726157-7849-4ACD-B87F-27F7F64EA4A4}" type="presOf" srcId="{F14FD278-E99A-4A9D-8597-6E2BC9B92722}" destId="{2EC8D7CC-05E2-45A5-B103-56D98AAA2A55}" srcOrd="0" destOrd="0" presId="urn:microsoft.com/office/officeart/2008/layout/VerticalCurvedList"/>
    <dgm:cxn modelId="{EDFA9544-7B42-4A6F-A276-28D50E26E74F}" type="presOf" srcId="{8C2C24F7-0C5F-452E-9D1F-14B71E5815EC}" destId="{9524C255-9D8C-4401-B6D5-8153570B1FFF}" srcOrd="0" destOrd="0" presId="urn:microsoft.com/office/officeart/2008/layout/VerticalCurvedList"/>
    <dgm:cxn modelId="{162709D1-44B6-46C9-A65E-20211EC575D5}" type="presOf" srcId="{2D6557B3-FCC6-4561-B794-1D748C2FD154}" destId="{2260239B-47DB-43E1-B774-9266184BB9FF}" srcOrd="0" destOrd="0" presId="urn:microsoft.com/office/officeart/2008/layout/VerticalCurvedList"/>
    <dgm:cxn modelId="{7B1DAE73-52D3-4931-87E5-FD96A232B77B}" type="presParOf" srcId="{2EC8D7CC-05E2-45A5-B103-56D98AAA2A55}" destId="{54279244-2853-427B-9E28-338E7CE800A2}" srcOrd="0" destOrd="0" presId="urn:microsoft.com/office/officeart/2008/layout/VerticalCurvedList"/>
    <dgm:cxn modelId="{6496B02B-6867-4A48-A1F9-673B37F90A9C}" type="presParOf" srcId="{54279244-2853-427B-9E28-338E7CE800A2}" destId="{0A00C34F-B2A9-4914-A62B-9637FFB137BE}" srcOrd="0" destOrd="0" presId="urn:microsoft.com/office/officeart/2008/layout/VerticalCurvedList"/>
    <dgm:cxn modelId="{81233388-A3CF-4C7E-851B-B7CA4DAF74C2}" type="presParOf" srcId="{0A00C34F-B2A9-4914-A62B-9637FFB137BE}" destId="{856618E3-B362-4E23-B409-398EE3F92AC0}" srcOrd="0" destOrd="0" presId="urn:microsoft.com/office/officeart/2008/layout/VerticalCurvedList"/>
    <dgm:cxn modelId="{5DBFE46B-1443-4FC2-AC4B-09F37ECB30A9}" type="presParOf" srcId="{0A00C34F-B2A9-4914-A62B-9637FFB137BE}" destId="{EEE9DC63-9C8B-4FB9-A0E2-523BFE2017E0}" srcOrd="1" destOrd="0" presId="urn:microsoft.com/office/officeart/2008/layout/VerticalCurvedList"/>
    <dgm:cxn modelId="{93BC1BE1-B83D-460E-8AD2-E903EAA861E4}" type="presParOf" srcId="{0A00C34F-B2A9-4914-A62B-9637FFB137BE}" destId="{88C1BDEC-7CA1-4B57-A639-6C074EC799C5}" srcOrd="2" destOrd="0" presId="urn:microsoft.com/office/officeart/2008/layout/VerticalCurvedList"/>
    <dgm:cxn modelId="{916C0AC0-D35A-4218-AEED-AA7F19C22281}" type="presParOf" srcId="{0A00C34F-B2A9-4914-A62B-9637FFB137BE}" destId="{0995F72A-7CA5-416E-BEB5-0D6FCE5C51AA}" srcOrd="3" destOrd="0" presId="urn:microsoft.com/office/officeart/2008/layout/VerticalCurvedList"/>
    <dgm:cxn modelId="{C1AA601F-B892-48ED-AEEB-6F533EEE1BCA}" type="presParOf" srcId="{54279244-2853-427B-9E28-338E7CE800A2}" destId="{FA600334-077A-4E2A-A75D-400F8F7AF9BB}" srcOrd="1" destOrd="0" presId="urn:microsoft.com/office/officeart/2008/layout/VerticalCurvedList"/>
    <dgm:cxn modelId="{742B3992-F434-468B-8DAC-0F79D0971564}" type="presParOf" srcId="{54279244-2853-427B-9E28-338E7CE800A2}" destId="{78838EEF-3147-4437-96A8-4C4A3C64F00A}" srcOrd="2" destOrd="0" presId="urn:microsoft.com/office/officeart/2008/layout/VerticalCurvedList"/>
    <dgm:cxn modelId="{E3909FA4-7653-4E49-BEB2-8D0498C8646F}" type="presParOf" srcId="{78838EEF-3147-4437-96A8-4C4A3C64F00A}" destId="{535E8FBF-08EE-4FD1-BA17-9E55B4BC1F14}" srcOrd="0" destOrd="0" presId="urn:microsoft.com/office/officeart/2008/layout/VerticalCurvedList"/>
    <dgm:cxn modelId="{AFEAD9CC-2142-42C3-BD43-112F65990CE9}" type="presParOf" srcId="{54279244-2853-427B-9E28-338E7CE800A2}" destId="{9524C255-9D8C-4401-B6D5-8153570B1FFF}" srcOrd="3" destOrd="0" presId="urn:microsoft.com/office/officeart/2008/layout/VerticalCurvedList"/>
    <dgm:cxn modelId="{2D0B7ECE-A664-4E74-B4F5-B24CD1089392}" type="presParOf" srcId="{54279244-2853-427B-9E28-338E7CE800A2}" destId="{B556DFF7-C680-4CD3-98A9-4C6A54583746}" srcOrd="4" destOrd="0" presId="urn:microsoft.com/office/officeart/2008/layout/VerticalCurvedList"/>
    <dgm:cxn modelId="{BA8CA1E6-4327-427E-B4C7-CE83305AE621}" type="presParOf" srcId="{B556DFF7-C680-4CD3-98A9-4C6A54583746}" destId="{68FD8E3A-4ABD-46E8-BC67-BA9451654604}" srcOrd="0" destOrd="0" presId="urn:microsoft.com/office/officeart/2008/layout/VerticalCurvedList"/>
    <dgm:cxn modelId="{528E2ACB-EE78-4EDF-A0D8-15C9FF718064}" type="presParOf" srcId="{54279244-2853-427B-9E28-338E7CE800A2}" destId="{E87EE856-62BF-40FF-A4F7-1C0519F71316}" srcOrd="5" destOrd="0" presId="urn:microsoft.com/office/officeart/2008/layout/VerticalCurvedList"/>
    <dgm:cxn modelId="{EAF8929B-5BA2-4827-8565-C8B2BD8DF979}" type="presParOf" srcId="{54279244-2853-427B-9E28-338E7CE800A2}" destId="{3AABAC5F-BECB-4DE4-9308-6F758A9C5E90}" srcOrd="6" destOrd="0" presId="urn:microsoft.com/office/officeart/2008/layout/VerticalCurvedList"/>
    <dgm:cxn modelId="{FA4E123F-2932-413A-A064-9FFC25E4E8A7}" type="presParOf" srcId="{3AABAC5F-BECB-4DE4-9308-6F758A9C5E90}" destId="{0FEF0F33-59BC-47E7-AF5E-EBE7403186D0}" srcOrd="0" destOrd="0" presId="urn:microsoft.com/office/officeart/2008/layout/VerticalCurvedList"/>
    <dgm:cxn modelId="{16789497-92B5-4553-8415-B10509A394A0}" type="presParOf" srcId="{54279244-2853-427B-9E28-338E7CE800A2}" destId="{5BBF4C49-5ACA-43A8-B076-BEB22FCBA013}" srcOrd="7" destOrd="0" presId="urn:microsoft.com/office/officeart/2008/layout/VerticalCurvedList"/>
    <dgm:cxn modelId="{D975FD86-03A3-4E51-A44A-2E7BF67C45EA}" type="presParOf" srcId="{54279244-2853-427B-9E28-338E7CE800A2}" destId="{6EA586B4-0956-4E6A-82DF-9EEB05287B39}" srcOrd="8" destOrd="0" presId="urn:microsoft.com/office/officeart/2008/layout/VerticalCurvedList"/>
    <dgm:cxn modelId="{94F638D8-BDF8-48F3-9F25-6D5DC54279B5}" type="presParOf" srcId="{6EA586B4-0956-4E6A-82DF-9EEB05287B39}" destId="{68491829-18E5-4452-A0CD-D6C365B73AED}" srcOrd="0" destOrd="0" presId="urn:microsoft.com/office/officeart/2008/layout/VerticalCurvedList"/>
    <dgm:cxn modelId="{A76F3144-FB2D-4552-8215-71ADB4D41CF5}" type="presParOf" srcId="{54279244-2853-427B-9E28-338E7CE800A2}" destId="{2260239B-47DB-43E1-B774-9266184BB9FF}" srcOrd="9" destOrd="0" presId="urn:microsoft.com/office/officeart/2008/layout/VerticalCurvedList"/>
    <dgm:cxn modelId="{2A35DF44-64AE-49CF-BEF5-80E648EAFB43}" type="presParOf" srcId="{54279244-2853-427B-9E28-338E7CE800A2}" destId="{06546CEB-2D70-4A8E-ACF5-79828A83DFEE}" srcOrd="10" destOrd="0" presId="urn:microsoft.com/office/officeart/2008/layout/VerticalCurvedList"/>
    <dgm:cxn modelId="{17AF1F17-BF0C-4E86-879B-CA88E1A299F3}" type="presParOf" srcId="{06546CEB-2D70-4A8E-ACF5-79828A83DFEE}" destId="{415A808F-3965-46CF-89F2-D1C8C2877020}" srcOrd="0" destOrd="0" presId="urn:microsoft.com/office/officeart/2008/layout/VerticalCurvedList"/>
    <dgm:cxn modelId="{F1E565ED-B886-4725-B353-41F232806A3F}" type="presParOf" srcId="{54279244-2853-427B-9E28-338E7CE800A2}" destId="{8EBF67D3-AD2E-4699-8A67-E5AE4BA04813}" srcOrd="11" destOrd="0" presId="urn:microsoft.com/office/officeart/2008/layout/VerticalCurvedList"/>
    <dgm:cxn modelId="{6E292582-FADF-40B1-9D6C-A8386B8CA010}" type="presParOf" srcId="{54279244-2853-427B-9E28-338E7CE800A2}" destId="{AC204E82-93D1-4409-88CE-6AB0706C2784}" srcOrd="12" destOrd="0" presId="urn:microsoft.com/office/officeart/2008/layout/VerticalCurvedList"/>
    <dgm:cxn modelId="{6B603E78-E6FC-4594-8A4E-B64ACEEC1C46}" type="presParOf" srcId="{AC204E82-93D1-4409-88CE-6AB0706C2784}" destId="{1EC72742-C65B-49D9-82B5-052774933103}" srcOrd="0" destOrd="0" presId="urn:microsoft.com/office/officeart/2008/layout/VerticalCurv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14FD278-E99A-4A9D-8597-6E2BC9B92722}" type="doc">
      <dgm:prSet loTypeId="urn:microsoft.com/office/officeart/2008/layout/VerticalCurvedList" loCatId="list" qsTypeId="urn:microsoft.com/office/officeart/2005/8/quickstyle/3d3" qsCatId="3D" csTypeId="urn:microsoft.com/office/officeart/2005/8/colors/accent3_2" csCatId="accent3" phldr="1"/>
      <dgm:spPr/>
      <dgm:t>
        <a:bodyPr/>
        <a:lstStyle/>
        <a:p>
          <a:endParaRPr lang="en-US"/>
        </a:p>
      </dgm:t>
    </dgm:pt>
    <dgm:pt modelId="{20BC8DA9-39C3-499D-8422-C049682110F3}">
      <dgm:prSet/>
      <dgm:spPr/>
      <dgm:t>
        <a:bodyPr/>
        <a:lstStyle/>
        <a:p>
          <a:r>
            <a:rPr lang="en-US" dirty="0" smtClean="0"/>
            <a:t>Create an API Resource</a:t>
          </a:r>
          <a:endParaRPr lang="en-US" dirty="0"/>
        </a:p>
      </dgm:t>
    </dgm:pt>
    <dgm:pt modelId="{AE03EF33-8BB7-4191-B0F1-E4C528BA6D9E}" type="parTrans" cxnId="{6FAC9CA9-ACB5-4297-80BC-4D388E5364A1}">
      <dgm:prSet/>
      <dgm:spPr/>
    </dgm:pt>
    <dgm:pt modelId="{4B0D6037-87AC-4907-9347-C5880EBB31F1}" type="sibTrans" cxnId="{6FAC9CA9-ACB5-4297-80BC-4D388E5364A1}">
      <dgm:prSet/>
      <dgm:spPr/>
    </dgm:pt>
    <dgm:pt modelId="{EA3ED4D0-D8D7-40C1-B5C1-35FE248E2CB2}">
      <dgm:prSet/>
      <dgm:spPr/>
      <dgm:t>
        <a:bodyPr/>
        <a:lstStyle/>
        <a:p>
          <a:r>
            <a:rPr lang="en-US" dirty="0" smtClean="0"/>
            <a:t>Add some methods</a:t>
          </a:r>
          <a:endParaRPr lang="en-US" dirty="0"/>
        </a:p>
      </dgm:t>
    </dgm:pt>
    <dgm:pt modelId="{75E02D7E-838C-4B9F-BC20-9E091D9A1236}" type="parTrans" cxnId="{433F7261-C3F8-4202-9FF7-15A24454A746}">
      <dgm:prSet/>
      <dgm:spPr/>
    </dgm:pt>
    <dgm:pt modelId="{D4777E51-0BA1-4957-8CF5-B9CD73A2159B}" type="sibTrans" cxnId="{433F7261-C3F8-4202-9FF7-15A24454A746}">
      <dgm:prSet/>
      <dgm:spPr/>
    </dgm:pt>
    <dgm:pt modelId="{F7CE9565-E41D-487F-931D-3F03E1460347}">
      <dgm:prSet/>
      <dgm:spPr/>
      <dgm:t>
        <a:bodyPr/>
        <a:lstStyle/>
        <a:p>
          <a:r>
            <a:rPr lang="en-US" dirty="0" smtClean="0"/>
            <a:t>Create an API Descriptor</a:t>
          </a:r>
          <a:endParaRPr lang="en-US" dirty="0"/>
        </a:p>
      </dgm:t>
    </dgm:pt>
    <dgm:pt modelId="{AB080AC4-CF39-4A49-9EE6-A8412214B20D}" type="parTrans" cxnId="{0364F4DD-4ADB-4D92-A4E5-FEA2F659444B}">
      <dgm:prSet/>
      <dgm:spPr/>
    </dgm:pt>
    <dgm:pt modelId="{92D4A9FC-AFCE-45F5-9377-718FAD43C671}" type="sibTrans" cxnId="{0364F4DD-4ADB-4D92-A4E5-FEA2F659444B}">
      <dgm:prSet/>
      <dgm:spPr/>
    </dgm:pt>
    <dgm:pt modelId="{3B798BA1-946C-4E72-B13F-7FDABAC0C0CB}">
      <dgm:prSet/>
      <dgm:spPr/>
      <dgm:t>
        <a:bodyPr/>
        <a:lstStyle/>
        <a:p>
          <a:r>
            <a:rPr lang="en-US" dirty="0" smtClean="0"/>
            <a:t>Import and Demo in Postman</a:t>
          </a:r>
          <a:endParaRPr lang="en-US" dirty="0"/>
        </a:p>
      </dgm:t>
    </dgm:pt>
    <dgm:pt modelId="{3C27F569-FCC9-41AE-8BD1-1D09E7A007EC}" type="parTrans" cxnId="{38633E77-16F6-4112-9925-015F640C25BD}">
      <dgm:prSet/>
      <dgm:spPr/>
    </dgm:pt>
    <dgm:pt modelId="{B9D1F8B0-4F41-487E-AE9E-0BAA0CF5640F}" type="sibTrans" cxnId="{38633E77-16F6-4112-9925-015F640C25BD}">
      <dgm:prSet/>
      <dgm:spPr/>
    </dgm:pt>
    <dgm:pt modelId="{7E1C4F45-81BF-4BBE-9D38-D7DBC1C0F9AB}">
      <dgm:prSet/>
      <dgm:spPr/>
      <dgm:t>
        <a:bodyPr/>
        <a:lstStyle/>
        <a:p>
          <a:r>
            <a:rPr lang="en-US" dirty="0" smtClean="0"/>
            <a:t>Look at swagger</a:t>
          </a:r>
          <a:endParaRPr lang="en-US" dirty="0"/>
        </a:p>
      </dgm:t>
    </dgm:pt>
    <dgm:pt modelId="{72A4ADBD-86BC-4174-BCD8-AE650BE36A46}" type="parTrans" cxnId="{0DC883AA-78DD-4EED-8CED-A87B5B7D12F5}">
      <dgm:prSet/>
      <dgm:spPr/>
    </dgm:pt>
    <dgm:pt modelId="{C64B2CEC-C461-49F9-BFA7-800D8A124ECF}" type="sibTrans" cxnId="{0DC883AA-78DD-4EED-8CED-A87B5B7D12F5}">
      <dgm:prSet/>
      <dgm:spPr/>
    </dgm:pt>
    <dgm:pt modelId="{382AC667-49AC-4606-825B-C1367E047CC6}">
      <dgm:prSet/>
      <dgm:spPr/>
      <dgm:t>
        <a:bodyPr/>
        <a:lstStyle/>
        <a:p>
          <a:r>
            <a:rPr lang="en-US" dirty="0" smtClean="0"/>
            <a:t>Add an error response</a:t>
          </a:r>
          <a:endParaRPr lang="en-US" dirty="0"/>
        </a:p>
      </dgm:t>
    </dgm:pt>
    <dgm:pt modelId="{0B43DD87-AE7C-48D8-B0FE-750D01FE668C}" type="parTrans" cxnId="{AC3CDA4A-9DDE-4E1C-853B-9BB22F1BC000}">
      <dgm:prSet/>
      <dgm:spPr/>
    </dgm:pt>
    <dgm:pt modelId="{300B7587-A8DB-40EE-A5D9-7C2E0FBFB097}" type="sibTrans" cxnId="{AC3CDA4A-9DDE-4E1C-853B-9BB22F1BC000}">
      <dgm:prSet/>
      <dgm:spPr/>
    </dgm:pt>
    <dgm:pt modelId="{7E247BD7-3059-4A17-B349-35CFD0A0049A}">
      <dgm:prSet/>
      <dgm:spPr/>
      <dgm:t>
        <a:bodyPr/>
        <a:lstStyle/>
        <a:p>
          <a:r>
            <a:rPr lang="en-US" smtClean="0"/>
            <a:t>Demo &amp; Show HelloDBP</a:t>
          </a:r>
          <a:endParaRPr lang="en-US" dirty="0"/>
        </a:p>
      </dgm:t>
    </dgm:pt>
    <dgm:pt modelId="{71ABDB29-9A90-497C-9CD5-B624D789D158}" type="parTrans" cxnId="{66C40A83-D787-4430-9D9B-EFC808E0BF7D}">
      <dgm:prSet/>
      <dgm:spPr/>
    </dgm:pt>
    <dgm:pt modelId="{0DE49ED6-2EA9-4242-8819-D2A417B21920}" type="sibTrans" cxnId="{66C40A83-D787-4430-9D9B-EFC808E0BF7D}">
      <dgm:prSet/>
      <dgm:spPr/>
    </dgm:pt>
    <dgm:pt modelId="{2EC8D7CC-05E2-45A5-B103-56D98AAA2A55}" type="pres">
      <dgm:prSet presAssocID="{F14FD278-E99A-4A9D-8597-6E2BC9B92722}" presName="Name0" presStyleCnt="0">
        <dgm:presLayoutVars>
          <dgm:chMax val="7"/>
          <dgm:chPref val="7"/>
          <dgm:dir/>
        </dgm:presLayoutVars>
      </dgm:prSet>
      <dgm:spPr/>
      <dgm:t>
        <a:bodyPr/>
        <a:lstStyle/>
        <a:p>
          <a:endParaRPr lang="en-US"/>
        </a:p>
      </dgm:t>
    </dgm:pt>
    <dgm:pt modelId="{54279244-2853-427B-9E28-338E7CE800A2}" type="pres">
      <dgm:prSet presAssocID="{F14FD278-E99A-4A9D-8597-6E2BC9B92722}" presName="Name1" presStyleCnt="0"/>
      <dgm:spPr/>
    </dgm:pt>
    <dgm:pt modelId="{0A00C34F-B2A9-4914-A62B-9637FFB137BE}" type="pres">
      <dgm:prSet presAssocID="{F14FD278-E99A-4A9D-8597-6E2BC9B92722}" presName="cycle" presStyleCnt="0"/>
      <dgm:spPr/>
    </dgm:pt>
    <dgm:pt modelId="{856618E3-B362-4E23-B409-398EE3F92AC0}" type="pres">
      <dgm:prSet presAssocID="{F14FD278-E99A-4A9D-8597-6E2BC9B92722}" presName="srcNode" presStyleLbl="node1" presStyleIdx="0" presStyleCnt="7"/>
      <dgm:spPr/>
    </dgm:pt>
    <dgm:pt modelId="{EEE9DC63-9C8B-4FB9-A0E2-523BFE2017E0}" type="pres">
      <dgm:prSet presAssocID="{F14FD278-E99A-4A9D-8597-6E2BC9B92722}" presName="conn" presStyleLbl="parChTrans1D2" presStyleIdx="0" presStyleCnt="1"/>
      <dgm:spPr/>
      <dgm:t>
        <a:bodyPr/>
        <a:lstStyle/>
        <a:p>
          <a:endParaRPr lang="en-US"/>
        </a:p>
      </dgm:t>
    </dgm:pt>
    <dgm:pt modelId="{88C1BDEC-7CA1-4B57-A639-6C074EC799C5}" type="pres">
      <dgm:prSet presAssocID="{F14FD278-E99A-4A9D-8597-6E2BC9B92722}" presName="extraNode" presStyleLbl="node1" presStyleIdx="0" presStyleCnt="7"/>
      <dgm:spPr/>
    </dgm:pt>
    <dgm:pt modelId="{0995F72A-7CA5-416E-BEB5-0D6FCE5C51AA}" type="pres">
      <dgm:prSet presAssocID="{F14FD278-E99A-4A9D-8597-6E2BC9B92722}" presName="dstNode" presStyleLbl="node1" presStyleIdx="0" presStyleCnt="7"/>
      <dgm:spPr/>
    </dgm:pt>
    <dgm:pt modelId="{605936F4-EC7B-4343-A467-E654F3E7003A}" type="pres">
      <dgm:prSet presAssocID="{20BC8DA9-39C3-499D-8422-C049682110F3}" presName="text_1" presStyleLbl="node1" presStyleIdx="0" presStyleCnt="7">
        <dgm:presLayoutVars>
          <dgm:bulletEnabled val="1"/>
        </dgm:presLayoutVars>
      </dgm:prSet>
      <dgm:spPr/>
      <dgm:t>
        <a:bodyPr/>
        <a:lstStyle/>
        <a:p>
          <a:endParaRPr lang="en-US"/>
        </a:p>
      </dgm:t>
    </dgm:pt>
    <dgm:pt modelId="{711F6BE9-D14F-4FEC-9DAE-1DF1D0CA1570}" type="pres">
      <dgm:prSet presAssocID="{20BC8DA9-39C3-499D-8422-C049682110F3}" presName="accent_1" presStyleCnt="0"/>
      <dgm:spPr/>
    </dgm:pt>
    <dgm:pt modelId="{3F3D8C0F-A40D-491D-91EA-EAE7196BD5F8}" type="pres">
      <dgm:prSet presAssocID="{20BC8DA9-39C3-499D-8422-C049682110F3}" presName="accentRepeatNode" presStyleLbl="solidFgAcc1" presStyleIdx="0" presStyleCnt="7"/>
      <dgm:spPr/>
    </dgm:pt>
    <dgm:pt modelId="{3F6B6BFF-D779-4A82-94D2-EE8F64B6A480}" type="pres">
      <dgm:prSet presAssocID="{EA3ED4D0-D8D7-40C1-B5C1-35FE248E2CB2}" presName="text_2" presStyleLbl="node1" presStyleIdx="1" presStyleCnt="7">
        <dgm:presLayoutVars>
          <dgm:bulletEnabled val="1"/>
        </dgm:presLayoutVars>
      </dgm:prSet>
      <dgm:spPr/>
      <dgm:t>
        <a:bodyPr/>
        <a:lstStyle/>
        <a:p>
          <a:endParaRPr lang="en-US"/>
        </a:p>
      </dgm:t>
    </dgm:pt>
    <dgm:pt modelId="{33B5796C-4C88-4BEC-8299-DF37ECE91776}" type="pres">
      <dgm:prSet presAssocID="{EA3ED4D0-D8D7-40C1-B5C1-35FE248E2CB2}" presName="accent_2" presStyleCnt="0"/>
      <dgm:spPr/>
    </dgm:pt>
    <dgm:pt modelId="{0B48F1DD-85AF-4E0E-A209-FFF5F7084059}" type="pres">
      <dgm:prSet presAssocID="{EA3ED4D0-D8D7-40C1-B5C1-35FE248E2CB2}" presName="accentRepeatNode" presStyleLbl="solidFgAcc1" presStyleIdx="1" presStyleCnt="7"/>
      <dgm:spPr/>
    </dgm:pt>
    <dgm:pt modelId="{57B4AA1C-8858-4A5F-8D5D-517E68153F06}" type="pres">
      <dgm:prSet presAssocID="{F7CE9565-E41D-487F-931D-3F03E1460347}" presName="text_3" presStyleLbl="node1" presStyleIdx="2" presStyleCnt="7">
        <dgm:presLayoutVars>
          <dgm:bulletEnabled val="1"/>
        </dgm:presLayoutVars>
      </dgm:prSet>
      <dgm:spPr/>
      <dgm:t>
        <a:bodyPr/>
        <a:lstStyle/>
        <a:p>
          <a:endParaRPr lang="en-US"/>
        </a:p>
      </dgm:t>
    </dgm:pt>
    <dgm:pt modelId="{BAEC37AD-DED3-4F00-BF98-B5D6548B0205}" type="pres">
      <dgm:prSet presAssocID="{F7CE9565-E41D-487F-931D-3F03E1460347}" presName="accent_3" presStyleCnt="0"/>
      <dgm:spPr/>
    </dgm:pt>
    <dgm:pt modelId="{5E3A44A4-2474-4F91-BE07-295B84EDB94A}" type="pres">
      <dgm:prSet presAssocID="{F7CE9565-E41D-487F-931D-3F03E1460347}" presName="accentRepeatNode" presStyleLbl="solidFgAcc1" presStyleIdx="2" presStyleCnt="7"/>
      <dgm:spPr/>
    </dgm:pt>
    <dgm:pt modelId="{381BBADE-85BB-4506-B63E-1907082CABD6}" type="pres">
      <dgm:prSet presAssocID="{382AC667-49AC-4606-825B-C1367E047CC6}" presName="text_4" presStyleLbl="node1" presStyleIdx="3" presStyleCnt="7">
        <dgm:presLayoutVars>
          <dgm:bulletEnabled val="1"/>
        </dgm:presLayoutVars>
      </dgm:prSet>
      <dgm:spPr/>
      <dgm:t>
        <a:bodyPr/>
        <a:lstStyle/>
        <a:p>
          <a:endParaRPr lang="en-US"/>
        </a:p>
      </dgm:t>
    </dgm:pt>
    <dgm:pt modelId="{5CC577E5-2BE9-4A41-8152-FEFACFE34D3F}" type="pres">
      <dgm:prSet presAssocID="{382AC667-49AC-4606-825B-C1367E047CC6}" presName="accent_4" presStyleCnt="0"/>
      <dgm:spPr/>
    </dgm:pt>
    <dgm:pt modelId="{3D4FADEB-F8DD-49AB-A88D-3806E493F43B}" type="pres">
      <dgm:prSet presAssocID="{382AC667-49AC-4606-825B-C1367E047CC6}" presName="accentRepeatNode" presStyleLbl="solidFgAcc1" presStyleIdx="3" presStyleCnt="7"/>
      <dgm:spPr/>
    </dgm:pt>
    <dgm:pt modelId="{D5C061A9-8DC7-46FB-8F93-8E5BD6EC6A81}" type="pres">
      <dgm:prSet presAssocID="{7E1C4F45-81BF-4BBE-9D38-D7DBC1C0F9AB}" presName="text_5" presStyleLbl="node1" presStyleIdx="4" presStyleCnt="7">
        <dgm:presLayoutVars>
          <dgm:bulletEnabled val="1"/>
        </dgm:presLayoutVars>
      </dgm:prSet>
      <dgm:spPr/>
      <dgm:t>
        <a:bodyPr/>
        <a:lstStyle/>
        <a:p>
          <a:endParaRPr lang="en-US"/>
        </a:p>
      </dgm:t>
    </dgm:pt>
    <dgm:pt modelId="{AE78EE1A-6846-4C04-A744-2A8ED61FA87E}" type="pres">
      <dgm:prSet presAssocID="{7E1C4F45-81BF-4BBE-9D38-D7DBC1C0F9AB}" presName="accent_5" presStyleCnt="0"/>
      <dgm:spPr/>
    </dgm:pt>
    <dgm:pt modelId="{DFDC5057-7B8D-420D-BA75-137D4450D3B1}" type="pres">
      <dgm:prSet presAssocID="{7E1C4F45-81BF-4BBE-9D38-D7DBC1C0F9AB}" presName="accentRepeatNode" presStyleLbl="solidFgAcc1" presStyleIdx="4" presStyleCnt="7"/>
      <dgm:spPr/>
    </dgm:pt>
    <dgm:pt modelId="{5F941A29-D490-4808-A14F-B2E7FB49C646}" type="pres">
      <dgm:prSet presAssocID="{3B798BA1-946C-4E72-B13F-7FDABAC0C0CB}" presName="text_6" presStyleLbl="node1" presStyleIdx="5" presStyleCnt="7">
        <dgm:presLayoutVars>
          <dgm:bulletEnabled val="1"/>
        </dgm:presLayoutVars>
      </dgm:prSet>
      <dgm:spPr/>
      <dgm:t>
        <a:bodyPr/>
        <a:lstStyle/>
        <a:p>
          <a:endParaRPr lang="en-US"/>
        </a:p>
      </dgm:t>
    </dgm:pt>
    <dgm:pt modelId="{1D7B426B-9C63-4161-A4BC-B14E43D52A51}" type="pres">
      <dgm:prSet presAssocID="{3B798BA1-946C-4E72-B13F-7FDABAC0C0CB}" presName="accent_6" presStyleCnt="0"/>
      <dgm:spPr/>
    </dgm:pt>
    <dgm:pt modelId="{5944E6A2-F00F-476F-A89B-91E786C186DC}" type="pres">
      <dgm:prSet presAssocID="{3B798BA1-946C-4E72-B13F-7FDABAC0C0CB}" presName="accentRepeatNode" presStyleLbl="solidFgAcc1" presStyleIdx="5" presStyleCnt="7"/>
      <dgm:spPr/>
    </dgm:pt>
    <dgm:pt modelId="{2B840C6E-814C-479E-836A-4AFB278CF445}" type="pres">
      <dgm:prSet presAssocID="{7E247BD7-3059-4A17-B349-35CFD0A0049A}" presName="text_7" presStyleLbl="node1" presStyleIdx="6" presStyleCnt="7">
        <dgm:presLayoutVars>
          <dgm:bulletEnabled val="1"/>
        </dgm:presLayoutVars>
      </dgm:prSet>
      <dgm:spPr/>
      <dgm:t>
        <a:bodyPr/>
        <a:lstStyle/>
        <a:p>
          <a:endParaRPr lang="en-US"/>
        </a:p>
      </dgm:t>
    </dgm:pt>
    <dgm:pt modelId="{685C95DE-FDCC-4B54-8EB7-249331195A07}" type="pres">
      <dgm:prSet presAssocID="{7E247BD7-3059-4A17-B349-35CFD0A0049A}" presName="accent_7" presStyleCnt="0"/>
      <dgm:spPr/>
    </dgm:pt>
    <dgm:pt modelId="{E2F7DCF6-C210-4719-8387-5EF545C28933}" type="pres">
      <dgm:prSet presAssocID="{7E247BD7-3059-4A17-B349-35CFD0A0049A}" presName="accentRepeatNode" presStyleLbl="solidFgAcc1" presStyleIdx="6" presStyleCnt="7"/>
      <dgm:spPr/>
    </dgm:pt>
  </dgm:ptLst>
  <dgm:cxnLst>
    <dgm:cxn modelId="{0083B9F9-C575-4475-BA50-1A1A3A96E21C}" type="presOf" srcId="{EA3ED4D0-D8D7-40C1-B5C1-35FE248E2CB2}" destId="{3F6B6BFF-D779-4A82-94D2-EE8F64B6A480}" srcOrd="0" destOrd="0" presId="urn:microsoft.com/office/officeart/2008/layout/VerticalCurvedList"/>
    <dgm:cxn modelId="{AC3CDA4A-9DDE-4E1C-853B-9BB22F1BC000}" srcId="{F14FD278-E99A-4A9D-8597-6E2BC9B92722}" destId="{382AC667-49AC-4606-825B-C1367E047CC6}" srcOrd="3" destOrd="0" parTransId="{0B43DD87-AE7C-48D8-B0FE-750D01FE668C}" sibTransId="{300B7587-A8DB-40EE-A5D9-7C2E0FBFB097}"/>
    <dgm:cxn modelId="{FF6CA6C2-4116-41BC-A898-0CB65BC81789}" type="presOf" srcId="{F14FD278-E99A-4A9D-8597-6E2BC9B92722}" destId="{2EC8D7CC-05E2-45A5-B103-56D98AAA2A55}" srcOrd="0" destOrd="0" presId="urn:microsoft.com/office/officeart/2008/layout/VerticalCurvedList"/>
    <dgm:cxn modelId="{38633E77-16F6-4112-9925-015F640C25BD}" srcId="{F14FD278-E99A-4A9D-8597-6E2BC9B92722}" destId="{3B798BA1-946C-4E72-B13F-7FDABAC0C0CB}" srcOrd="5" destOrd="0" parTransId="{3C27F569-FCC9-41AE-8BD1-1D09E7A007EC}" sibTransId="{B9D1F8B0-4F41-487E-AE9E-0BAA0CF5640F}"/>
    <dgm:cxn modelId="{80A16607-ABD9-492A-B6AB-8809BD478923}" type="presOf" srcId="{3B798BA1-946C-4E72-B13F-7FDABAC0C0CB}" destId="{5F941A29-D490-4808-A14F-B2E7FB49C646}" srcOrd="0" destOrd="0" presId="urn:microsoft.com/office/officeart/2008/layout/VerticalCurvedList"/>
    <dgm:cxn modelId="{B8438381-6B4C-401A-85D4-2F47CE7DF907}" type="presOf" srcId="{20BC8DA9-39C3-499D-8422-C049682110F3}" destId="{605936F4-EC7B-4343-A467-E654F3E7003A}" srcOrd="0" destOrd="0" presId="urn:microsoft.com/office/officeart/2008/layout/VerticalCurvedList"/>
    <dgm:cxn modelId="{5413E5E4-7E45-48B0-99E5-2816FFE489A5}" type="presOf" srcId="{7E1C4F45-81BF-4BBE-9D38-D7DBC1C0F9AB}" destId="{D5C061A9-8DC7-46FB-8F93-8E5BD6EC6A81}" srcOrd="0" destOrd="0" presId="urn:microsoft.com/office/officeart/2008/layout/VerticalCurvedList"/>
    <dgm:cxn modelId="{E23E5880-D030-42C4-813B-12995E072D3F}" type="presOf" srcId="{F7CE9565-E41D-487F-931D-3F03E1460347}" destId="{57B4AA1C-8858-4A5F-8D5D-517E68153F06}" srcOrd="0" destOrd="0" presId="urn:microsoft.com/office/officeart/2008/layout/VerticalCurvedList"/>
    <dgm:cxn modelId="{2B80E202-E52E-45D3-BF93-1C0232033384}" type="presOf" srcId="{4B0D6037-87AC-4907-9347-C5880EBB31F1}" destId="{EEE9DC63-9C8B-4FB9-A0E2-523BFE2017E0}" srcOrd="0" destOrd="0" presId="urn:microsoft.com/office/officeart/2008/layout/VerticalCurvedList"/>
    <dgm:cxn modelId="{66C40A83-D787-4430-9D9B-EFC808E0BF7D}" srcId="{F14FD278-E99A-4A9D-8597-6E2BC9B92722}" destId="{7E247BD7-3059-4A17-B349-35CFD0A0049A}" srcOrd="6" destOrd="0" parTransId="{71ABDB29-9A90-497C-9CD5-B624D789D158}" sibTransId="{0DE49ED6-2EA9-4242-8819-D2A417B21920}"/>
    <dgm:cxn modelId="{470A3D0B-D43A-42D3-8CCE-F5E282128CED}" type="presOf" srcId="{382AC667-49AC-4606-825B-C1367E047CC6}" destId="{381BBADE-85BB-4506-B63E-1907082CABD6}" srcOrd="0" destOrd="0" presId="urn:microsoft.com/office/officeart/2008/layout/VerticalCurvedList"/>
    <dgm:cxn modelId="{0364F4DD-4ADB-4D92-A4E5-FEA2F659444B}" srcId="{F14FD278-E99A-4A9D-8597-6E2BC9B92722}" destId="{F7CE9565-E41D-487F-931D-3F03E1460347}" srcOrd="2" destOrd="0" parTransId="{AB080AC4-CF39-4A49-9EE6-A8412214B20D}" sibTransId="{92D4A9FC-AFCE-45F5-9377-718FAD43C671}"/>
    <dgm:cxn modelId="{44F35D70-2831-4341-8F7A-6286D61ED2EE}" type="presOf" srcId="{7E247BD7-3059-4A17-B349-35CFD0A0049A}" destId="{2B840C6E-814C-479E-836A-4AFB278CF445}" srcOrd="0" destOrd="0" presId="urn:microsoft.com/office/officeart/2008/layout/VerticalCurvedList"/>
    <dgm:cxn modelId="{6FAC9CA9-ACB5-4297-80BC-4D388E5364A1}" srcId="{F14FD278-E99A-4A9D-8597-6E2BC9B92722}" destId="{20BC8DA9-39C3-499D-8422-C049682110F3}" srcOrd="0" destOrd="0" parTransId="{AE03EF33-8BB7-4191-B0F1-E4C528BA6D9E}" sibTransId="{4B0D6037-87AC-4907-9347-C5880EBB31F1}"/>
    <dgm:cxn modelId="{433F7261-C3F8-4202-9FF7-15A24454A746}" srcId="{F14FD278-E99A-4A9D-8597-6E2BC9B92722}" destId="{EA3ED4D0-D8D7-40C1-B5C1-35FE248E2CB2}" srcOrd="1" destOrd="0" parTransId="{75E02D7E-838C-4B9F-BC20-9E091D9A1236}" sibTransId="{D4777E51-0BA1-4957-8CF5-B9CD73A2159B}"/>
    <dgm:cxn modelId="{0DC883AA-78DD-4EED-8CED-A87B5B7D12F5}" srcId="{F14FD278-E99A-4A9D-8597-6E2BC9B92722}" destId="{7E1C4F45-81BF-4BBE-9D38-D7DBC1C0F9AB}" srcOrd="4" destOrd="0" parTransId="{72A4ADBD-86BC-4174-BCD8-AE650BE36A46}" sibTransId="{C64B2CEC-C461-49F9-BFA7-800D8A124ECF}"/>
    <dgm:cxn modelId="{BD0C3BF2-C53C-4636-8158-2FF05E3198F7}" type="presParOf" srcId="{2EC8D7CC-05E2-45A5-B103-56D98AAA2A55}" destId="{54279244-2853-427B-9E28-338E7CE800A2}" srcOrd="0" destOrd="0" presId="urn:microsoft.com/office/officeart/2008/layout/VerticalCurvedList"/>
    <dgm:cxn modelId="{C830F7A5-6E73-4855-9468-C54A52013623}" type="presParOf" srcId="{54279244-2853-427B-9E28-338E7CE800A2}" destId="{0A00C34F-B2A9-4914-A62B-9637FFB137BE}" srcOrd="0" destOrd="0" presId="urn:microsoft.com/office/officeart/2008/layout/VerticalCurvedList"/>
    <dgm:cxn modelId="{0E6A161B-B4F7-4242-BDEE-99E87404EB08}" type="presParOf" srcId="{0A00C34F-B2A9-4914-A62B-9637FFB137BE}" destId="{856618E3-B362-4E23-B409-398EE3F92AC0}" srcOrd="0" destOrd="0" presId="urn:microsoft.com/office/officeart/2008/layout/VerticalCurvedList"/>
    <dgm:cxn modelId="{876003B2-2FA2-4FC6-8C9C-F68AA0EBD98D}" type="presParOf" srcId="{0A00C34F-B2A9-4914-A62B-9637FFB137BE}" destId="{EEE9DC63-9C8B-4FB9-A0E2-523BFE2017E0}" srcOrd="1" destOrd="0" presId="urn:microsoft.com/office/officeart/2008/layout/VerticalCurvedList"/>
    <dgm:cxn modelId="{A930A533-828C-4975-8D76-A2AC4958026D}" type="presParOf" srcId="{0A00C34F-B2A9-4914-A62B-9637FFB137BE}" destId="{88C1BDEC-7CA1-4B57-A639-6C074EC799C5}" srcOrd="2" destOrd="0" presId="urn:microsoft.com/office/officeart/2008/layout/VerticalCurvedList"/>
    <dgm:cxn modelId="{9B4CC172-DB08-4994-BA00-79173C44D405}" type="presParOf" srcId="{0A00C34F-B2A9-4914-A62B-9637FFB137BE}" destId="{0995F72A-7CA5-416E-BEB5-0D6FCE5C51AA}" srcOrd="3" destOrd="0" presId="urn:microsoft.com/office/officeart/2008/layout/VerticalCurvedList"/>
    <dgm:cxn modelId="{56E9B237-F988-4215-A1DE-4FA30EC54033}" type="presParOf" srcId="{54279244-2853-427B-9E28-338E7CE800A2}" destId="{605936F4-EC7B-4343-A467-E654F3E7003A}" srcOrd="1" destOrd="0" presId="urn:microsoft.com/office/officeart/2008/layout/VerticalCurvedList"/>
    <dgm:cxn modelId="{1B26EE5D-910B-457C-A155-2A207490D85A}" type="presParOf" srcId="{54279244-2853-427B-9E28-338E7CE800A2}" destId="{711F6BE9-D14F-4FEC-9DAE-1DF1D0CA1570}" srcOrd="2" destOrd="0" presId="urn:microsoft.com/office/officeart/2008/layout/VerticalCurvedList"/>
    <dgm:cxn modelId="{174EFE07-3A6D-40DE-B935-CAFAD2A1E336}" type="presParOf" srcId="{711F6BE9-D14F-4FEC-9DAE-1DF1D0CA1570}" destId="{3F3D8C0F-A40D-491D-91EA-EAE7196BD5F8}" srcOrd="0" destOrd="0" presId="urn:microsoft.com/office/officeart/2008/layout/VerticalCurvedList"/>
    <dgm:cxn modelId="{4E2A1CEF-1B7D-4D5A-90B0-1407A4F0714F}" type="presParOf" srcId="{54279244-2853-427B-9E28-338E7CE800A2}" destId="{3F6B6BFF-D779-4A82-94D2-EE8F64B6A480}" srcOrd="3" destOrd="0" presId="urn:microsoft.com/office/officeart/2008/layout/VerticalCurvedList"/>
    <dgm:cxn modelId="{0999B01D-E03B-422C-8F5D-39CB17FDD81B}" type="presParOf" srcId="{54279244-2853-427B-9E28-338E7CE800A2}" destId="{33B5796C-4C88-4BEC-8299-DF37ECE91776}" srcOrd="4" destOrd="0" presId="urn:microsoft.com/office/officeart/2008/layout/VerticalCurvedList"/>
    <dgm:cxn modelId="{0DF47727-187F-48BA-80DD-1B8668A8D376}" type="presParOf" srcId="{33B5796C-4C88-4BEC-8299-DF37ECE91776}" destId="{0B48F1DD-85AF-4E0E-A209-FFF5F7084059}" srcOrd="0" destOrd="0" presId="urn:microsoft.com/office/officeart/2008/layout/VerticalCurvedList"/>
    <dgm:cxn modelId="{E4BE1A83-21D3-40C9-9D13-63C186F78888}" type="presParOf" srcId="{54279244-2853-427B-9E28-338E7CE800A2}" destId="{57B4AA1C-8858-4A5F-8D5D-517E68153F06}" srcOrd="5" destOrd="0" presId="urn:microsoft.com/office/officeart/2008/layout/VerticalCurvedList"/>
    <dgm:cxn modelId="{72B34CC3-6F88-46ED-A5E9-E89AFC62EE08}" type="presParOf" srcId="{54279244-2853-427B-9E28-338E7CE800A2}" destId="{BAEC37AD-DED3-4F00-BF98-B5D6548B0205}" srcOrd="6" destOrd="0" presId="urn:microsoft.com/office/officeart/2008/layout/VerticalCurvedList"/>
    <dgm:cxn modelId="{D1A635AC-3E73-45BB-85A5-EE14584B6CA2}" type="presParOf" srcId="{BAEC37AD-DED3-4F00-BF98-B5D6548B0205}" destId="{5E3A44A4-2474-4F91-BE07-295B84EDB94A}" srcOrd="0" destOrd="0" presId="urn:microsoft.com/office/officeart/2008/layout/VerticalCurvedList"/>
    <dgm:cxn modelId="{5A871991-2954-46C0-A94E-0F5BDEBE078C}" type="presParOf" srcId="{54279244-2853-427B-9E28-338E7CE800A2}" destId="{381BBADE-85BB-4506-B63E-1907082CABD6}" srcOrd="7" destOrd="0" presId="urn:microsoft.com/office/officeart/2008/layout/VerticalCurvedList"/>
    <dgm:cxn modelId="{6DC3C830-8F53-45C0-AE32-C808B94EE40E}" type="presParOf" srcId="{54279244-2853-427B-9E28-338E7CE800A2}" destId="{5CC577E5-2BE9-4A41-8152-FEFACFE34D3F}" srcOrd="8" destOrd="0" presId="urn:microsoft.com/office/officeart/2008/layout/VerticalCurvedList"/>
    <dgm:cxn modelId="{EDE12FCF-F677-4E56-A64D-445B76A98DFC}" type="presParOf" srcId="{5CC577E5-2BE9-4A41-8152-FEFACFE34D3F}" destId="{3D4FADEB-F8DD-49AB-A88D-3806E493F43B}" srcOrd="0" destOrd="0" presId="urn:microsoft.com/office/officeart/2008/layout/VerticalCurvedList"/>
    <dgm:cxn modelId="{101A7490-88DB-4B57-9C47-28347A874C1C}" type="presParOf" srcId="{54279244-2853-427B-9E28-338E7CE800A2}" destId="{D5C061A9-8DC7-46FB-8F93-8E5BD6EC6A81}" srcOrd="9" destOrd="0" presId="urn:microsoft.com/office/officeart/2008/layout/VerticalCurvedList"/>
    <dgm:cxn modelId="{767758B9-7348-4E58-BF50-A2AD7B754C58}" type="presParOf" srcId="{54279244-2853-427B-9E28-338E7CE800A2}" destId="{AE78EE1A-6846-4C04-A744-2A8ED61FA87E}" srcOrd="10" destOrd="0" presId="urn:microsoft.com/office/officeart/2008/layout/VerticalCurvedList"/>
    <dgm:cxn modelId="{A6A414CA-304B-40F9-BA5E-2C7D4E2F0330}" type="presParOf" srcId="{AE78EE1A-6846-4C04-A744-2A8ED61FA87E}" destId="{DFDC5057-7B8D-420D-BA75-137D4450D3B1}" srcOrd="0" destOrd="0" presId="urn:microsoft.com/office/officeart/2008/layout/VerticalCurvedList"/>
    <dgm:cxn modelId="{947A64B3-AB85-456C-88B7-56ED324B113C}" type="presParOf" srcId="{54279244-2853-427B-9E28-338E7CE800A2}" destId="{5F941A29-D490-4808-A14F-B2E7FB49C646}" srcOrd="11" destOrd="0" presId="urn:microsoft.com/office/officeart/2008/layout/VerticalCurvedList"/>
    <dgm:cxn modelId="{9C4CB554-9ED9-4FB8-8528-A554C2368550}" type="presParOf" srcId="{54279244-2853-427B-9E28-338E7CE800A2}" destId="{1D7B426B-9C63-4161-A4BC-B14E43D52A51}" srcOrd="12" destOrd="0" presId="urn:microsoft.com/office/officeart/2008/layout/VerticalCurvedList"/>
    <dgm:cxn modelId="{71B1B09C-8CBB-4E0E-A163-5F259A867A3A}" type="presParOf" srcId="{1D7B426B-9C63-4161-A4BC-B14E43D52A51}" destId="{5944E6A2-F00F-476F-A89B-91E786C186DC}" srcOrd="0" destOrd="0" presId="urn:microsoft.com/office/officeart/2008/layout/VerticalCurvedList"/>
    <dgm:cxn modelId="{9BBCCF2F-8198-4D2D-AD01-E0519F9D3FBA}" type="presParOf" srcId="{54279244-2853-427B-9E28-338E7CE800A2}" destId="{2B840C6E-814C-479E-836A-4AFB278CF445}" srcOrd="13" destOrd="0" presId="urn:microsoft.com/office/officeart/2008/layout/VerticalCurvedList"/>
    <dgm:cxn modelId="{F5C8B201-62F2-47A8-AE05-6F0A3FE0634D}" type="presParOf" srcId="{54279244-2853-427B-9E28-338E7CE800A2}" destId="{685C95DE-FDCC-4B54-8EB7-249331195A07}" srcOrd="14" destOrd="0" presId="urn:microsoft.com/office/officeart/2008/layout/VerticalCurvedList"/>
    <dgm:cxn modelId="{6B2A760B-64BA-4696-87FF-8DBC00995A4A}" type="presParOf" srcId="{685C95DE-FDCC-4B54-8EB7-249331195A07}" destId="{E2F7DCF6-C210-4719-8387-5EF545C28933}" srcOrd="0" destOrd="0" presId="urn:microsoft.com/office/officeart/2008/layout/VerticalCurv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14FD278-E99A-4A9D-8597-6E2BC9B92722}" type="doc">
      <dgm:prSet loTypeId="urn:microsoft.com/office/officeart/2008/layout/VerticalCurvedList" loCatId="list" qsTypeId="urn:microsoft.com/office/officeart/2005/8/quickstyle/3d3" qsCatId="3D" csTypeId="urn:microsoft.com/office/officeart/2005/8/colors/accent3_2" csCatId="accent3" phldr="1"/>
      <dgm:spPr/>
      <dgm:t>
        <a:bodyPr/>
        <a:lstStyle/>
        <a:p>
          <a:endParaRPr lang="en-US"/>
        </a:p>
      </dgm:t>
    </dgm:pt>
    <dgm:pt modelId="{488FD445-35C4-4793-8F24-86E23E4D8CAF}">
      <dgm:prSet/>
      <dgm:spPr/>
      <dgm:t>
        <a:bodyPr/>
        <a:lstStyle/>
        <a:p>
          <a:r>
            <a:rPr lang="en-US" dirty="0" smtClean="0"/>
            <a:t>Import </a:t>
          </a:r>
          <a:r>
            <a:rPr lang="en-US" dirty="0" err="1" smtClean="0"/>
            <a:t>HelloDBPdemo</a:t>
          </a:r>
          <a:r>
            <a:rPr lang="en-US" dirty="0" smtClean="0"/>
            <a:t> into Gateway</a:t>
          </a:r>
          <a:endParaRPr lang="en-US" dirty="0"/>
        </a:p>
      </dgm:t>
    </dgm:pt>
    <dgm:pt modelId="{C3730C67-E02E-4BC1-A0A1-216FF69012CD}" type="parTrans" cxnId="{E857940C-D2F9-4957-BABD-607BEFA3F393}">
      <dgm:prSet/>
      <dgm:spPr/>
    </dgm:pt>
    <dgm:pt modelId="{700E5B37-2FE4-4399-BCC4-71F80127BDAB}" type="sibTrans" cxnId="{E857940C-D2F9-4957-BABD-607BEFA3F393}">
      <dgm:prSet/>
      <dgm:spPr/>
    </dgm:pt>
    <dgm:pt modelId="{20090E41-93BC-4AB0-A925-453B36A304E8}">
      <dgm:prSet/>
      <dgm:spPr/>
      <dgm:t>
        <a:bodyPr/>
        <a:lstStyle/>
        <a:p>
          <a:r>
            <a:rPr lang="en-US" dirty="0" smtClean="0"/>
            <a:t>Add a policy to log invocations</a:t>
          </a:r>
          <a:endParaRPr lang="en-US" dirty="0"/>
        </a:p>
      </dgm:t>
    </dgm:pt>
    <dgm:pt modelId="{2908B749-EDF7-4A9D-86CE-3C0AF6294AAD}" type="parTrans" cxnId="{2B4BB2C7-DB60-4F01-84EE-C137CEE61E35}">
      <dgm:prSet/>
      <dgm:spPr/>
    </dgm:pt>
    <dgm:pt modelId="{38251396-1081-4C02-95CB-83AFC22DBAF4}" type="sibTrans" cxnId="{2B4BB2C7-DB60-4F01-84EE-C137CEE61E35}">
      <dgm:prSet/>
      <dgm:spPr/>
    </dgm:pt>
    <dgm:pt modelId="{EBE7D9BC-9A6C-46B0-B10F-1A8D9EB234CD}">
      <dgm:prSet/>
      <dgm:spPr/>
      <dgm:t>
        <a:bodyPr/>
        <a:lstStyle/>
        <a:p>
          <a:r>
            <a:rPr lang="en-US" dirty="0" smtClean="0"/>
            <a:t>Add a policy to enforce API Keys</a:t>
          </a:r>
          <a:endParaRPr lang="en-US" dirty="0"/>
        </a:p>
      </dgm:t>
    </dgm:pt>
    <dgm:pt modelId="{604A152D-0DB1-45BA-BEF2-74E08FF1C5C3}" type="parTrans" cxnId="{5AF88B2D-CA68-4BA5-8BDD-1416207C50C9}">
      <dgm:prSet/>
      <dgm:spPr/>
    </dgm:pt>
    <dgm:pt modelId="{F75A4D29-4BF5-465E-9E55-79CD084E3F7E}" type="sibTrans" cxnId="{5AF88B2D-CA68-4BA5-8BDD-1416207C50C9}">
      <dgm:prSet/>
      <dgm:spPr/>
    </dgm:pt>
    <dgm:pt modelId="{04EC3542-1BC3-4A49-9AE1-BFA03914246D}">
      <dgm:prSet/>
      <dgm:spPr/>
      <dgm:t>
        <a:bodyPr/>
        <a:lstStyle/>
        <a:p>
          <a:r>
            <a:rPr lang="en-US" dirty="0" smtClean="0"/>
            <a:t>Demo in Postman</a:t>
          </a:r>
        </a:p>
      </dgm:t>
    </dgm:pt>
    <dgm:pt modelId="{60C0C36B-C635-4D06-B3CF-DCBD5CD5C636}" type="parTrans" cxnId="{50B452FB-B5C3-46B8-8EAD-60A4E3B3EF9D}">
      <dgm:prSet/>
      <dgm:spPr/>
    </dgm:pt>
    <dgm:pt modelId="{808A32B6-5752-478A-85E2-9A5699E5C6A4}" type="sibTrans" cxnId="{50B452FB-B5C3-46B8-8EAD-60A4E3B3EF9D}">
      <dgm:prSet/>
      <dgm:spPr/>
    </dgm:pt>
    <dgm:pt modelId="{8EAB45B7-2B3C-4942-9266-9A7458FBAFBA}">
      <dgm:prSet/>
      <dgm:spPr/>
      <dgm:t>
        <a:bodyPr/>
        <a:lstStyle/>
        <a:p>
          <a:r>
            <a:rPr lang="en-US" dirty="0" smtClean="0"/>
            <a:t>Show API analytics</a:t>
          </a:r>
        </a:p>
      </dgm:t>
    </dgm:pt>
    <dgm:pt modelId="{2680A823-9DCD-488D-BF81-66FBA3F78DD5}" type="parTrans" cxnId="{19557E19-213E-422B-BE32-1187BB2338DF}">
      <dgm:prSet/>
      <dgm:spPr/>
    </dgm:pt>
    <dgm:pt modelId="{BC647496-25FB-4D47-8323-5109DE5197C2}" type="sibTrans" cxnId="{19557E19-213E-422B-BE32-1187BB2338DF}">
      <dgm:prSet/>
      <dgm:spPr/>
    </dgm:pt>
    <dgm:pt modelId="{6477614D-5F18-49FF-8184-918664825813}">
      <dgm:prSet/>
      <dgm:spPr/>
      <dgm:t>
        <a:bodyPr/>
        <a:lstStyle/>
        <a:p>
          <a:r>
            <a:rPr lang="en-US" dirty="0" smtClean="0"/>
            <a:t>Demo &amp; Show </a:t>
          </a:r>
          <a:r>
            <a:rPr lang="en-US" dirty="0" err="1" smtClean="0"/>
            <a:t>HelloDBP</a:t>
          </a:r>
          <a:endParaRPr lang="en-US" dirty="0" smtClean="0"/>
        </a:p>
      </dgm:t>
    </dgm:pt>
    <dgm:pt modelId="{2947461F-3594-49E4-B975-4BB2C94CDB13}" type="parTrans" cxnId="{F2565940-79FE-4B85-908B-E054D32D23F8}">
      <dgm:prSet/>
      <dgm:spPr/>
    </dgm:pt>
    <dgm:pt modelId="{938554AE-AFDD-4F5F-995A-73ED60C4B3F4}" type="sibTrans" cxnId="{F2565940-79FE-4B85-908B-E054D32D23F8}">
      <dgm:prSet/>
      <dgm:spPr/>
    </dgm:pt>
    <dgm:pt modelId="{2EC8D7CC-05E2-45A5-B103-56D98AAA2A55}" type="pres">
      <dgm:prSet presAssocID="{F14FD278-E99A-4A9D-8597-6E2BC9B92722}" presName="Name0" presStyleCnt="0">
        <dgm:presLayoutVars>
          <dgm:chMax val="7"/>
          <dgm:chPref val="7"/>
          <dgm:dir/>
        </dgm:presLayoutVars>
      </dgm:prSet>
      <dgm:spPr/>
      <dgm:t>
        <a:bodyPr/>
        <a:lstStyle/>
        <a:p>
          <a:endParaRPr lang="en-US"/>
        </a:p>
      </dgm:t>
    </dgm:pt>
    <dgm:pt modelId="{54279244-2853-427B-9E28-338E7CE800A2}" type="pres">
      <dgm:prSet presAssocID="{F14FD278-E99A-4A9D-8597-6E2BC9B92722}" presName="Name1" presStyleCnt="0"/>
      <dgm:spPr/>
    </dgm:pt>
    <dgm:pt modelId="{0A00C34F-B2A9-4914-A62B-9637FFB137BE}" type="pres">
      <dgm:prSet presAssocID="{F14FD278-E99A-4A9D-8597-6E2BC9B92722}" presName="cycle" presStyleCnt="0"/>
      <dgm:spPr/>
    </dgm:pt>
    <dgm:pt modelId="{856618E3-B362-4E23-B409-398EE3F92AC0}" type="pres">
      <dgm:prSet presAssocID="{F14FD278-E99A-4A9D-8597-6E2BC9B92722}" presName="srcNode" presStyleLbl="node1" presStyleIdx="0" presStyleCnt="6"/>
      <dgm:spPr/>
    </dgm:pt>
    <dgm:pt modelId="{EEE9DC63-9C8B-4FB9-A0E2-523BFE2017E0}" type="pres">
      <dgm:prSet presAssocID="{F14FD278-E99A-4A9D-8597-6E2BC9B92722}" presName="conn" presStyleLbl="parChTrans1D2" presStyleIdx="0" presStyleCnt="1"/>
      <dgm:spPr/>
      <dgm:t>
        <a:bodyPr/>
        <a:lstStyle/>
        <a:p>
          <a:endParaRPr lang="en-US"/>
        </a:p>
      </dgm:t>
    </dgm:pt>
    <dgm:pt modelId="{88C1BDEC-7CA1-4B57-A639-6C074EC799C5}" type="pres">
      <dgm:prSet presAssocID="{F14FD278-E99A-4A9D-8597-6E2BC9B92722}" presName="extraNode" presStyleLbl="node1" presStyleIdx="0" presStyleCnt="6"/>
      <dgm:spPr/>
    </dgm:pt>
    <dgm:pt modelId="{0995F72A-7CA5-416E-BEB5-0D6FCE5C51AA}" type="pres">
      <dgm:prSet presAssocID="{F14FD278-E99A-4A9D-8597-6E2BC9B92722}" presName="dstNode" presStyleLbl="node1" presStyleIdx="0" presStyleCnt="6"/>
      <dgm:spPr/>
    </dgm:pt>
    <dgm:pt modelId="{163D7AF9-0144-49BA-806C-B2B0109F03CC}" type="pres">
      <dgm:prSet presAssocID="{488FD445-35C4-4793-8F24-86E23E4D8CAF}" presName="text_1" presStyleLbl="node1" presStyleIdx="0" presStyleCnt="6">
        <dgm:presLayoutVars>
          <dgm:bulletEnabled val="1"/>
        </dgm:presLayoutVars>
      </dgm:prSet>
      <dgm:spPr/>
      <dgm:t>
        <a:bodyPr/>
        <a:lstStyle/>
        <a:p>
          <a:endParaRPr lang="en-US"/>
        </a:p>
      </dgm:t>
    </dgm:pt>
    <dgm:pt modelId="{22B2B5CD-4399-4445-86C1-2215AB3DCE00}" type="pres">
      <dgm:prSet presAssocID="{488FD445-35C4-4793-8F24-86E23E4D8CAF}" presName="accent_1" presStyleCnt="0"/>
      <dgm:spPr/>
    </dgm:pt>
    <dgm:pt modelId="{BADADA61-F03F-4EB1-A10C-BDF4C7318203}" type="pres">
      <dgm:prSet presAssocID="{488FD445-35C4-4793-8F24-86E23E4D8CAF}" presName="accentRepeatNode" presStyleLbl="solidFgAcc1" presStyleIdx="0" presStyleCnt="6"/>
      <dgm:spPr/>
    </dgm:pt>
    <dgm:pt modelId="{453AD7D4-524C-4D23-B25D-37DE8B0EBA65}" type="pres">
      <dgm:prSet presAssocID="{20090E41-93BC-4AB0-A925-453B36A304E8}" presName="text_2" presStyleLbl="node1" presStyleIdx="1" presStyleCnt="6">
        <dgm:presLayoutVars>
          <dgm:bulletEnabled val="1"/>
        </dgm:presLayoutVars>
      </dgm:prSet>
      <dgm:spPr/>
      <dgm:t>
        <a:bodyPr/>
        <a:lstStyle/>
        <a:p>
          <a:endParaRPr lang="en-US"/>
        </a:p>
      </dgm:t>
    </dgm:pt>
    <dgm:pt modelId="{077F6110-957C-40BE-8438-334F56F44D6B}" type="pres">
      <dgm:prSet presAssocID="{20090E41-93BC-4AB0-A925-453B36A304E8}" presName="accent_2" presStyleCnt="0"/>
      <dgm:spPr/>
    </dgm:pt>
    <dgm:pt modelId="{E56681C0-24FC-41E9-A2F4-446BED99694C}" type="pres">
      <dgm:prSet presAssocID="{20090E41-93BC-4AB0-A925-453B36A304E8}" presName="accentRepeatNode" presStyleLbl="solidFgAcc1" presStyleIdx="1" presStyleCnt="6"/>
      <dgm:spPr/>
    </dgm:pt>
    <dgm:pt modelId="{1A192C51-C7AE-4312-B407-C85C8E8F5F39}" type="pres">
      <dgm:prSet presAssocID="{EBE7D9BC-9A6C-46B0-B10F-1A8D9EB234CD}" presName="text_3" presStyleLbl="node1" presStyleIdx="2" presStyleCnt="6">
        <dgm:presLayoutVars>
          <dgm:bulletEnabled val="1"/>
        </dgm:presLayoutVars>
      </dgm:prSet>
      <dgm:spPr/>
      <dgm:t>
        <a:bodyPr/>
        <a:lstStyle/>
        <a:p>
          <a:endParaRPr lang="en-US"/>
        </a:p>
      </dgm:t>
    </dgm:pt>
    <dgm:pt modelId="{03573141-57AF-4AC4-9B6E-712A37E01B36}" type="pres">
      <dgm:prSet presAssocID="{EBE7D9BC-9A6C-46B0-B10F-1A8D9EB234CD}" presName="accent_3" presStyleCnt="0"/>
      <dgm:spPr/>
    </dgm:pt>
    <dgm:pt modelId="{C0B74686-A80E-4950-A7DF-27289EC7C85B}" type="pres">
      <dgm:prSet presAssocID="{EBE7D9BC-9A6C-46B0-B10F-1A8D9EB234CD}" presName="accentRepeatNode" presStyleLbl="solidFgAcc1" presStyleIdx="2" presStyleCnt="6"/>
      <dgm:spPr/>
    </dgm:pt>
    <dgm:pt modelId="{E8778DA2-F76D-4FC3-94F4-D698131516EE}" type="pres">
      <dgm:prSet presAssocID="{04EC3542-1BC3-4A49-9AE1-BFA03914246D}" presName="text_4" presStyleLbl="node1" presStyleIdx="3" presStyleCnt="6">
        <dgm:presLayoutVars>
          <dgm:bulletEnabled val="1"/>
        </dgm:presLayoutVars>
      </dgm:prSet>
      <dgm:spPr/>
      <dgm:t>
        <a:bodyPr/>
        <a:lstStyle/>
        <a:p>
          <a:endParaRPr lang="en-US"/>
        </a:p>
      </dgm:t>
    </dgm:pt>
    <dgm:pt modelId="{6DB88713-2926-4457-820F-E8C7928193E8}" type="pres">
      <dgm:prSet presAssocID="{04EC3542-1BC3-4A49-9AE1-BFA03914246D}" presName="accent_4" presStyleCnt="0"/>
      <dgm:spPr/>
    </dgm:pt>
    <dgm:pt modelId="{E5D0E72E-0469-462F-AFAB-DD69E9F17236}" type="pres">
      <dgm:prSet presAssocID="{04EC3542-1BC3-4A49-9AE1-BFA03914246D}" presName="accentRepeatNode" presStyleLbl="solidFgAcc1" presStyleIdx="3" presStyleCnt="6"/>
      <dgm:spPr/>
    </dgm:pt>
    <dgm:pt modelId="{7C3A3D0B-E176-41B8-B15C-07F46F1056C8}" type="pres">
      <dgm:prSet presAssocID="{8EAB45B7-2B3C-4942-9266-9A7458FBAFBA}" presName="text_5" presStyleLbl="node1" presStyleIdx="4" presStyleCnt="6">
        <dgm:presLayoutVars>
          <dgm:bulletEnabled val="1"/>
        </dgm:presLayoutVars>
      </dgm:prSet>
      <dgm:spPr/>
      <dgm:t>
        <a:bodyPr/>
        <a:lstStyle/>
        <a:p>
          <a:endParaRPr lang="en-US"/>
        </a:p>
      </dgm:t>
    </dgm:pt>
    <dgm:pt modelId="{467A3849-77BC-42D0-AB61-1F4D49A9F04B}" type="pres">
      <dgm:prSet presAssocID="{8EAB45B7-2B3C-4942-9266-9A7458FBAFBA}" presName="accent_5" presStyleCnt="0"/>
      <dgm:spPr/>
    </dgm:pt>
    <dgm:pt modelId="{1A1B5F1E-0DCD-4AC0-AD88-D701DEAF353D}" type="pres">
      <dgm:prSet presAssocID="{8EAB45B7-2B3C-4942-9266-9A7458FBAFBA}" presName="accentRepeatNode" presStyleLbl="solidFgAcc1" presStyleIdx="4" presStyleCnt="6"/>
      <dgm:spPr/>
    </dgm:pt>
    <dgm:pt modelId="{449F01E0-DC18-446D-84BF-959B9A4BF41E}" type="pres">
      <dgm:prSet presAssocID="{6477614D-5F18-49FF-8184-918664825813}" presName="text_6" presStyleLbl="node1" presStyleIdx="5" presStyleCnt="6">
        <dgm:presLayoutVars>
          <dgm:bulletEnabled val="1"/>
        </dgm:presLayoutVars>
      </dgm:prSet>
      <dgm:spPr/>
      <dgm:t>
        <a:bodyPr/>
        <a:lstStyle/>
        <a:p>
          <a:endParaRPr lang="en-US"/>
        </a:p>
      </dgm:t>
    </dgm:pt>
    <dgm:pt modelId="{ACE573DF-D6AC-4C8D-B1D9-1D0FE932163A}" type="pres">
      <dgm:prSet presAssocID="{6477614D-5F18-49FF-8184-918664825813}" presName="accent_6" presStyleCnt="0"/>
      <dgm:spPr/>
    </dgm:pt>
    <dgm:pt modelId="{9F5F0064-AFA4-47C2-843F-D278B3DAF8CE}" type="pres">
      <dgm:prSet presAssocID="{6477614D-5F18-49FF-8184-918664825813}" presName="accentRepeatNode" presStyleLbl="solidFgAcc1" presStyleIdx="5" presStyleCnt="6"/>
      <dgm:spPr/>
    </dgm:pt>
  </dgm:ptLst>
  <dgm:cxnLst>
    <dgm:cxn modelId="{22150BC5-8BC2-471E-8B1D-CFECB3799BDD}" type="presOf" srcId="{20090E41-93BC-4AB0-A925-453B36A304E8}" destId="{453AD7D4-524C-4D23-B25D-37DE8B0EBA65}" srcOrd="0" destOrd="0" presId="urn:microsoft.com/office/officeart/2008/layout/VerticalCurvedList"/>
    <dgm:cxn modelId="{7E841AEA-2E42-4A53-A828-8915CE5EC5A6}" type="presOf" srcId="{04EC3542-1BC3-4A49-9AE1-BFA03914246D}" destId="{E8778DA2-F76D-4FC3-94F4-D698131516EE}" srcOrd="0" destOrd="0" presId="urn:microsoft.com/office/officeart/2008/layout/VerticalCurvedList"/>
    <dgm:cxn modelId="{E857940C-D2F9-4957-BABD-607BEFA3F393}" srcId="{F14FD278-E99A-4A9D-8597-6E2BC9B92722}" destId="{488FD445-35C4-4793-8F24-86E23E4D8CAF}" srcOrd="0" destOrd="0" parTransId="{C3730C67-E02E-4BC1-A0A1-216FF69012CD}" sibTransId="{700E5B37-2FE4-4399-BCC4-71F80127BDAB}"/>
    <dgm:cxn modelId="{50B452FB-B5C3-46B8-8EAD-60A4E3B3EF9D}" srcId="{F14FD278-E99A-4A9D-8597-6E2BC9B92722}" destId="{04EC3542-1BC3-4A49-9AE1-BFA03914246D}" srcOrd="3" destOrd="0" parTransId="{60C0C36B-C635-4D06-B3CF-DCBD5CD5C636}" sibTransId="{808A32B6-5752-478A-85E2-9A5699E5C6A4}"/>
    <dgm:cxn modelId="{5AF88B2D-CA68-4BA5-8BDD-1416207C50C9}" srcId="{F14FD278-E99A-4A9D-8597-6E2BC9B92722}" destId="{EBE7D9BC-9A6C-46B0-B10F-1A8D9EB234CD}" srcOrd="2" destOrd="0" parTransId="{604A152D-0DB1-45BA-BEF2-74E08FF1C5C3}" sibTransId="{F75A4D29-4BF5-465E-9E55-79CD084E3F7E}"/>
    <dgm:cxn modelId="{F2565940-79FE-4B85-908B-E054D32D23F8}" srcId="{F14FD278-E99A-4A9D-8597-6E2BC9B92722}" destId="{6477614D-5F18-49FF-8184-918664825813}" srcOrd="5" destOrd="0" parTransId="{2947461F-3594-49E4-B975-4BB2C94CDB13}" sibTransId="{938554AE-AFDD-4F5F-995A-73ED60C4B3F4}"/>
    <dgm:cxn modelId="{2B4BB2C7-DB60-4F01-84EE-C137CEE61E35}" srcId="{F14FD278-E99A-4A9D-8597-6E2BC9B92722}" destId="{20090E41-93BC-4AB0-A925-453B36A304E8}" srcOrd="1" destOrd="0" parTransId="{2908B749-EDF7-4A9D-86CE-3C0AF6294AAD}" sibTransId="{38251396-1081-4C02-95CB-83AFC22DBAF4}"/>
    <dgm:cxn modelId="{0FDC84A2-4821-4097-8160-1BDE0DB5552A}" type="presOf" srcId="{6477614D-5F18-49FF-8184-918664825813}" destId="{449F01E0-DC18-446D-84BF-959B9A4BF41E}" srcOrd="0" destOrd="0" presId="urn:microsoft.com/office/officeart/2008/layout/VerticalCurvedList"/>
    <dgm:cxn modelId="{59D1D638-3189-4061-BB68-C663EAA7B779}" type="presOf" srcId="{488FD445-35C4-4793-8F24-86E23E4D8CAF}" destId="{163D7AF9-0144-49BA-806C-B2B0109F03CC}" srcOrd="0" destOrd="0" presId="urn:microsoft.com/office/officeart/2008/layout/VerticalCurvedList"/>
    <dgm:cxn modelId="{022F4F57-74C1-4E8C-984A-0CBBF2912228}" type="presOf" srcId="{F14FD278-E99A-4A9D-8597-6E2BC9B92722}" destId="{2EC8D7CC-05E2-45A5-B103-56D98AAA2A55}" srcOrd="0" destOrd="0" presId="urn:microsoft.com/office/officeart/2008/layout/VerticalCurvedList"/>
    <dgm:cxn modelId="{19557E19-213E-422B-BE32-1187BB2338DF}" srcId="{F14FD278-E99A-4A9D-8597-6E2BC9B92722}" destId="{8EAB45B7-2B3C-4942-9266-9A7458FBAFBA}" srcOrd="4" destOrd="0" parTransId="{2680A823-9DCD-488D-BF81-66FBA3F78DD5}" sibTransId="{BC647496-25FB-4D47-8323-5109DE5197C2}"/>
    <dgm:cxn modelId="{0F25CB74-FB40-4FC6-9061-2BCF29F8B690}" type="presOf" srcId="{EBE7D9BC-9A6C-46B0-B10F-1A8D9EB234CD}" destId="{1A192C51-C7AE-4312-B407-C85C8E8F5F39}" srcOrd="0" destOrd="0" presId="urn:microsoft.com/office/officeart/2008/layout/VerticalCurvedList"/>
    <dgm:cxn modelId="{A4FAC69E-2223-410F-A3F1-AFC62ABB94D9}" type="presOf" srcId="{8EAB45B7-2B3C-4942-9266-9A7458FBAFBA}" destId="{7C3A3D0B-E176-41B8-B15C-07F46F1056C8}" srcOrd="0" destOrd="0" presId="urn:microsoft.com/office/officeart/2008/layout/VerticalCurvedList"/>
    <dgm:cxn modelId="{AF96B3C5-431A-4E89-9EE8-E584F538497E}" type="presOf" srcId="{700E5B37-2FE4-4399-BCC4-71F80127BDAB}" destId="{EEE9DC63-9C8B-4FB9-A0E2-523BFE2017E0}" srcOrd="0" destOrd="0" presId="urn:microsoft.com/office/officeart/2008/layout/VerticalCurvedList"/>
    <dgm:cxn modelId="{E83D3F18-606C-45DB-95C9-8E41672179DF}" type="presParOf" srcId="{2EC8D7CC-05E2-45A5-B103-56D98AAA2A55}" destId="{54279244-2853-427B-9E28-338E7CE800A2}" srcOrd="0" destOrd="0" presId="urn:microsoft.com/office/officeart/2008/layout/VerticalCurvedList"/>
    <dgm:cxn modelId="{69B7E89D-7CB9-4895-AF98-5CBD1A05A80E}" type="presParOf" srcId="{54279244-2853-427B-9E28-338E7CE800A2}" destId="{0A00C34F-B2A9-4914-A62B-9637FFB137BE}" srcOrd="0" destOrd="0" presId="urn:microsoft.com/office/officeart/2008/layout/VerticalCurvedList"/>
    <dgm:cxn modelId="{8348A6B3-F115-4E69-B16B-268BAA70312B}" type="presParOf" srcId="{0A00C34F-B2A9-4914-A62B-9637FFB137BE}" destId="{856618E3-B362-4E23-B409-398EE3F92AC0}" srcOrd="0" destOrd="0" presId="urn:microsoft.com/office/officeart/2008/layout/VerticalCurvedList"/>
    <dgm:cxn modelId="{B1C33CB8-309A-4785-B002-883D5D574E55}" type="presParOf" srcId="{0A00C34F-B2A9-4914-A62B-9637FFB137BE}" destId="{EEE9DC63-9C8B-4FB9-A0E2-523BFE2017E0}" srcOrd="1" destOrd="0" presId="urn:microsoft.com/office/officeart/2008/layout/VerticalCurvedList"/>
    <dgm:cxn modelId="{63B6D891-702E-457B-B148-120D41609635}" type="presParOf" srcId="{0A00C34F-B2A9-4914-A62B-9637FFB137BE}" destId="{88C1BDEC-7CA1-4B57-A639-6C074EC799C5}" srcOrd="2" destOrd="0" presId="urn:microsoft.com/office/officeart/2008/layout/VerticalCurvedList"/>
    <dgm:cxn modelId="{1A6A0444-2F60-43BA-A6D2-4565BE2B9545}" type="presParOf" srcId="{0A00C34F-B2A9-4914-A62B-9637FFB137BE}" destId="{0995F72A-7CA5-416E-BEB5-0D6FCE5C51AA}" srcOrd="3" destOrd="0" presId="urn:microsoft.com/office/officeart/2008/layout/VerticalCurvedList"/>
    <dgm:cxn modelId="{58E2BEE3-F6D0-4C71-885C-C7F0D274ED36}" type="presParOf" srcId="{54279244-2853-427B-9E28-338E7CE800A2}" destId="{163D7AF9-0144-49BA-806C-B2B0109F03CC}" srcOrd="1" destOrd="0" presId="urn:microsoft.com/office/officeart/2008/layout/VerticalCurvedList"/>
    <dgm:cxn modelId="{41E136CF-E5A5-4BBA-BE7D-F226D6623050}" type="presParOf" srcId="{54279244-2853-427B-9E28-338E7CE800A2}" destId="{22B2B5CD-4399-4445-86C1-2215AB3DCE00}" srcOrd="2" destOrd="0" presId="urn:microsoft.com/office/officeart/2008/layout/VerticalCurvedList"/>
    <dgm:cxn modelId="{630A1C3E-543E-4B4C-B0B6-B8F1DE9071E6}" type="presParOf" srcId="{22B2B5CD-4399-4445-86C1-2215AB3DCE00}" destId="{BADADA61-F03F-4EB1-A10C-BDF4C7318203}" srcOrd="0" destOrd="0" presId="urn:microsoft.com/office/officeart/2008/layout/VerticalCurvedList"/>
    <dgm:cxn modelId="{DCC908F9-C561-4D9B-BA8D-E1C9C110D4AF}" type="presParOf" srcId="{54279244-2853-427B-9E28-338E7CE800A2}" destId="{453AD7D4-524C-4D23-B25D-37DE8B0EBA65}" srcOrd="3" destOrd="0" presId="urn:microsoft.com/office/officeart/2008/layout/VerticalCurvedList"/>
    <dgm:cxn modelId="{29332A13-4240-4F88-8764-044A60C9D542}" type="presParOf" srcId="{54279244-2853-427B-9E28-338E7CE800A2}" destId="{077F6110-957C-40BE-8438-334F56F44D6B}" srcOrd="4" destOrd="0" presId="urn:microsoft.com/office/officeart/2008/layout/VerticalCurvedList"/>
    <dgm:cxn modelId="{F2FC21B0-5C92-432B-B381-D1C6BA0B1BA6}" type="presParOf" srcId="{077F6110-957C-40BE-8438-334F56F44D6B}" destId="{E56681C0-24FC-41E9-A2F4-446BED99694C}" srcOrd="0" destOrd="0" presId="urn:microsoft.com/office/officeart/2008/layout/VerticalCurvedList"/>
    <dgm:cxn modelId="{2D052D57-4E97-4F33-86AE-93AB15979318}" type="presParOf" srcId="{54279244-2853-427B-9E28-338E7CE800A2}" destId="{1A192C51-C7AE-4312-B407-C85C8E8F5F39}" srcOrd="5" destOrd="0" presId="urn:microsoft.com/office/officeart/2008/layout/VerticalCurvedList"/>
    <dgm:cxn modelId="{1E738C5F-C20C-42F3-A319-99A90238FC61}" type="presParOf" srcId="{54279244-2853-427B-9E28-338E7CE800A2}" destId="{03573141-57AF-4AC4-9B6E-712A37E01B36}" srcOrd="6" destOrd="0" presId="urn:microsoft.com/office/officeart/2008/layout/VerticalCurvedList"/>
    <dgm:cxn modelId="{6B41AD0D-A74A-4A67-93AC-450A400DEDBB}" type="presParOf" srcId="{03573141-57AF-4AC4-9B6E-712A37E01B36}" destId="{C0B74686-A80E-4950-A7DF-27289EC7C85B}" srcOrd="0" destOrd="0" presId="urn:microsoft.com/office/officeart/2008/layout/VerticalCurvedList"/>
    <dgm:cxn modelId="{85D12945-0973-420D-83F5-8271362E5ACD}" type="presParOf" srcId="{54279244-2853-427B-9E28-338E7CE800A2}" destId="{E8778DA2-F76D-4FC3-94F4-D698131516EE}" srcOrd="7" destOrd="0" presId="urn:microsoft.com/office/officeart/2008/layout/VerticalCurvedList"/>
    <dgm:cxn modelId="{C5287681-4203-4EED-BB95-0E1A36954ABC}" type="presParOf" srcId="{54279244-2853-427B-9E28-338E7CE800A2}" destId="{6DB88713-2926-4457-820F-E8C7928193E8}" srcOrd="8" destOrd="0" presId="urn:microsoft.com/office/officeart/2008/layout/VerticalCurvedList"/>
    <dgm:cxn modelId="{116AA800-B314-471C-828C-BB7CC5E9C5A2}" type="presParOf" srcId="{6DB88713-2926-4457-820F-E8C7928193E8}" destId="{E5D0E72E-0469-462F-AFAB-DD69E9F17236}" srcOrd="0" destOrd="0" presId="urn:microsoft.com/office/officeart/2008/layout/VerticalCurvedList"/>
    <dgm:cxn modelId="{D9C25715-FBC7-4CC2-A305-08D30FA3196C}" type="presParOf" srcId="{54279244-2853-427B-9E28-338E7CE800A2}" destId="{7C3A3D0B-E176-41B8-B15C-07F46F1056C8}" srcOrd="9" destOrd="0" presId="urn:microsoft.com/office/officeart/2008/layout/VerticalCurvedList"/>
    <dgm:cxn modelId="{E77EFF66-A79C-41C6-9E14-2D83CCC3D64C}" type="presParOf" srcId="{54279244-2853-427B-9E28-338E7CE800A2}" destId="{467A3849-77BC-42D0-AB61-1F4D49A9F04B}" srcOrd="10" destOrd="0" presId="urn:microsoft.com/office/officeart/2008/layout/VerticalCurvedList"/>
    <dgm:cxn modelId="{1DC8F15E-C1FC-4F30-BD96-542784EAE718}" type="presParOf" srcId="{467A3849-77BC-42D0-AB61-1F4D49A9F04B}" destId="{1A1B5F1E-0DCD-4AC0-AD88-D701DEAF353D}" srcOrd="0" destOrd="0" presId="urn:microsoft.com/office/officeart/2008/layout/VerticalCurvedList"/>
    <dgm:cxn modelId="{041C33A5-822C-40B2-99BF-55333A498E48}" type="presParOf" srcId="{54279244-2853-427B-9E28-338E7CE800A2}" destId="{449F01E0-DC18-446D-84BF-959B9A4BF41E}" srcOrd="11" destOrd="0" presId="urn:microsoft.com/office/officeart/2008/layout/VerticalCurvedList"/>
    <dgm:cxn modelId="{C8F7E630-6383-484D-B72B-D0B6BD9F5332}" type="presParOf" srcId="{54279244-2853-427B-9E28-338E7CE800A2}" destId="{ACE573DF-D6AC-4C8D-B1D9-1D0FE932163A}" srcOrd="12" destOrd="0" presId="urn:microsoft.com/office/officeart/2008/layout/VerticalCurvedList"/>
    <dgm:cxn modelId="{73E92C04-5977-4B72-85BC-FD47D5025CA5}" type="presParOf" srcId="{ACE573DF-D6AC-4C8D-B1D9-1D0FE932163A}" destId="{9F5F0064-AFA4-47C2-843F-D278B3DAF8CE}" srcOrd="0" destOrd="0" presId="urn:microsoft.com/office/officeart/2008/layout/VerticalCurv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14FD278-E99A-4A9D-8597-6E2BC9B92722}" type="doc">
      <dgm:prSet loTypeId="urn:microsoft.com/office/officeart/2008/layout/VerticalCurvedList" loCatId="list" qsTypeId="urn:microsoft.com/office/officeart/2005/8/quickstyle/3d3" qsCatId="3D" csTypeId="urn:microsoft.com/office/officeart/2005/8/colors/accent3_2" csCatId="accent3" phldr="1"/>
      <dgm:spPr/>
      <dgm:t>
        <a:bodyPr/>
        <a:lstStyle/>
        <a:p>
          <a:endParaRPr lang="en-US"/>
        </a:p>
      </dgm:t>
    </dgm:pt>
    <dgm:pt modelId="{E715244B-FCE6-42A9-89BC-852744387E45}">
      <dgm:prSet phldrT="[Text]"/>
      <dgm:spPr/>
      <dgm:t>
        <a:bodyPr/>
        <a:lstStyle/>
        <a:p>
          <a:r>
            <a:rPr lang="en-US" dirty="0" smtClean="0"/>
            <a:t>Publish </a:t>
          </a:r>
          <a:r>
            <a:rPr lang="en-US" dirty="0" err="1" smtClean="0"/>
            <a:t>HelloDBPdemo</a:t>
          </a:r>
          <a:r>
            <a:rPr lang="en-US" dirty="0" smtClean="0"/>
            <a:t> from Gateway to Portal</a:t>
          </a:r>
          <a:endParaRPr lang="en-US" dirty="0"/>
        </a:p>
      </dgm:t>
    </dgm:pt>
    <dgm:pt modelId="{B66BDFF6-81A0-4557-8769-E448E22EF2E8}" type="parTrans" cxnId="{CCD75D21-9B32-43AE-B4DA-15E883D33211}">
      <dgm:prSet/>
      <dgm:spPr/>
      <dgm:t>
        <a:bodyPr/>
        <a:lstStyle/>
        <a:p>
          <a:endParaRPr lang="en-US"/>
        </a:p>
      </dgm:t>
    </dgm:pt>
    <dgm:pt modelId="{E48719E7-FF6E-4495-9AD2-B47706951230}" type="sibTrans" cxnId="{CCD75D21-9B32-43AE-B4DA-15E883D33211}">
      <dgm:prSet/>
      <dgm:spPr/>
      <dgm:t>
        <a:bodyPr/>
        <a:lstStyle/>
        <a:p>
          <a:endParaRPr lang="en-US"/>
        </a:p>
      </dgm:t>
    </dgm:pt>
    <dgm:pt modelId="{EBC1C16A-CA63-4111-8ABF-89B8FA8B3ED7}">
      <dgm:prSet phldrT="[Text]"/>
      <dgm:spPr/>
      <dgm:t>
        <a:bodyPr/>
        <a:lstStyle/>
        <a:p>
          <a:r>
            <a:rPr lang="en-US" dirty="0" smtClean="0"/>
            <a:t>Add some documentation</a:t>
          </a:r>
          <a:endParaRPr lang="en-US" dirty="0"/>
        </a:p>
      </dgm:t>
    </dgm:pt>
    <dgm:pt modelId="{F0678AAA-B1E3-4F92-83BA-079F92D15907}" type="parTrans" cxnId="{50D73DD5-CD1F-4F2A-B6C0-F3F66D87DB67}">
      <dgm:prSet/>
      <dgm:spPr/>
    </dgm:pt>
    <dgm:pt modelId="{B9356299-A448-48D1-9798-5582A60AF8E6}" type="sibTrans" cxnId="{50D73DD5-CD1F-4F2A-B6C0-F3F66D87DB67}">
      <dgm:prSet/>
      <dgm:spPr/>
    </dgm:pt>
    <dgm:pt modelId="{39DF684F-DA51-4765-845E-A84C275B041C}">
      <dgm:prSet phldrT="[Text]"/>
      <dgm:spPr/>
      <dgm:t>
        <a:bodyPr/>
        <a:lstStyle/>
        <a:p>
          <a:r>
            <a:rPr lang="en-US" dirty="0" smtClean="0"/>
            <a:t>Request API Key</a:t>
          </a:r>
          <a:endParaRPr lang="en-US" dirty="0"/>
        </a:p>
      </dgm:t>
    </dgm:pt>
    <dgm:pt modelId="{7525EA97-9677-44D8-BE96-A12D1AD1A7F4}" type="parTrans" cxnId="{86EEEC1C-7907-4630-9D53-1A4792E6BE7A}">
      <dgm:prSet/>
      <dgm:spPr/>
    </dgm:pt>
    <dgm:pt modelId="{5F384917-F9D3-48C3-939A-F9C5EFC5514C}" type="sibTrans" cxnId="{86EEEC1C-7907-4630-9D53-1A4792E6BE7A}">
      <dgm:prSet/>
      <dgm:spPr/>
    </dgm:pt>
    <dgm:pt modelId="{0251F22F-407C-4024-942E-4B7B4A2D058B}">
      <dgm:prSet phldrT="[Text]"/>
      <dgm:spPr/>
      <dgm:t>
        <a:bodyPr/>
        <a:lstStyle/>
        <a:p>
          <a:r>
            <a:rPr lang="en-US" dirty="0" smtClean="0"/>
            <a:t>Try API</a:t>
          </a:r>
          <a:endParaRPr lang="en-US" dirty="0"/>
        </a:p>
      </dgm:t>
    </dgm:pt>
    <dgm:pt modelId="{51692F1F-E37C-4A75-8B1A-E910E97B2E0B}" type="parTrans" cxnId="{46957D53-72BC-4C67-B748-2BFA19960795}">
      <dgm:prSet/>
      <dgm:spPr/>
    </dgm:pt>
    <dgm:pt modelId="{23AF607D-4BBD-4C6E-923A-1FC7F2467B00}" type="sibTrans" cxnId="{46957D53-72BC-4C67-B748-2BFA19960795}">
      <dgm:prSet/>
      <dgm:spPr/>
    </dgm:pt>
    <dgm:pt modelId="{F510520C-DAB0-4747-AC69-4165D4862D91}">
      <dgm:prSet phldrT="[Text]"/>
      <dgm:spPr/>
      <dgm:t>
        <a:bodyPr/>
        <a:lstStyle/>
        <a:p>
          <a:r>
            <a:rPr lang="en-US" dirty="0" smtClean="0"/>
            <a:t>Demo &amp; Show </a:t>
          </a:r>
          <a:r>
            <a:rPr lang="en-US" dirty="0" err="1" smtClean="0"/>
            <a:t>HelloDBP</a:t>
          </a:r>
          <a:endParaRPr lang="en-US" dirty="0"/>
        </a:p>
      </dgm:t>
    </dgm:pt>
    <dgm:pt modelId="{B5D8EE13-68EA-4165-B766-9DADDEDACE47}" type="parTrans" cxnId="{12D28AC4-CA76-452E-BEC5-08182C6C2DC9}">
      <dgm:prSet/>
      <dgm:spPr/>
    </dgm:pt>
    <dgm:pt modelId="{8F2B1693-FBDD-4AB0-BFA7-F44FF6BB3362}" type="sibTrans" cxnId="{12D28AC4-CA76-452E-BEC5-08182C6C2DC9}">
      <dgm:prSet/>
      <dgm:spPr/>
    </dgm:pt>
    <dgm:pt modelId="{2EC8D7CC-05E2-45A5-B103-56D98AAA2A55}" type="pres">
      <dgm:prSet presAssocID="{F14FD278-E99A-4A9D-8597-6E2BC9B92722}" presName="Name0" presStyleCnt="0">
        <dgm:presLayoutVars>
          <dgm:chMax val="7"/>
          <dgm:chPref val="7"/>
          <dgm:dir/>
        </dgm:presLayoutVars>
      </dgm:prSet>
      <dgm:spPr/>
      <dgm:t>
        <a:bodyPr/>
        <a:lstStyle/>
        <a:p>
          <a:endParaRPr lang="en-US"/>
        </a:p>
      </dgm:t>
    </dgm:pt>
    <dgm:pt modelId="{54279244-2853-427B-9E28-338E7CE800A2}" type="pres">
      <dgm:prSet presAssocID="{F14FD278-E99A-4A9D-8597-6E2BC9B92722}" presName="Name1" presStyleCnt="0"/>
      <dgm:spPr/>
    </dgm:pt>
    <dgm:pt modelId="{0A00C34F-B2A9-4914-A62B-9637FFB137BE}" type="pres">
      <dgm:prSet presAssocID="{F14FD278-E99A-4A9D-8597-6E2BC9B92722}" presName="cycle" presStyleCnt="0"/>
      <dgm:spPr/>
    </dgm:pt>
    <dgm:pt modelId="{856618E3-B362-4E23-B409-398EE3F92AC0}" type="pres">
      <dgm:prSet presAssocID="{F14FD278-E99A-4A9D-8597-6E2BC9B92722}" presName="srcNode" presStyleLbl="node1" presStyleIdx="0" presStyleCnt="5"/>
      <dgm:spPr/>
    </dgm:pt>
    <dgm:pt modelId="{EEE9DC63-9C8B-4FB9-A0E2-523BFE2017E0}" type="pres">
      <dgm:prSet presAssocID="{F14FD278-E99A-4A9D-8597-6E2BC9B92722}" presName="conn" presStyleLbl="parChTrans1D2" presStyleIdx="0" presStyleCnt="1"/>
      <dgm:spPr/>
      <dgm:t>
        <a:bodyPr/>
        <a:lstStyle/>
        <a:p>
          <a:endParaRPr lang="en-US"/>
        </a:p>
      </dgm:t>
    </dgm:pt>
    <dgm:pt modelId="{88C1BDEC-7CA1-4B57-A639-6C074EC799C5}" type="pres">
      <dgm:prSet presAssocID="{F14FD278-E99A-4A9D-8597-6E2BC9B92722}" presName="extraNode" presStyleLbl="node1" presStyleIdx="0" presStyleCnt="5"/>
      <dgm:spPr/>
    </dgm:pt>
    <dgm:pt modelId="{0995F72A-7CA5-416E-BEB5-0D6FCE5C51AA}" type="pres">
      <dgm:prSet presAssocID="{F14FD278-E99A-4A9D-8597-6E2BC9B92722}" presName="dstNode" presStyleLbl="node1" presStyleIdx="0" presStyleCnt="5"/>
      <dgm:spPr/>
    </dgm:pt>
    <dgm:pt modelId="{05D1C23B-7EDC-4AE4-9DF8-F2CE60FD7F30}" type="pres">
      <dgm:prSet presAssocID="{E715244B-FCE6-42A9-89BC-852744387E45}" presName="text_1" presStyleLbl="node1" presStyleIdx="0" presStyleCnt="5">
        <dgm:presLayoutVars>
          <dgm:bulletEnabled val="1"/>
        </dgm:presLayoutVars>
      </dgm:prSet>
      <dgm:spPr/>
      <dgm:t>
        <a:bodyPr/>
        <a:lstStyle/>
        <a:p>
          <a:endParaRPr lang="en-US"/>
        </a:p>
      </dgm:t>
    </dgm:pt>
    <dgm:pt modelId="{2F2DD9F9-0A26-4A21-80C2-A6593C1980A3}" type="pres">
      <dgm:prSet presAssocID="{E715244B-FCE6-42A9-89BC-852744387E45}" presName="accent_1" presStyleCnt="0"/>
      <dgm:spPr/>
    </dgm:pt>
    <dgm:pt modelId="{3C3CDCFF-41B2-4A62-B720-FFCB7C82F184}" type="pres">
      <dgm:prSet presAssocID="{E715244B-FCE6-42A9-89BC-852744387E45}" presName="accentRepeatNode" presStyleLbl="solidFgAcc1" presStyleIdx="0" presStyleCnt="5"/>
      <dgm:spPr/>
    </dgm:pt>
    <dgm:pt modelId="{0C9291D7-A74D-412D-B097-76399CE6E147}" type="pres">
      <dgm:prSet presAssocID="{EBC1C16A-CA63-4111-8ABF-89B8FA8B3ED7}" presName="text_2" presStyleLbl="node1" presStyleIdx="1" presStyleCnt="5">
        <dgm:presLayoutVars>
          <dgm:bulletEnabled val="1"/>
        </dgm:presLayoutVars>
      </dgm:prSet>
      <dgm:spPr/>
      <dgm:t>
        <a:bodyPr/>
        <a:lstStyle/>
        <a:p>
          <a:endParaRPr lang="en-US"/>
        </a:p>
      </dgm:t>
    </dgm:pt>
    <dgm:pt modelId="{1E09F88B-0F87-4E2A-9EC8-D6D136F0454F}" type="pres">
      <dgm:prSet presAssocID="{EBC1C16A-CA63-4111-8ABF-89B8FA8B3ED7}" presName="accent_2" presStyleCnt="0"/>
      <dgm:spPr/>
    </dgm:pt>
    <dgm:pt modelId="{F0CED0E2-6357-4F67-89F4-BF5AB8CE5B3C}" type="pres">
      <dgm:prSet presAssocID="{EBC1C16A-CA63-4111-8ABF-89B8FA8B3ED7}" presName="accentRepeatNode" presStyleLbl="solidFgAcc1" presStyleIdx="1" presStyleCnt="5"/>
      <dgm:spPr/>
    </dgm:pt>
    <dgm:pt modelId="{38CEC4D8-8CA4-4EC6-B0ED-60E34922948F}" type="pres">
      <dgm:prSet presAssocID="{39DF684F-DA51-4765-845E-A84C275B041C}" presName="text_3" presStyleLbl="node1" presStyleIdx="2" presStyleCnt="5">
        <dgm:presLayoutVars>
          <dgm:bulletEnabled val="1"/>
        </dgm:presLayoutVars>
      </dgm:prSet>
      <dgm:spPr/>
      <dgm:t>
        <a:bodyPr/>
        <a:lstStyle/>
        <a:p>
          <a:endParaRPr lang="en-US"/>
        </a:p>
      </dgm:t>
    </dgm:pt>
    <dgm:pt modelId="{87885A29-94F2-47B3-8677-89DA2881030B}" type="pres">
      <dgm:prSet presAssocID="{39DF684F-DA51-4765-845E-A84C275B041C}" presName="accent_3" presStyleCnt="0"/>
      <dgm:spPr/>
    </dgm:pt>
    <dgm:pt modelId="{D93C69E7-6EFA-48F3-AE3D-C9AC41FFFF21}" type="pres">
      <dgm:prSet presAssocID="{39DF684F-DA51-4765-845E-A84C275B041C}" presName="accentRepeatNode" presStyleLbl="solidFgAcc1" presStyleIdx="2" presStyleCnt="5"/>
      <dgm:spPr/>
    </dgm:pt>
    <dgm:pt modelId="{1E5490FD-EA98-49AA-A719-79CCC4CF9564}" type="pres">
      <dgm:prSet presAssocID="{0251F22F-407C-4024-942E-4B7B4A2D058B}" presName="text_4" presStyleLbl="node1" presStyleIdx="3" presStyleCnt="5">
        <dgm:presLayoutVars>
          <dgm:bulletEnabled val="1"/>
        </dgm:presLayoutVars>
      </dgm:prSet>
      <dgm:spPr/>
      <dgm:t>
        <a:bodyPr/>
        <a:lstStyle/>
        <a:p>
          <a:endParaRPr lang="en-US"/>
        </a:p>
      </dgm:t>
    </dgm:pt>
    <dgm:pt modelId="{DC3D7C7C-9438-47DD-B2BA-756BA78A22A0}" type="pres">
      <dgm:prSet presAssocID="{0251F22F-407C-4024-942E-4B7B4A2D058B}" presName="accent_4" presStyleCnt="0"/>
      <dgm:spPr/>
    </dgm:pt>
    <dgm:pt modelId="{24D14DFC-564A-4855-894F-B619042DBBBF}" type="pres">
      <dgm:prSet presAssocID="{0251F22F-407C-4024-942E-4B7B4A2D058B}" presName="accentRepeatNode" presStyleLbl="solidFgAcc1" presStyleIdx="3" presStyleCnt="5"/>
      <dgm:spPr/>
    </dgm:pt>
    <dgm:pt modelId="{C4690E43-5167-4F4C-857A-D789A16FD95B}" type="pres">
      <dgm:prSet presAssocID="{F510520C-DAB0-4747-AC69-4165D4862D91}" presName="text_5" presStyleLbl="node1" presStyleIdx="4" presStyleCnt="5">
        <dgm:presLayoutVars>
          <dgm:bulletEnabled val="1"/>
        </dgm:presLayoutVars>
      </dgm:prSet>
      <dgm:spPr/>
      <dgm:t>
        <a:bodyPr/>
        <a:lstStyle/>
        <a:p>
          <a:endParaRPr lang="en-US"/>
        </a:p>
      </dgm:t>
    </dgm:pt>
    <dgm:pt modelId="{4B9D7361-EFAF-49FD-99F8-F7A359AF7801}" type="pres">
      <dgm:prSet presAssocID="{F510520C-DAB0-4747-AC69-4165D4862D91}" presName="accent_5" presStyleCnt="0"/>
      <dgm:spPr/>
    </dgm:pt>
    <dgm:pt modelId="{AAEF5318-D396-4D02-B698-741A555EC51C}" type="pres">
      <dgm:prSet presAssocID="{F510520C-DAB0-4747-AC69-4165D4862D91}" presName="accentRepeatNode" presStyleLbl="solidFgAcc1" presStyleIdx="4" presStyleCnt="5"/>
      <dgm:spPr/>
    </dgm:pt>
  </dgm:ptLst>
  <dgm:cxnLst>
    <dgm:cxn modelId="{53E89901-3D32-49F5-A48B-0CB6347E8772}" type="presOf" srcId="{39DF684F-DA51-4765-845E-A84C275B041C}" destId="{38CEC4D8-8CA4-4EC6-B0ED-60E34922948F}" srcOrd="0" destOrd="0" presId="urn:microsoft.com/office/officeart/2008/layout/VerticalCurvedList"/>
    <dgm:cxn modelId="{4F50A4AA-71AA-4A7A-BDE5-A555CFDF1F0C}" type="presOf" srcId="{0251F22F-407C-4024-942E-4B7B4A2D058B}" destId="{1E5490FD-EA98-49AA-A719-79CCC4CF9564}" srcOrd="0" destOrd="0" presId="urn:microsoft.com/office/officeart/2008/layout/VerticalCurvedList"/>
    <dgm:cxn modelId="{50D73DD5-CD1F-4F2A-B6C0-F3F66D87DB67}" srcId="{F14FD278-E99A-4A9D-8597-6E2BC9B92722}" destId="{EBC1C16A-CA63-4111-8ABF-89B8FA8B3ED7}" srcOrd="1" destOrd="0" parTransId="{F0678AAA-B1E3-4F92-83BA-079F92D15907}" sibTransId="{B9356299-A448-48D1-9798-5582A60AF8E6}"/>
    <dgm:cxn modelId="{12D28AC4-CA76-452E-BEC5-08182C6C2DC9}" srcId="{F14FD278-E99A-4A9D-8597-6E2BC9B92722}" destId="{F510520C-DAB0-4747-AC69-4165D4862D91}" srcOrd="4" destOrd="0" parTransId="{B5D8EE13-68EA-4165-B766-9DADDEDACE47}" sibTransId="{8F2B1693-FBDD-4AB0-BFA7-F44FF6BB3362}"/>
    <dgm:cxn modelId="{908B6F0F-7A7E-48A9-8D12-D8B4372C7E73}" type="presOf" srcId="{F14FD278-E99A-4A9D-8597-6E2BC9B92722}" destId="{2EC8D7CC-05E2-45A5-B103-56D98AAA2A55}" srcOrd="0" destOrd="0" presId="urn:microsoft.com/office/officeart/2008/layout/VerticalCurvedList"/>
    <dgm:cxn modelId="{CCD75D21-9B32-43AE-B4DA-15E883D33211}" srcId="{F14FD278-E99A-4A9D-8597-6E2BC9B92722}" destId="{E715244B-FCE6-42A9-89BC-852744387E45}" srcOrd="0" destOrd="0" parTransId="{B66BDFF6-81A0-4557-8769-E448E22EF2E8}" sibTransId="{E48719E7-FF6E-4495-9AD2-B47706951230}"/>
    <dgm:cxn modelId="{1F3EB427-27A4-4A90-96E4-5213442AC543}" type="presOf" srcId="{EBC1C16A-CA63-4111-8ABF-89B8FA8B3ED7}" destId="{0C9291D7-A74D-412D-B097-76399CE6E147}" srcOrd="0" destOrd="0" presId="urn:microsoft.com/office/officeart/2008/layout/VerticalCurvedList"/>
    <dgm:cxn modelId="{A3C6DC1D-6D0E-4F8A-BFAE-E8C024AA056A}" type="presOf" srcId="{F510520C-DAB0-4747-AC69-4165D4862D91}" destId="{C4690E43-5167-4F4C-857A-D789A16FD95B}" srcOrd="0" destOrd="0" presId="urn:microsoft.com/office/officeart/2008/layout/VerticalCurvedList"/>
    <dgm:cxn modelId="{8C225493-FAA6-4A0C-A088-16D3D7AF228D}" type="presOf" srcId="{E715244B-FCE6-42A9-89BC-852744387E45}" destId="{05D1C23B-7EDC-4AE4-9DF8-F2CE60FD7F30}" srcOrd="0" destOrd="0" presId="urn:microsoft.com/office/officeart/2008/layout/VerticalCurvedList"/>
    <dgm:cxn modelId="{A05C878D-7973-4637-BD5C-D72D991AC603}" type="presOf" srcId="{E48719E7-FF6E-4495-9AD2-B47706951230}" destId="{EEE9DC63-9C8B-4FB9-A0E2-523BFE2017E0}" srcOrd="0" destOrd="0" presId="urn:microsoft.com/office/officeart/2008/layout/VerticalCurvedList"/>
    <dgm:cxn modelId="{86EEEC1C-7907-4630-9D53-1A4792E6BE7A}" srcId="{F14FD278-E99A-4A9D-8597-6E2BC9B92722}" destId="{39DF684F-DA51-4765-845E-A84C275B041C}" srcOrd="2" destOrd="0" parTransId="{7525EA97-9677-44D8-BE96-A12D1AD1A7F4}" sibTransId="{5F384917-F9D3-48C3-939A-F9C5EFC5514C}"/>
    <dgm:cxn modelId="{46957D53-72BC-4C67-B748-2BFA19960795}" srcId="{F14FD278-E99A-4A9D-8597-6E2BC9B92722}" destId="{0251F22F-407C-4024-942E-4B7B4A2D058B}" srcOrd="3" destOrd="0" parTransId="{51692F1F-E37C-4A75-8B1A-E910E97B2E0B}" sibTransId="{23AF607D-4BBD-4C6E-923A-1FC7F2467B00}"/>
    <dgm:cxn modelId="{8D355665-8869-4DFF-A43A-C7CDA25BE40E}" type="presParOf" srcId="{2EC8D7CC-05E2-45A5-B103-56D98AAA2A55}" destId="{54279244-2853-427B-9E28-338E7CE800A2}" srcOrd="0" destOrd="0" presId="urn:microsoft.com/office/officeart/2008/layout/VerticalCurvedList"/>
    <dgm:cxn modelId="{9F70860C-72DF-44CC-B566-CE04DCAF1E33}" type="presParOf" srcId="{54279244-2853-427B-9E28-338E7CE800A2}" destId="{0A00C34F-B2A9-4914-A62B-9637FFB137BE}" srcOrd="0" destOrd="0" presId="urn:microsoft.com/office/officeart/2008/layout/VerticalCurvedList"/>
    <dgm:cxn modelId="{96491DE4-E427-45B2-8848-C1B6F5A4BF32}" type="presParOf" srcId="{0A00C34F-B2A9-4914-A62B-9637FFB137BE}" destId="{856618E3-B362-4E23-B409-398EE3F92AC0}" srcOrd="0" destOrd="0" presId="urn:microsoft.com/office/officeart/2008/layout/VerticalCurvedList"/>
    <dgm:cxn modelId="{B6FC4E51-DEC6-4565-B345-C0C66135BC23}" type="presParOf" srcId="{0A00C34F-B2A9-4914-A62B-9637FFB137BE}" destId="{EEE9DC63-9C8B-4FB9-A0E2-523BFE2017E0}" srcOrd="1" destOrd="0" presId="urn:microsoft.com/office/officeart/2008/layout/VerticalCurvedList"/>
    <dgm:cxn modelId="{028AFDAB-8D47-462F-BC9C-ED95D894948E}" type="presParOf" srcId="{0A00C34F-B2A9-4914-A62B-9637FFB137BE}" destId="{88C1BDEC-7CA1-4B57-A639-6C074EC799C5}" srcOrd="2" destOrd="0" presId="urn:microsoft.com/office/officeart/2008/layout/VerticalCurvedList"/>
    <dgm:cxn modelId="{18237FE1-5575-49EC-9835-76672EC40AD9}" type="presParOf" srcId="{0A00C34F-B2A9-4914-A62B-9637FFB137BE}" destId="{0995F72A-7CA5-416E-BEB5-0D6FCE5C51AA}" srcOrd="3" destOrd="0" presId="urn:microsoft.com/office/officeart/2008/layout/VerticalCurvedList"/>
    <dgm:cxn modelId="{04C7ADE3-C607-42E8-A014-37A29F02B62F}" type="presParOf" srcId="{54279244-2853-427B-9E28-338E7CE800A2}" destId="{05D1C23B-7EDC-4AE4-9DF8-F2CE60FD7F30}" srcOrd="1" destOrd="0" presId="urn:microsoft.com/office/officeart/2008/layout/VerticalCurvedList"/>
    <dgm:cxn modelId="{40FE17A1-2B72-4D3A-BF56-66B854E75630}" type="presParOf" srcId="{54279244-2853-427B-9E28-338E7CE800A2}" destId="{2F2DD9F9-0A26-4A21-80C2-A6593C1980A3}" srcOrd="2" destOrd="0" presId="urn:microsoft.com/office/officeart/2008/layout/VerticalCurvedList"/>
    <dgm:cxn modelId="{8AC33F20-8D90-4166-9C1E-1F3A9ABE1B7F}" type="presParOf" srcId="{2F2DD9F9-0A26-4A21-80C2-A6593C1980A3}" destId="{3C3CDCFF-41B2-4A62-B720-FFCB7C82F184}" srcOrd="0" destOrd="0" presId="urn:microsoft.com/office/officeart/2008/layout/VerticalCurvedList"/>
    <dgm:cxn modelId="{6BE4E263-4D7A-4BEC-9C7C-D0571402A7D3}" type="presParOf" srcId="{54279244-2853-427B-9E28-338E7CE800A2}" destId="{0C9291D7-A74D-412D-B097-76399CE6E147}" srcOrd="3" destOrd="0" presId="urn:microsoft.com/office/officeart/2008/layout/VerticalCurvedList"/>
    <dgm:cxn modelId="{D571107A-280A-497F-87AE-65FE69149362}" type="presParOf" srcId="{54279244-2853-427B-9E28-338E7CE800A2}" destId="{1E09F88B-0F87-4E2A-9EC8-D6D136F0454F}" srcOrd="4" destOrd="0" presId="urn:microsoft.com/office/officeart/2008/layout/VerticalCurvedList"/>
    <dgm:cxn modelId="{9A64B11F-7F95-4307-81F2-2644C7D6B285}" type="presParOf" srcId="{1E09F88B-0F87-4E2A-9EC8-D6D136F0454F}" destId="{F0CED0E2-6357-4F67-89F4-BF5AB8CE5B3C}" srcOrd="0" destOrd="0" presId="urn:microsoft.com/office/officeart/2008/layout/VerticalCurvedList"/>
    <dgm:cxn modelId="{20615E7F-6CF5-491E-A6F1-DFE02B0C1A14}" type="presParOf" srcId="{54279244-2853-427B-9E28-338E7CE800A2}" destId="{38CEC4D8-8CA4-4EC6-B0ED-60E34922948F}" srcOrd="5" destOrd="0" presId="urn:microsoft.com/office/officeart/2008/layout/VerticalCurvedList"/>
    <dgm:cxn modelId="{3BC69A82-BDF3-4A83-9864-1B2AFD22791E}" type="presParOf" srcId="{54279244-2853-427B-9E28-338E7CE800A2}" destId="{87885A29-94F2-47B3-8677-89DA2881030B}" srcOrd="6" destOrd="0" presId="urn:microsoft.com/office/officeart/2008/layout/VerticalCurvedList"/>
    <dgm:cxn modelId="{A60A8CFD-AC2B-4BDD-918C-AC1A3D7C2992}" type="presParOf" srcId="{87885A29-94F2-47B3-8677-89DA2881030B}" destId="{D93C69E7-6EFA-48F3-AE3D-C9AC41FFFF21}" srcOrd="0" destOrd="0" presId="urn:microsoft.com/office/officeart/2008/layout/VerticalCurvedList"/>
    <dgm:cxn modelId="{CD6E184A-A923-40A8-9A95-6F57D00AFED2}" type="presParOf" srcId="{54279244-2853-427B-9E28-338E7CE800A2}" destId="{1E5490FD-EA98-49AA-A719-79CCC4CF9564}" srcOrd="7" destOrd="0" presId="urn:microsoft.com/office/officeart/2008/layout/VerticalCurvedList"/>
    <dgm:cxn modelId="{2467ED52-9CA3-4419-A8B4-3750B16E7272}" type="presParOf" srcId="{54279244-2853-427B-9E28-338E7CE800A2}" destId="{DC3D7C7C-9438-47DD-B2BA-756BA78A22A0}" srcOrd="8" destOrd="0" presId="urn:microsoft.com/office/officeart/2008/layout/VerticalCurvedList"/>
    <dgm:cxn modelId="{5B3811D4-D017-4BAC-A326-3491C2C44D73}" type="presParOf" srcId="{DC3D7C7C-9438-47DD-B2BA-756BA78A22A0}" destId="{24D14DFC-564A-4855-894F-B619042DBBBF}" srcOrd="0" destOrd="0" presId="urn:microsoft.com/office/officeart/2008/layout/VerticalCurvedList"/>
    <dgm:cxn modelId="{876566D5-83AF-45BE-80D5-0EB0E8849DAB}" type="presParOf" srcId="{54279244-2853-427B-9E28-338E7CE800A2}" destId="{C4690E43-5167-4F4C-857A-D789A16FD95B}" srcOrd="9" destOrd="0" presId="urn:microsoft.com/office/officeart/2008/layout/VerticalCurvedList"/>
    <dgm:cxn modelId="{BA4BE1CA-A9C0-46B2-8D2E-3D9B76042C83}" type="presParOf" srcId="{54279244-2853-427B-9E28-338E7CE800A2}" destId="{4B9D7361-EFAF-49FD-99F8-F7A359AF7801}" srcOrd="10" destOrd="0" presId="urn:microsoft.com/office/officeart/2008/layout/VerticalCurvedList"/>
    <dgm:cxn modelId="{09D1B464-6158-4F69-90FB-39A9740213DA}" type="presParOf" srcId="{4B9D7361-EFAF-49FD-99F8-F7A359AF7801}" destId="{AAEF5318-D396-4D02-B698-741A555EC51C}" srcOrd="0" destOrd="0" presId="urn:microsoft.com/office/officeart/2008/layout/VerticalCurv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14FD278-E99A-4A9D-8597-6E2BC9B92722}" type="doc">
      <dgm:prSet loTypeId="urn:microsoft.com/office/officeart/2008/layout/VerticalCurvedList" loCatId="list" qsTypeId="urn:microsoft.com/office/officeart/2005/8/quickstyle/3d3" qsCatId="3D" csTypeId="urn:microsoft.com/office/officeart/2005/8/colors/accent3_2" csCatId="accent3" phldr="1"/>
      <dgm:spPr/>
      <dgm:t>
        <a:bodyPr/>
        <a:lstStyle/>
        <a:p>
          <a:endParaRPr lang="en-US"/>
        </a:p>
      </dgm:t>
    </dgm:pt>
    <dgm:pt modelId="{6B423167-578F-494E-A004-15C721EAF8D7}">
      <dgm:prSet phldrT="[Text]"/>
      <dgm:spPr/>
      <dgm:t>
        <a:bodyPr/>
        <a:lstStyle/>
        <a:p>
          <a:r>
            <a:rPr lang="en-US" dirty="0" smtClean="0"/>
            <a:t>New publishable IS Doc Type </a:t>
          </a:r>
          <a:r>
            <a:rPr lang="en-US" dirty="0" err="1" smtClean="0"/>
            <a:t>ThingEvent</a:t>
          </a:r>
          <a:endParaRPr lang="en-US" dirty="0"/>
        </a:p>
      </dgm:t>
    </dgm:pt>
    <dgm:pt modelId="{03A44966-C33D-4379-814B-3627E5FDDCFE}" type="parTrans" cxnId="{C9C52253-2413-4F4A-B0C3-F2309A7DBCC5}">
      <dgm:prSet/>
      <dgm:spPr/>
      <dgm:t>
        <a:bodyPr/>
        <a:lstStyle/>
        <a:p>
          <a:endParaRPr lang="en-US"/>
        </a:p>
      </dgm:t>
    </dgm:pt>
    <dgm:pt modelId="{EB66AE3E-4125-4311-AF7F-8EEB0FC20F6B}" type="sibTrans" cxnId="{C9C52253-2413-4F4A-B0C3-F2309A7DBCC5}">
      <dgm:prSet/>
      <dgm:spPr/>
      <dgm:t>
        <a:bodyPr/>
        <a:lstStyle/>
        <a:p>
          <a:endParaRPr lang="en-US"/>
        </a:p>
      </dgm:t>
    </dgm:pt>
    <dgm:pt modelId="{26C6D926-C775-439E-A8E8-5393101F3F51}">
      <dgm:prSet phldrT="[Text]"/>
      <dgm:spPr/>
      <dgm:t>
        <a:bodyPr/>
        <a:lstStyle/>
        <a:p>
          <a:r>
            <a:rPr lang="en-US" dirty="0" smtClean="0"/>
            <a:t>Event Console</a:t>
          </a:r>
          <a:endParaRPr lang="en-US" dirty="0"/>
        </a:p>
      </dgm:t>
    </dgm:pt>
    <dgm:pt modelId="{C4481332-0719-4AD3-AC2F-B4318B308DDC}" type="parTrans" cxnId="{3E353761-1684-401F-9E54-20D822293EFA}">
      <dgm:prSet/>
      <dgm:spPr/>
      <dgm:t>
        <a:bodyPr/>
        <a:lstStyle/>
        <a:p>
          <a:endParaRPr lang="en-US"/>
        </a:p>
      </dgm:t>
    </dgm:pt>
    <dgm:pt modelId="{ED83E7A3-23B6-4A56-AC9F-DE492C975B17}" type="sibTrans" cxnId="{3E353761-1684-401F-9E54-20D822293EFA}">
      <dgm:prSet/>
      <dgm:spPr/>
      <dgm:t>
        <a:bodyPr/>
        <a:lstStyle/>
        <a:p>
          <a:endParaRPr lang="en-US"/>
        </a:p>
      </dgm:t>
    </dgm:pt>
    <dgm:pt modelId="{E715244B-FCE6-42A9-89BC-852744387E45}">
      <dgm:prSet phldrT="[Text]"/>
      <dgm:spPr/>
      <dgm:t>
        <a:bodyPr/>
        <a:lstStyle/>
        <a:p>
          <a:r>
            <a:rPr lang="en-US" dirty="0" smtClean="0"/>
            <a:t>Demo &amp; Show </a:t>
          </a:r>
          <a:r>
            <a:rPr lang="en-US" dirty="0" err="1" smtClean="0"/>
            <a:t>HelloDBP</a:t>
          </a:r>
          <a:endParaRPr lang="en-US" dirty="0"/>
        </a:p>
      </dgm:t>
    </dgm:pt>
    <dgm:pt modelId="{B66BDFF6-81A0-4557-8769-E448E22EF2E8}" type="parTrans" cxnId="{CCD75D21-9B32-43AE-B4DA-15E883D33211}">
      <dgm:prSet/>
      <dgm:spPr/>
      <dgm:t>
        <a:bodyPr/>
        <a:lstStyle/>
        <a:p>
          <a:endParaRPr lang="en-US"/>
        </a:p>
      </dgm:t>
    </dgm:pt>
    <dgm:pt modelId="{E48719E7-FF6E-4495-9AD2-B47706951230}" type="sibTrans" cxnId="{CCD75D21-9B32-43AE-B4DA-15E883D33211}">
      <dgm:prSet/>
      <dgm:spPr/>
      <dgm:t>
        <a:bodyPr/>
        <a:lstStyle/>
        <a:p>
          <a:endParaRPr lang="en-US"/>
        </a:p>
      </dgm:t>
    </dgm:pt>
    <dgm:pt modelId="{05BD251F-8F7B-4CE3-880C-6F9F26E13142}">
      <dgm:prSet phldrT="[Text]"/>
      <dgm:spPr/>
      <dgm:t>
        <a:bodyPr/>
        <a:lstStyle/>
        <a:p>
          <a:r>
            <a:rPr lang="en-US" dirty="0" smtClean="0"/>
            <a:t>Flow to send an event</a:t>
          </a:r>
          <a:endParaRPr lang="en-US" dirty="0"/>
        </a:p>
      </dgm:t>
    </dgm:pt>
    <dgm:pt modelId="{80FE9C57-471A-4F8F-9E67-FECC6447280A}" type="parTrans" cxnId="{9CB73B4F-1502-49E5-8190-01DA1F9ECADC}">
      <dgm:prSet/>
      <dgm:spPr/>
      <dgm:t>
        <a:bodyPr/>
        <a:lstStyle/>
        <a:p>
          <a:endParaRPr lang="en-US"/>
        </a:p>
      </dgm:t>
    </dgm:pt>
    <dgm:pt modelId="{1070CCDA-1E0F-4FAF-84AB-EE11F5616A4B}" type="sibTrans" cxnId="{9CB73B4F-1502-49E5-8190-01DA1F9ECADC}">
      <dgm:prSet/>
      <dgm:spPr/>
      <dgm:t>
        <a:bodyPr/>
        <a:lstStyle/>
        <a:p>
          <a:endParaRPr lang="en-US"/>
        </a:p>
      </dgm:t>
    </dgm:pt>
    <dgm:pt modelId="{3401284C-9237-4BB9-B7F7-C1805E4518E4}">
      <dgm:prSet phldrT="[Text]"/>
      <dgm:spPr/>
      <dgm:t>
        <a:bodyPr/>
        <a:lstStyle/>
        <a:p>
          <a:r>
            <a:rPr lang="en-US" dirty="0" smtClean="0"/>
            <a:t>Extend </a:t>
          </a:r>
          <a:r>
            <a:rPr lang="en-US" dirty="0" err="1" smtClean="0"/>
            <a:t>createThing</a:t>
          </a:r>
          <a:r>
            <a:rPr lang="en-US" dirty="0" smtClean="0"/>
            <a:t> to send an event</a:t>
          </a:r>
          <a:endParaRPr lang="en-US" dirty="0"/>
        </a:p>
      </dgm:t>
    </dgm:pt>
    <dgm:pt modelId="{12403BFC-0D8B-45D5-B7C3-AB4F8CEE49F4}" type="parTrans" cxnId="{BBB705F8-E98E-4665-89EF-722AEB551DA2}">
      <dgm:prSet/>
      <dgm:spPr/>
      <dgm:t>
        <a:bodyPr/>
        <a:lstStyle/>
        <a:p>
          <a:endParaRPr lang="en-US"/>
        </a:p>
      </dgm:t>
    </dgm:pt>
    <dgm:pt modelId="{D0A99598-C63E-4265-ACDC-451130D01642}" type="sibTrans" cxnId="{BBB705F8-E98E-4665-89EF-722AEB551DA2}">
      <dgm:prSet/>
      <dgm:spPr/>
      <dgm:t>
        <a:bodyPr/>
        <a:lstStyle/>
        <a:p>
          <a:endParaRPr lang="en-US"/>
        </a:p>
      </dgm:t>
    </dgm:pt>
    <dgm:pt modelId="{2EC8D7CC-05E2-45A5-B103-56D98AAA2A55}" type="pres">
      <dgm:prSet presAssocID="{F14FD278-E99A-4A9D-8597-6E2BC9B92722}" presName="Name0" presStyleCnt="0">
        <dgm:presLayoutVars>
          <dgm:chMax val="7"/>
          <dgm:chPref val="7"/>
          <dgm:dir/>
        </dgm:presLayoutVars>
      </dgm:prSet>
      <dgm:spPr/>
      <dgm:t>
        <a:bodyPr/>
        <a:lstStyle/>
        <a:p>
          <a:endParaRPr lang="en-US"/>
        </a:p>
      </dgm:t>
    </dgm:pt>
    <dgm:pt modelId="{54279244-2853-427B-9E28-338E7CE800A2}" type="pres">
      <dgm:prSet presAssocID="{F14FD278-E99A-4A9D-8597-6E2BC9B92722}" presName="Name1" presStyleCnt="0"/>
      <dgm:spPr/>
    </dgm:pt>
    <dgm:pt modelId="{0A00C34F-B2A9-4914-A62B-9637FFB137BE}" type="pres">
      <dgm:prSet presAssocID="{F14FD278-E99A-4A9D-8597-6E2BC9B92722}" presName="cycle" presStyleCnt="0"/>
      <dgm:spPr/>
    </dgm:pt>
    <dgm:pt modelId="{856618E3-B362-4E23-B409-398EE3F92AC0}" type="pres">
      <dgm:prSet presAssocID="{F14FD278-E99A-4A9D-8597-6E2BC9B92722}" presName="srcNode" presStyleLbl="node1" presStyleIdx="0" presStyleCnt="5"/>
      <dgm:spPr/>
    </dgm:pt>
    <dgm:pt modelId="{EEE9DC63-9C8B-4FB9-A0E2-523BFE2017E0}" type="pres">
      <dgm:prSet presAssocID="{F14FD278-E99A-4A9D-8597-6E2BC9B92722}" presName="conn" presStyleLbl="parChTrans1D2" presStyleIdx="0" presStyleCnt="1"/>
      <dgm:spPr/>
      <dgm:t>
        <a:bodyPr/>
        <a:lstStyle/>
        <a:p>
          <a:endParaRPr lang="en-US"/>
        </a:p>
      </dgm:t>
    </dgm:pt>
    <dgm:pt modelId="{88C1BDEC-7CA1-4B57-A639-6C074EC799C5}" type="pres">
      <dgm:prSet presAssocID="{F14FD278-E99A-4A9D-8597-6E2BC9B92722}" presName="extraNode" presStyleLbl="node1" presStyleIdx="0" presStyleCnt="5"/>
      <dgm:spPr/>
    </dgm:pt>
    <dgm:pt modelId="{0995F72A-7CA5-416E-BEB5-0D6FCE5C51AA}" type="pres">
      <dgm:prSet presAssocID="{F14FD278-E99A-4A9D-8597-6E2BC9B92722}" presName="dstNode" presStyleLbl="node1" presStyleIdx="0" presStyleCnt="5"/>
      <dgm:spPr/>
    </dgm:pt>
    <dgm:pt modelId="{DD9CA5B5-6A63-48C7-8926-173FACD14F9C}" type="pres">
      <dgm:prSet presAssocID="{6B423167-578F-494E-A004-15C721EAF8D7}" presName="text_1" presStyleLbl="node1" presStyleIdx="0" presStyleCnt="5">
        <dgm:presLayoutVars>
          <dgm:bulletEnabled val="1"/>
        </dgm:presLayoutVars>
      </dgm:prSet>
      <dgm:spPr/>
      <dgm:t>
        <a:bodyPr/>
        <a:lstStyle/>
        <a:p>
          <a:endParaRPr lang="en-US"/>
        </a:p>
      </dgm:t>
    </dgm:pt>
    <dgm:pt modelId="{75AEC1EF-E193-4D8D-8D67-CCD8B79B6A52}" type="pres">
      <dgm:prSet presAssocID="{6B423167-578F-494E-A004-15C721EAF8D7}" presName="accent_1" presStyleCnt="0"/>
      <dgm:spPr/>
    </dgm:pt>
    <dgm:pt modelId="{A4E8225A-50CC-49D4-AEE6-4BC681EDFC5D}" type="pres">
      <dgm:prSet presAssocID="{6B423167-578F-494E-A004-15C721EAF8D7}" presName="accentRepeatNode" presStyleLbl="solidFgAcc1" presStyleIdx="0" presStyleCnt="5"/>
      <dgm:spPr/>
    </dgm:pt>
    <dgm:pt modelId="{DF495D34-36B1-4CAC-8322-72249EB976A7}" type="pres">
      <dgm:prSet presAssocID="{05BD251F-8F7B-4CE3-880C-6F9F26E13142}" presName="text_2" presStyleLbl="node1" presStyleIdx="1" presStyleCnt="5">
        <dgm:presLayoutVars>
          <dgm:bulletEnabled val="1"/>
        </dgm:presLayoutVars>
      </dgm:prSet>
      <dgm:spPr/>
      <dgm:t>
        <a:bodyPr/>
        <a:lstStyle/>
        <a:p>
          <a:endParaRPr lang="en-US"/>
        </a:p>
      </dgm:t>
    </dgm:pt>
    <dgm:pt modelId="{7A2AB990-D5B8-4C19-9F26-4E69166F75F7}" type="pres">
      <dgm:prSet presAssocID="{05BD251F-8F7B-4CE3-880C-6F9F26E13142}" presName="accent_2" presStyleCnt="0"/>
      <dgm:spPr/>
    </dgm:pt>
    <dgm:pt modelId="{787A4378-4510-4A92-B667-66DAFE14B2D4}" type="pres">
      <dgm:prSet presAssocID="{05BD251F-8F7B-4CE3-880C-6F9F26E13142}" presName="accentRepeatNode" presStyleLbl="solidFgAcc1" presStyleIdx="1" presStyleCnt="5"/>
      <dgm:spPr/>
    </dgm:pt>
    <dgm:pt modelId="{C7A79278-B789-4459-8210-E0E271EAF324}" type="pres">
      <dgm:prSet presAssocID="{3401284C-9237-4BB9-B7F7-C1805E4518E4}" presName="text_3" presStyleLbl="node1" presStyleIdx="2" presStyleCnt="5">
        <dgm:presLayoutVars>
          <dgm:bulletEnabled val="1"/>
        </dgm:presLayoutVars>
      </dgm:prSet>
      <dgm:spPr/>
      <dgm:t>
        <a:bodyPr/>
        <a:lstStyle/>
        <a:p>
          <a:endParaRPr lang="en-US"/>
        </a:p>
      </dgm:t>
    </dgm:pt>
    <dgm:pt modelId="{7B18E5D6-9E72-4757-9A07-06A49A1BBC6B}" type="pres">
      <dgm:prSet presAssocID="{3401284C-9237-4BB9-B7F7-C1805E4518E4}" presName="accent_3" presStyleCnt="0"/>
      <dgm:spPr/>
    </dgm:pt>
    <dgm:pt modelId="{FCAD4649-7C04-48D5-9327-A6192569BEDE}" type="pres">
      <dgm:prSet presAssocID="{3401284C-9237-4BB9-B7F7-C1805E4518E4}" presName="accentRepeatNode" presStyleLbl="solidFgAcc1" presStyleIdx="2" presStyleCnt="5"/>
      <dgm:spPr/>
    </dgm:pt>
    <dgm:pt modelId="{AF9291A0-A055-470C-864D-F95FBF7B5AA8}" type="pres">
      <dgm:prSet presAssocID="{26C6D926-C775-439E-A8E8-5393101F3F51}" presName="text_4" presStyleLbl="node1" presStyleIdx="3" presStyleCnt="5">
        <dgm:presLayoutVars>
          <dgm:bulletEnabled val="1"/>
        </dgm:presLayoutVars>
      </dgm:prSet>
      <dgm:spPr/>
      <dgm:t>
        <a:bodyPr/>
        <a:lstStyle/>
        <a:p>
          <a:endParaRPr lang="en-US"/>
        </a:p>
      </dgm:t>
    </dgm:pt>
    <dgm:pt modelId="{5DFF00D6-85B2-44B5-BA62-13544988CE21}" type="pres">
      <dgm:prSet presAssocID="{26C6D926-C775-439E-A8E8-5393101F3F51}" presName="accent_4" presStyleCnt="0"/>
      <dgm:spPr/>
    </dgm:pt>
    <dgm:pt modelId="{060C7289-EC0D-4F6A-A21A-510CE83A95ED}" type="pres">
      <dgm:prSet presAssocID="{26C6D926-C775-439E-A8E8-5393101F3F51}" presName="accentRepeatNode" presStyleLbl="solidFgAcc1" presStyleIdx="3" presStyleCnt="5"/>
      <dgm:spPr/>
    </dgm:pt>
    <dgm:pt modelId="{AB74E79C-D4F4-4DD3-939C-964AE1A6559B}" type="pres">
      <dgm:prSet presAssocID="{E715244B-FCE6-42A9-89BC-852744387E45}" presName="text_5" presStyleLbl="node1" presStyleIdx="4" presStyleCnt="5">
        <dgm:presLayoutVars>
          <dgm:bulletEnabled val="1"/>
        </dgm:presLayoutVars>
      </dgm:prSet>
      <dgm:spPr/>
      <dgm:t>
        <a:bodyPr/>
        <a:lstStyle/>
        <a:p>
          <a:endParaRPr lang="en-US"/>
        </a:p>
      </dgm:t>
    </dgm:pt>
    <dgm:pt modelId="{5288F5A2-6D96-49A6-804A-765582CA29F8}" type="pres">
      <dgm:prSet presAssocID="{E715244B-FCE6-42A9-89BC-852744387E45}" presName="accent_5" presStyleCnt="0"/>
      <dgm:spPr/>
    </dgm:pt>
    <dgm:pt modelId="{3C3CDCFF-41B2-4A62-B720-FFCB7C82F184}" type="pres">
      <dgm:prSet presAssocID="{E715244B-FCE6-42A9-89BC-852744387E45}" presName="accentRepeatNode" presStyleLbl="solidFgAcc1" presStyleIdx="4" presStyleCnt="5"/>
      <dgm:spPr/>
    </dgm:pt>
  </dgm:ptLst>
  <dgm:cxnLst>
    <dgm:cxn modelId="{61A5AFD0-4D65-4119-A6FA-2247B5965683}" type="presOf" srcId="{E715244B-FCE6-42A9-89BC-852744387E45}" destId="{AB74E79C-D4F4-4DD3-939C-964AE1A6559B}" srcOrd="0" destOrd="0" presId="urn:microsoft.com/office/officeart/2008/layout/VerticalCurvedList"/>
    <dgm:cxn modelId="{8A42625B-ADC6-4F31-A398-5B9E42C5B8C3}" type="presOf" srcId="{3401284C-9237-4BB9-B7F7-C1805E4518E4}" destId="{C7A79278-B789-4459-8210-E0E271EAF324}" srcOrd="0" destOrd="0" presId="urn:microsoft.com/office/officeart/2008/layout/VerticalCurvedList"/>
    <dgm:cxn modelId="{3E353761-1684-401F-9E54-20D822293EFA}" srcId="{F14FD278-E99A-4A9D-8597-6E2BC9B92722}" destId="{26C6D926-C775-439E-A8E8-5393101F3F51}" srcOrd="3" destOrd="0" parTransId="{C4481332-0719-4AD3-AC2F-B4318B308DDC}" sibTransId="{ED83E7A3-23B6-4A56-AC9F-DE492C975B17}"/>
    <dgm:cxn modelId="{9CB73B4F-1502-49E5-8190-01DA1F9ECADC}" srcId="{F14FD278-E99A-4A9D-8597-6E2BC9B92722}" destId="{05BD251F-8F7B-4CE3-880C-6F9F26E13142}" srcOrd="1" destOrd="0" parTransId="{80FE9C57-471A-4F8F-9E67-FECC6447280A}" sibTransId="{1070CCDA-1E0F-4FAF-84AB-EE11F5616A4B}"/>
    <dgm:cxn modelId="{9CF9172F-BED6-44AB-9879-D028D0C3D0C3}" type="presOf" srcId="{6B423167-578F-494E-A004-15C721EAF8D7}" destId="{DD9CA5B5-6A63-48C7-8926-173FACD14F9C}" srcOrd="0" destOrd="0" presId="urn:microsoft.com/office/officeart/2008/layout/VerticalCurvedList"/>
    <dgm:cxn modelId="{C9C52253-2413-4F4A-B0C3-F2309A7DBCC5}" srcId="{F14FD278-E99A-4A9D-8597-6E2BC9B92722}" destId="{6B423167-578F-494E-A004-15C721EAF8D7}" srcOrd="0" destOrd="0" parTransId="{03A44966-C33D-4379-814B-3627E5FDDCFE}" sibTransId="{EB66AE3E-4125-4311-AF7F-8EEB0FC20F6B}"/>
    <dgm:cxn modelId="{CCD75D21-9B32-43AE-B4DA-15E883D33211}" srcId="{F14FD278-E99A-4A9D-8597-6E2BC9B92722}" destId="{E715244B-FCE6-42A9-89BC-852744387E45}" srcOrd="4" destOrd="0" parTransId="{B66BDFF6-81A0-4557-8769-E448E22EF2E8}" sibTransId="{E48719E7-FF6E-4495-9AD2-B47706951230}"/>
    <dgm:cxn modelId="{03835DEA-3EE2-4DCC-BA8F-6B8838663837}" type="presOf" srcId="{05BD251F-8F7B-4CE3-880C-6F9F26E13142}" destId="{DF495D34-36B1-4CAC-8322-72249EB976A7}" srcOrd="0" destOrd="0" presId="urn:microsoft.com/office/officeart/2008/layout/VerticalCurvedList"/>
    <dgm:cxn modelId="{BBB705F8-E98E-4665-89EF-722AEB551DA2}" srcId="{F14FD278-E99A-4A9D-8597-6E2BC9B92722}" destId="{3401284C-9237-4BB9-B7F7-C1805E4518E4}" srcOrd="2" destOrd="0" parTransId="{12403BFC-0D8B-45D5-B7C3-AB4F8CEE49F4}" sibTransId="{D0A99598-C63E-4265-ACDC-451130D01642}"/>
    <dgm:cxn modelId="{4497BFE4-01D4-4254-A4D4-79DFD8F5C6F7}" type="presOf" srcId="{26C6D926-C775-439E-A8E8-5393101F3F51}" destId="{AF9291A0-A055-470C-864D-F95FBF7B5AA8}" srcOrd="0" destOrd="0" presId="urn:microsoft.com/office/officeart/2008/layout/VerticalCurvedList"/>
    <dgm:cxn modelId="{32492530-1A96-4452-922E-A44031CAE3DC}" type="presOf" srcId="{EB66AE3E-4125-4311-AF7F-8EEB0FC20F6B}" destId="{EEE9DC63-9C8B-4FB9-A0E2-523BFE2017E0}" srcOrd="0" destOrd="0" presId="urn:microsoft.com/office/officeart/2008/layout/VerticalCurvedList"/>
    <dgm:cxn modelId="{A3CB0FDA-0349-4945-B87C-6CE4BC2BCAC4}" type="presOf" srcId="{F14FD278-E99A-4A9D-8597-6E2BC9B92722}" destId="{2EC8D7CC-05E2-45A5-B103-56D98AAA2A55}" srcOrd="0" destOrd="0" presId="urn:microsoft.com/office/officeart/2008/layout/VerticalCurvedList"/>
    <dgm:cxn modelId="{9B594C9C-FC9A-404E-976A-012640A1304C}" type="presParOf" srcId="{2EC8D7CC-05E2-45A5-B103-56D98AAA2A55}" destId="{54279244-2853-427B-9E28-338E7CE800A2}" srcOrd="0" destOrd="0" presId="urn:microsoft.com/office/officeart/2008/layout/VerticalCurvedList"/>
    <dgm:cxn modelId="{1B5D42C6-3FA9-4AC9-89CD-9F500A139DEB}" type="presParOf" srcId="{54279244-2853-427B-9E28-338E7CE800A2}" destId="{0A00C34F-B2A9-4914-A62B-9637FFB137BE}" srcOrd="0" destOrd="0" presId="urn:microsoft.com/office/officeart/2008/layout/VerticalCurvedList"/>
    <dgm:cxn modelId="{7DB3C424-B35D-4987-9D87-A8A5133C9EA5}" type="presParOf" srcId="{0A00C34F-B2A9-4914-A62B-9637FFB137BE}" destId="{856618E3-B362-4E23-B409-398EE3F92AC0}" srcOrd="0" destOrd="0" presId="urn:microsoft.com/office/officeart/2008/layout/VerticalCurvedList"/>
    <dgm:cxn modelId="{D0BC625E-9566-4041-919E-DA71DFD50AE0}" type="presParOf" srcId="{0A00C34F-B2A9-4914-A62B-9637FFB137BE}" destId="{EEE9DC63-9C8B-4FB9-A0E2-523BFE2017E0}" srcOrd="1" destOrd="0" presId="urn:microsoft.com/office/officeart/2008/layout/VerticalCurvedList"/>
    <dgm:cxn modelId="{5384F49B-5BC4-4A56-A8CB-9721A43D0B4A}" type="presParOf" srcId="{0A00C34F-B2A9-4914-A62B-9637FFB137BE}" destId="{88C1BDEC-7CA1-4B57-A639-6C074EC799C5}" srcOrd="2" destOrd="0" presId="urn:microsoft.com/office/officeart/2008/layout/VerticalCurvedList"/>
    <dgm:cxn modelId="{4A12CDD3-327F-40DE-BA09-EECC0A008EFF}" type="presParOf" srcId="{0A00C34F-B2A9-4914-A62B-9637FFB137BE}" destId="{0995F72A-7CA5-416E-BEB5-0D6FCE5C51AA}" srcOrd="3" destOrd="0" presId="urn:microsoft.com/office/officeart/2008/layout/VerticalCurvedList"/>
    <dgm:cxn modelId="{00DBE0A7-F122-4E75-8F0B-B09B497ECB20}" type="presParOf" srcId="{54279244-2853-427B-9E28-338E7CE800A2}" destId="{DD9CA5B5-6A63-48C7-8926-173FACD14F9C}" srcOrd="1" destOrd="0" presId="urn:microsoft.com/office/officeart/2008/layout/VerticalCurvedList"/>
    <dgm:cxn modelId="{895475FB-A606-45E4-8CFE-BB481F6F3C67}" type="presParOf" srcId="{54279244-2853-427B-9E28-338E7CE800A2}" destId="{75AEC1EF-E193-4D8D-8D67-CCD8B79B6A52}" srcOrd="2" destOrd="0" presId="urn:microsoft.com/office/officeart/2008/layout/VerticalCurvedList"/>
    <dgm:cxn modelId="{E73943C7-3BF1-46BF-9CD0-DA660236A336}" type="presParOf" srcId="{75AEC1EF-E193-4D8D-8D67-CCD8B79B6A52}" destId="{A4E8225A-50CC-49D4-AEE6-4BC681EDFC5D}" srcOrd="0" destOrd="0" presId="urn:microsoft.com/office/officeart/2008/layout/VerticalCurvedList"/>
    <dgm:cxn modelId="{85292686-3176-4F3A-B182-FA3BD18F4088}" type="presParOf" srcId="{54279244-2853-427B-9E28-338E7CE800A2}" destId="{DF495D34-36B1-4CAC-8322-72249EB976A7}" srcOrd="3" destOrd="0" presId="urn:microsoft.com/office/officeart/2008/layout/VerticalCurvedList"/>
    <dgm:cxn modelId="{E5D9ECEF-7489-442B-AD55-831715F4C3EF}" type="presParOf" srcId="{54279244-2853-427B-9E28-338E7CE800A2}" destId="{7A2AB990-D5B8-4C19-9F26-4E69166F75F7}" srcOrd="4" destOrd="0" presId="urn:microsoft.com/office/officeart/2008/layout/VerticalCurvedList"/>
    <dgm:cxn modelId="{8B737F49-7551-4BF9-B880-46F8097D8ADF}" type="presParOf" srcId="{7A2AB990-D5B8-4C19-9F26-4E69166F75F7}" destId="{787A4378-4510-4A92-B667-66DAFE14B2D4}" srcOrd="0" destOrd="0" presId="urn:microsoft.com/office/officeart/2008/layout/VerticalCurvedList"/>
    <dgm:cxn modelId="{3DA91B6D-17AF-49BE-8A57-FFEA63CB9141}" type="presParOf" srcId="{54279244-2853-427B-9E28-338E7CE800A2}" destId="{C7A79278-B789-4459-8210-E0E271EAF324}" srcOrd="5" destOrd="0" presId="urn:microsoft.com/office/officeart/2008/layout/VerticalCurvedList"/>
    <dgm:cxn modelId="{38DD8EE3-39AD-4338-82F7-458E8F5D8B43}" type="presParOf" srcId="{54279244-2853-427B-9E28-338E7CE800A2}" destId="{7B18E5D6-9E72-4757-9A07-06A49A1BBC6B}" srcOrd="6" destOrd="0" presId="urn:microsoft.com/office/officeart/2008/layout/VerticalCurvedList"/>
    <dgm:cxn modelId="{0EA17CC5-7128-4DCA-9E02-191619E0120F}" type="presParOf" srcId="{7B18E5D6-9E72-4757-9A07-06A49A1BBC6B}" destId="{FCAD4649-7C04-48D5-9327-A6192569BEDE}" srcOrd="0" destOrd="0" presId="urn:microsoft.com/office/officeart/2008/layout/VerticalCurvedList"/>
    <dgm:cxn modelId="{DF6E35A8-022E-48DD-8DE3-79EAF54A7A8C}" type="presParOf" srcId="{54279244-2853-427B-9E28-338E7CE800A2}" destId="{AF9291A0-A055-470C-864D-F95FBF7B5AA8}" srcOrd="7" destOrd="0" presId="urn:microsoft.com/office/officeart/2008/layout/VerticalCurvedList"/>
    <dgm:cxn modelId="{FE703ADD-CE40-4919-804E-9A570849C226}" type="presParOf" srcId="{54279244-2853-427B-9E28-338E7CE800A2}" destId="{5DFF00D6-85B2-44B5-BA62-13544988CE21}" srcOrd="8" destOrd="0" presId="urn:microsoft.com/office/officeart/2008/layout/VerticalCurvedList"/>
    <dgm:cxn modelId="{1C564583-A8BE-427B-BDCA-B02A36F8EEF2}" type="presParOf" srcId="{5DFF00D6-85B2-44B5-BA62-13544988CE21}" destId="{060C7289-EC0D-4F6A-A21A-510CE83A95ED}" srcOrd="0" destOrd="0" presId="urn:microsoft.com/office/officeart/2008/layout/VerticalCurvedList"/>
    <dgm:cxn modelId="{41D6ABC7-6897-4032-8A98-FBE7A1C1F833}" type="presParOf" srcId="{54279244-2853-427B-9E28-338E7CE800A2}" destId="{AB74E79C-D4F4-4DD3-939C-964AE1A6559B}" srcOrd="9" destOrd="0" presId="urn:microsoft.com/office/officeart/2008/layout/VerticalCurvedList"/>
    <dgm:cxn modelId="{E8705576-1A0F-4BE0-8CBD-3DCB9BAD9239}" type="presParOf" srcId="{54279244-2853-427B-9E28-338E7CE800A2}" destId="{5288F5A2-6D96-49A6-804A-765582CA29F8}" srcOrd="10" destOrd="0" presId="urn:microsoft.com/office/officeart/2008/layout/VerticalCurvedList"/>
    <dgm:cxn modelId="{BD4B959A-532E-46D7-8F56-2C09DACA93EF}" type="presParOf" srcId="{5288F5A2-6D96-49A6-804A-765582CA29F8}" destId="{3C3CDCFF-41B2-4A62-B720-FFCB7C82F184}" srcOrd="0" destOrd="0" presId="urn:microsoft.com/office/officeart/2008/layout/VerticalCurv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14FD278-E99A-4A9D-8597-6E2BC9B92722}" type="doc">
      <dgm:prSet loTypeId="urn:microsoft.com/office/officeart/2008/layout/VerticalCurvedList" loCatId="list" qsTypeId="urn:microsoft.com/office/officeart/2005/8/quickstyle/3d3" qsCatId="3D" csTypeId="urn:microsoft.com/office/officeart/2005/8/colors/accent3_2" csCatId="accent3" phldr="1"/>
      <dgm:spPr/>
      <dgm:t>
        <a:bodyPr/>
        <a:lstStyle/>
        <a:p>
          <a:endParaRPr lang="en-US"/>
        </a:p>
      </dgm:t>
    </dgm:pt>
    <dgm:pt modelId="{6B423167-578F-494E-A004-15C721EAF8D7}">
      <dgm:prSet phldrT="[Text]"/>
      <dgm:spPr/>
      <dgm:t>
        <a:bodyPr/>
        <a:lstStyle/>
        <a:p>
          <a:r>
            <a:rPr lang="en-US" dirty="0" smtClean="0"/>
            <a:t>Configure DES to store </a:t>
          </a:r>
          <a:r>
            <a:rPr lang="en-US" dirty="0" err="1" smtClean="0"/>
            <a:t>ThingEvents</a:t>
          </a:r>
          <a:r>
            <a:rPr lang="en-US" dirty="0" smtClean="0"/>
            <a:t> to </a:t>
          </a:r>
          <a:r>
            <a:rPr lang="en-US" dirty="0" err="1" smtClean="0"/>
            <a:t>Elasticsearch</a:t>
          </a:r>
          <a:endParaRPr lang="en-US" dirty="0"/>
        </a:p>
      </dgm:t>
    </dgm:pt>
    <dgm:pt modelId="{03A44966-C33D-4379-814B-3627E5FDDCFE}" type="parTrans" cxnId="{C9C52253-2413-4F4A-B0C3-F2309A7DBCC5}">
      <dgm:prSet/>
      <dgm:spPr/>
      <dgm:t>
        <a:bodyPr/>
        <a:lstStyle/>
        <a:p>
          <a:endParaRPr lang="en-US"/>
        </a:p>
      </dgm:t>
    </dgm:pt>
    <dgm:pt modelId="{EB66AE3E-4125-4311-AF7F-8EEB0FC20F6B}" type="sibTrans" cxnId="{C9C52253-2413-4F4A-B0C3-F2309A7DBCC5}">
      <dgm:prSet/>
      <dgm:spPr/>
      <dgm:t>
        <a:bodyPr/>
        <a:lstStyle/>
        <a:p>
          <a:endParaRPr lang="en-US"/>
        </a:p>
      </dgm:t>
    </dgm:pt>
    <dgm:pt modelId="{D3B059CA-5333-4C5D-8CC5-11659B8C0EF8}">
      <dgm:prSet phldrT="[Text]"/>
      <dgm:spPr/>
      <dgm:t>
        <a:bodyPr/>
        <a:lstStyle/>
        <a:p>
          <a:r>
            <a:rPr lang="en-US" dirty="0" smtClean="0"/>
            <a:t>Generate an event</a:t>
          </a:r>
          <a:endParaRPr lang="en-US" dirty="0"/>
        </a:p>
      </dgm:t>
    </dgm:pt>
    <dgm:pt modelId="{01FAFAE6-AA42-48FE-B58E-44917CB9086F}" type="parTrans" cxnId="{0B41F78D-526B-46F8-9534-CD04FE9A16D4}">
      <dgm:prSet/>
      <dgm:spPr/>
    </dgm:pt>
    <dgm:pt modelId="{5E311A9A-C57C-4C43-8C50-54015DEB1872}" type="sibTrans" cxnId="{0B41F78D-526B-46F8-9534-CD04FE9A16D4}">
      <dgm:prSet/>
      <dgm:spPr/>
    </dgm:pt>
    <dgm:pt modelId="{F49287BD-A992-41A1-BDA5-A73EF0CCD23E}">
      <dgm:prSet phldrT="[Text]"/>
      <dgm:spPr/>
      <dgm:t>
        <a:bodyPr/>
        <a:lstStyle/>
        <a:p>
          <a:r>
            <a:rPr lang="en-US" dirty="0" smtClean="0"/>
            <a:t>Create an Adapter Service to pull </a:t>
          </a:r>
          <a:r>
            <a:rPr lang="en-US" dirty="0" err="1" smtClean="0"/>
            <a:t>ThingEvents</a:t>
          </a:r>
          <a:r>
            <a:rPr lang="en-US" dirty="0" smtClean="0"/>
            <a:t> from </a:t>
          </a:r>
          <a:r>
            <a:rPr lang="en-US" dirty="0" err="1" smtClean="0"/>
            <a:t>Elasticsearch</a:t>
          </a:r>
          <a:endParaRPr lang="en-US" dirty="0"/>
        </a:p>
      </dgm:t>
    </dgm:pt>
    <dgm:pt modelId="{AE05B64B-DDE1-4EC9-8CFE-1D6E4E7FC61E}" type="parTrans" cxnId="{8788E3FB-61DD-405B-AB43-FB3713BD3444}">
      <dgm:prSet/>
      <dgm:spPr/>
    </dgm:pt>
    <dgm:pt modelId="{808E1AAC-974F-4256-8F7B-F2CFDD150369}" type="sibTrans" cxnId="{8788E3FB-61DD-405B-AB43-FB3713BD3444}">
      <dgm:prSet/>
      <dgm:spPr/>
    </dgm:pt>
    <dgm:pt modelId="{C78F49D4-2457-44DE-867F-1681D2AB3AC8}">
      <dgm:prSet phldrT="[Text]"/>
      <dgm:spPr/>
      <dgm:t>
        <a:bodyPr/>
        <a:lstStyle/>
        <a:p>
          <a:r>
            <a:rPr lang="en-US" dirty="0" smtClean="0"/>
            <a:t>Demo</a:t>
          </a:r>
          <a:endParaRPr lang="en-US" dirty="0"/>
        </a:p>
      </dgm:t>
    </dgm:pt>
    <dgm:pt modelId="{E8059C81-72AF-4ECF-BD2B-4F22AA037668}" type="parTrans" cxnId="{37D951DF-7486-4A23-91F3-92F72BA8537D}">
      <dgm:prSet/>
      <dgm:spPr/>
    </dgm:pt>
    <dgm:pt modelId="{33852295-8400-4B8B-834E-9560C66ED141}" type="sibTrans" cxnId="{37D951DF-7486-4A23-91F3-92F72BA8537D}">
      <dgm:prSet/>
      <dgm:spPr/>
    </dgm:pt>
    <dgm:pt modelId="{2EC8D7CC-05E2-45A5-B103-56D98AAA2A55}" type="pres">
      <dgm:prSet presAssocID="{F14FD278-E99A-4A9D-8597-6E2BC9B92722}" presName="Name0" presStyleCnt="0">
        <dgm:presLayoutVars>
          <dgm:chMax val="7"/>
          <dgm:chPref val="7"/>
          <dgm:dir/>
        </dgm:presLayoutVars>
      </dgm:prSet>
      <dgm:spPr/>
      <dgm:t>
        <a:bodyPr/>
        <a:lstStyle/>
        <a:p>
          <a:endParaRPr lang="en-US"/>
        </a:p>
      </dgm:t>
    </dgm:pt>
    <dgm:pt modelId="{54279244-2853-427B-9E28-338E7CE800A2}" type="pres">
      <dgm:prSet presAssocID="{F14FD278-E99A-4A9D-8597-6E2BC9B92722}" presName="Name1" presStyleCnt="0"/>
      <dgm:spPr/>
    </dgm:pt>
    <dgm:pt modelId="{0A00C34F-B2A9-4914-A62B-9637FFB137BE}" type="pres">
      <dgm:prSet presAssocID="{F14FD278-E99A-4A9D-8597-6E2BC9B92722}" presName="cycle" presStyleCnt="0"/>
      <dgm:spPr/>
    </dgm:pt>
    <dgm:pt modelId="{856618E3-B362-4E23-B409-398EE3F92AC0}" type="pres">
      <dgm:prSet presAssocID="{F14FD278-E99A-4A9D-8597-6E2BC9B92722}" presName="srcNode" presStyleLbl="node1" presStyleIdx="0" presStyleCnt="4"/>
      <dgm:spPr/>
    </dgm:pt>
    <dgm:pt modelId="{EEE9DC63-9C8B-4FB9-A0E2-523BFE2017E0}" type="pres">
      <dgm:prSet presAssocID="{F14FD278-E99A-4A9D-8597-6E2BC9B92722}" presName="conn" presStyleLbl="parChTrans1D2" presStyleIdx="0" presStyleCnt="1"/>
      <dgm:spPr/>
      <dgm:t>
        <a:bodyPr/>
        <a:lstStyle/>
        <a:p>
          <a:endParaRPr lang="en-US"/>
        </a:p>
      </dgm:t>
    </dgm:pt>
    <dgm:pt modelId="{88C1BDEC-7CA1-4B57-A639-6C074EC799C5}" type="pres">
      <dgm:prSet presAssocID="{F14FD278-E99A-4A9D-8597-6E2BC9B92722}" presName="extraNode" presStyleLbl="node1" presStyleIdx="0" presStyleCnt="4"/>
      <dgm:spPr/>
    </dgm:pt>
    <dgm:pt modelId="{0995F72A-7CA5-416E-BEB5-0D6FCE5C51AA}" type="pres">
      <dgm:prSet presAssocID="{F14FD278-E99A-4A9D-8597-6E2BC9B92722}" presName="dstNode" presStyleLbl="node1" presStyleIdx="0" presStyleCnt="4"/>
      <dgm:spPr/>
    </dgm:pt>
    <dgm:pt modelId="{DD9CA5B5-6A63-48C7-8926-173FACD14F9C}" type="pres">
      <dgm:prSet presAssocID="{6B423167-578F-494E-A004-15C721EAF8D7}" presName="text_1" presStyleLbl="node1" presStyleIdx="0" presStyleCnt="4">
        <dgm:presLayoutVars>
          <dgm:bulletEnabled val="1"/>
        </dgm:presLayoutVars>
      </dgm:prSet>
      <dgm:spPr/>
      <dgm:t>
        <a:bodyPr/>
        <a:lstStyle/>
        <a:p>
          <a:endParaRPr lang="en-US"/>
        </a:p>
      </dgm:t>
    </dgm:pt>
    <dgm:pt modelId="{75AEC1EF-E193-4D8D-8D67-CCD8B79B6A52}" type="pres">
      <dgm:prSet presAssocID="{6B423167-578F-494E-A004-15C721EAF8D7}" presName="accent_1" presStyleCnt="0"/>
      <dgm:spPr/>
    </dgm:pt>
    <dgm:pt modelId="{A4E8225A-50CC-49D4-AEE6-4BC681EDFC5D}" type="pres">
      <dgm:prSet presAssocID="{6B423167-578F-494E-A004-15C721EAF8D7}" presName="accentRepeatNode" presStyleLbl="solidFgAcc1" presStyleIdx="0" presStyleCnt="4"/>
      <dgm:spPr/>
    </dgm:pt>
    <dgm:pt modelId="{83D4D00E-8618-4D34-AA13-955B80A042C0}" type="pres">
      <dgm:prSet presAssocID="{D3B059CA-5333-4C5D-8CC5-11659B8C0EF8}" presName="text_2" presStyleLbl="node1" presStyleIdx="1" presStyleCnt="4">
        <dgm:presLayoutVars>
          <dgm:bulletEnabled val="1"/>
        </dgm:presLayoutVars>
      </dgm:prSet>
      <dgm:spPr/>
      <dgm:t>
        <a:bodyPr/>
        <a:lstStyle/>
        <a:p>
          <a:endParaRPr lang="en-US"/>
        </a:p>
      </dgm:t>
    </dgm:pt>
    <dgm:pt modelId="{0CE8B9D8-DAC1-463F-B49A-C7144D5733F4}" type="pres">
      <dgm:prSet presAssocID="{D3B059CA-5333-4C5D-8CC5-11659B8C0EF8}" presName="accent_2" presStyleCnt="0"/>
      <dgm:spPr/>
    </dgm:pt>
    <dgm:pt modelId="{4ABB0C5D-8FCA-4920-BB8A-4DB086336D21}" type="pres">
      <dgm:prSet presAssocID="{D3B059CA-5333-4C5D-8CC5-11659B8C0EF8}" presName="accentRepeatNode" presStyleLbl="solidFgAcc1" presStyleIdx="1" presStyleCnt="4"/>
      <dgm:spPr/>
    </dgm:pt>
    <dgm:pt modelId="{71B980DA-4094-4B43-BA5D-381D293C0073}" type="pres">
      <dgm:prSet presAssocID="{F49287BD-A992-41A1-BDA5-A73EF0CCD23E}" presName="text_3" presStyleLbl="node1" presStyleIdx="2" presStyleCnt="4">
        <dgm:presLayoutVars>
          <dgm:bulletEnabled val="1"/>
        </dgm:presLayoutVars>
      </dgm:prSet>
      <dgm:spPr/>
      <dgm:t>
        <a:bodyPr/>
        <a:lstStyle/>
        <a:p>
          <a:endParaRPr lang="en-US"/>
        </a:p>
      </dgm:t>
    </dgm:pt>
    <dgm:pt modelId="{B5CCC0EE-B465-42B3-9128-1C10FF1F0090}" type="pres">
      <dgm:prSet presAssocID="{F49287BD-A992-41A1-BDA5-A73EF0CCD23E}" presName="accent_3" presStyleCnt="0"/>
      <dgm:spPr/>
    </dgm:pt>
    <dgm:pt modelId="{6C9AC040-B986-4C9D-9705-6E3D213FDB68}" type="pres">
      <dgm:prSet presAssocID="{F49287BD-A992-41A1-BDA5-A73EF0CCD23E}" presName="accentRepeatNode" presStyleLbl="solidFgAcc1" presStyleIdx="2" presStyleCnt="4"/>
      <dgm:spPr/>
    </dgm:pt>
    <dgm:pt modelId="{75D67A63-CFE7-4B01-B818-E90D60D81D79}" type="pres">
      <dgm:prSet presAssocID="{C78F49D4-2457-44DE-867F-1681D2AB3AC8}" presName="text_4" presStyleLbl="node1" presStyleIdx="3" presStyleCnt="4">
        <dgm:presLayoutVars>
          <dgm:bulletEnabled val="1"/>
        </dgm:presLayoutVars>
      </dgm:prSet>
      <dgm:spPr/>
      <dgm:t>
        <a:bodyPr/>
        <a:lstStyle/>
        <a:p>
          <a:endParaRPr lang="en-US"/>
        </a:p>
      </dgm:t>
    </dgm:pt>
    <dgm:pt modelId="{5CF95C83-43B6-42D9-B154-E686CE87D337}" type="pres">
      <dgm:prSet presAssocID="{C78F49D4-2457-44DE-867F-1681D2AB3AC8}" presName="accent_4" presStyleCnt="0"/>
      <dgm:spPr/>
    </dgm:pt>
    <dgm:pt modelId="{C51E1549-FDBC-4DBB-9CEC-1B241ADA4013}" type="pres">
      <dgm:prSet presAssocID="{C78F49D4-2457-44DE-867F-1681D2AB3AC8}" presName="accentRepeatNode" presStyleLbl="solidFgAcc1" presStyleIdx="3" presStyleCnt="4"/>
      <dgm:spPr/>
    </dgm:pt>
  </dgm:ptLst>
  <dgm:cxnLst>
    <dgm:cxn modelId="{8788E3FB-61DD-405B-AB43-FB3713BD3444}" srcId="{F14FD278-E99A-4A9D-8597-6E2BC9B92722}" destId="{F49287BD-A992-41A1-BDA5-A73EF0CCD23E}" srcOrd="2" destOrd="0" parTransId="{AE05B64B-DDE1-4EC9-8CFE-1D6E4E7FC61E}" sibTransId="{808E1AAC-974F-4256-8F7B-F2CFDD150369}"/>
    <dgm:cxn modelId="{C9C52253-2413-4F4A-B0C3-F2309A7DBCC5}" srcId="{F14FD278-E99A-4A9D-8597-6E2BC9B92722}" destId="{6B423167-578F-494E-A004-15C721EAF8D7}" srcOrd="0" destOrd="0" parTransId="{03A44966-C33D-4379-814B-3627E5FDDCFE}" sibTransId="{EB66AE3E-4125-4311-AF7F-8EEB0FC20F6B}"/>
    <dgm:cxn modelId="{CC68548D-09FE-45ED-900B-69C81FFB605A}" type="presOf" srcId="{C78F49D4-2457-44DE-867F-1681D2AB3AC8}" destId="{75D67A63-CFE7-4B01-B818-E90D60D81D79}" srcOrd="0" destOrd="0" presId="urn:microsoft.com/office/officeart/2008/layout/VerticalCurvedList"/>
    <dgm:cxn modelId="{8168B26E-3BC5-485C-9F74-7F3B075ED321}" type="presOf" srcId="{EB66AE3E-4125-4311-AF7F-8EEB0FC20F6B}" destId="{EEE9DC63-9C8B-4FB9-A0E2-523BFE2017E0}" srcOrd="0" destOrd="0" presId="urn:microsoft.com/office/officeart/2008/layout/VerticalCurvedList"/>
    <dgm:cxn modelId="{37D951DF-7486-4A23-91F3-92F72BA8537D}" srcId="{F14FD278-E99A-4A9D-8597-6E2BC9B92722}" destId="{C78F49D4-2457-44DE-867F-1681D2AB3AC8}" srcOrd="3" destOrd="0" parTransId="{E8059C81-72AF-4ECF-BD2B-4F22AA037668}" sibTransId="{33852295-8400-4B8B-834E-9560C66ED141}"/>
    <dgm:cxn modelId="{3C50D5C9-B8BF-4231-87D5-164025854A4E}" type="presOf" srcId="{F14FD278-E99A-4A9D-8597-6E2BC9B92722}" destId="{2EC8D7CC-05E2-45A5-B103-56D98AAA2A55}" srcOrd="0" destOrd="0" presId="urn:microsoft.com/office/officeart/2008/layout/VerticalCurvedList"/>
    <dgm:cxn modelId="{0B8AC627-7690-4DDF-A705-30BCDE026B9B}" type="presOf" srcId="{F49287BD-A992-41A1-BDA5-A73EF0CCD23E}" destId="{71B980DA-4094-4B43-BA5D-381D293C0073}" srcOrd="0" destOrd="0" presId="urn:microsoft.com/office/officeart/2008/layout/VerticalCurvedList"/>
    <dgm:cxn modelId="{0B41F78D-526B-46F8-9534-CD04FE9A16D4}" srcId="{F14FD278-E99A-4A9D-8597-6E2BC9B92722}" destId="{D3B059CA-5333-4C5D-8CC5-11659B8C0EF8}" srcOrd="1" destOrd="0" parTransId="{01FAFAE6-AA42-48FE-B58E-44917CB9086F}" sibTransId="{5E311A9A-C57C-4C43-8C50-54015DEB1872}"/>
    <dgm:cxn modelId="{9A4665E3-7B3E-4333-999B-9D7B7E42CF39}" type="presOf" srcId="{D3B059CA-5333-4C5D-8CC5-11659B8C0EF8}" destId="{83D4D00E-8618-4D34-AA13-955B80A042C0}" srcOrd="0" destOrd="0" presId="urn:microsoft.com/office/officeart/2008/layout/VerticalCurvedList"/>
    <dgm:cxn modelId="{E5D0115D-1F4A-41B7-A624-04DB03575565}" type="presOf" srcId="{6B423167-578F-494E-A004-15C721EAF8D7}" destId="{DD9CA5B5-6A63-48C7-8926-173FACD14F9C}" srcOrd="0" destOrd="0" presId="urn:microsoft.com/office/officeart/2008/layout/VerticalCurvedList"/>
    <dgm:cxn modelId="{8BC05A1A-0AF4-4C29-AB94-1C8F6333A1DF}" type="presParOf" srcId="{2EC8D7CC-05E2-45A5-B103-56D98AAA2A55}" destId="{54279244-2853-427B-9E28-338E7CE800A2}" srcOrd="0" destOrd="0" presId="urn:microsoft.com/office/officeart/2008/layout/VerticalCurvedList"/>
    <dgm:cxn modelId="{A88684B5-E169-4631-9890-72B4224E97A8}" type="presParOf" srcId="{54279244-2853-427B-9E28-338E7CE800A2}" destId="{0A00C34F-B2A9-4914-A62B-9637FFB137BE}" srcOrd="0" destOrd="0" presId="urn:microsoft.com/office/officeart/2008/layout/VerticalCurvedList"/>
    <dgm:cxn modelId="{5B699F67-BB93-4D81-BA75-A5FC34FCCF09}" type="presParOf" srcId="{0A00C34F-B2A9-4914-A62B-9637FFB137BE}" destId="{856618E3-B362-4E23-B409-398EE3F92AC0}" srcOrd="0" destOrd="0" presId="urn:microsoft.com/office/officeart/2008/layout/VerticalCurvedList"/>
    <dgm:cxn modelId="{713711D7-1AA3-4C24-B31B-DAAAC9901337}" type="presParOf" srcId="{0A00C34F-B2A9-4914-A62B-9637FFB137BE}" destId="{EEE9DC63-9C8B-4FB9-A0E2-523BFE2017E0}" srcOrd="1" destOrd="0" presId="urn:microsoft.com/office/officeart/2008/layout/VerticalCurvedList"/>
    <dgm:cxn modelId="{B0365839-AF4A-4151-A2FF-2CE9C591FD11}" type="presParOf" srcId="{0A00C34F-B2A9-4914-A62B-9637FFB137BE}" destId="{88C1BDEC-7CA1-4B57-A639-6C074EC799C5}" srcOrd="2" destOrd="0" presId="urn:microsoft.com/office/officeart/2008/layout/VerticalCurvedList"/>
    <dgm:cxn modelId="{99BAC888-EC1D-4F7F-B67B-A848EA5CF681}" type="presParOf" srcId="{0A00C34F-B2A9-4914-A62B-9637FFB137BE}" destId="{0995F72A-7CA5-416E-BEB5-0D6FCE5C51AA}" srcOrd="3" destOrd="0" presId="urn:microsoft.com/office/officeart/2008/layout/VerticalCurvedList"/>
    <dgm:cxn modelId="{6D0F0371-1DEC-4693-87A3-C594611E00B3}" type="presParOf" srcId="{54279244-2853-427B-9E28-338E7CE800A2}" destId="{DD9CA5B5-6A63-48C7-8926-173FACD14F9C}" srcOrd="1" destOrd="0" presId="urn:microsoft.com/office/officeart/2008/layout/VerticalCurvedList"/>
    <dgm:cxn modelId="{DBA5BB14-6ECA-452C-92D1-5C66AA33EBEF}" type="presParOf" srcId="{54279244-2853-427B-9E28-338E7CE800A2}" destId="{75AEC1EF-E193-4D8D-8D67-CCD8B79B6A52}" srcOrd="2" destOrd="0" presId="urn:microsoft.com/office/officeart/2008/layout/VerticalCurvedList"/>
    <dgm:cxn modelId="{C39B08AB-07C8-4DEB-A288-9B4B279F557C}" type="presParOf" srcId="{75AEC1EF-E193-4D8D-8D67-CCD8B79B6A52}" destId="{A4E8225A-50CC-49D4-AEE6-4BC681EDFC5D}" srcOrd="0" destOrd="0" presId="urn:microsoft.com/office/officeart/2008/layout/VerticalCurvedList"/>
    <dgm:cxn modelId="{2719EEDA-D703-41EF-9218-DBA9C173817E}" type="presParOf" srcId="{54279244-2853-427B-9E28-338E7CE800A2}" destId="{83D4D00E-8618-4D34-AA13-955B80A042C0}" srcOrd="3" destOrd="0" presId="urn:microsoft.com/office/officeart/2008/layout/VerticalCurvedList"/>
    <dgm:cxn modelId="{B6E5D1FB-83AF-458D-AF23-2CACF273DD28}" type="presParOf" srcId="{54279244-2853-427B-9E28-338E7CE800A2}" destId="{0CE8B9D8-DAC1-463F-B49A-C7144D5733F4}" srcOrd="4" destOrd="0" presId="urn:microsoft.com/office/officeart/2008/layout/VerticalCurvedList"/>
    <dgm:cxn modelId="{CDA2EA61-BD5C-4786-A114-E0905F6321F4}" type="presParOf" srcId="{0CE8B9D8-DAC1-463F-B49A-C7144D5733F4}" destId="{4ABB0C5D-8FCA-4920-BB8A-4DB086336D21}" srcOrd="0" destOrd="0" presId="urn:microsoft.com/office/officeart/2008/layout/VerticalCurvedList"/>
    <dgm:cxn modelId="{A56C5A58-8805-474C-8927-BA0B11611B2F}" type="presParOf" srcId="{54279244-2853-427B-9E28-338E7CE800A2}" destId="{71B980DA-4094-4B43-BA5D-381D293C0073}" srcOrd="5" destOrd="0" presId="urn:microsoft.com/office/officeart/2008/layout/VerticalCurvedList"/>
    <dgm:cxn modelId="{9DF735E3-C04A-4F63-ABD3-B93A5C792D42}" type="presParOf" srcId="{54279244-2853-427B-9E28-338E7CE800A2}" destId="{B5CCC0EE-B465-42B3-9128-1C10FF1F0090}" srcOrd="6" destOrd="0" presId="urn:microsoft.com/office/officeart/2008/layout/VerticalCurvedList"/>
    <dgm:cxn modelId="{3D3663DF-1ACE-4A47-8455-F04B350F8C3E}" type="presParOf" srcId="{B5CCC0EE-B465-42B3-9128-1C10FF1F0090}" destId="{6C9AC040-B986-4C9D-9705-6E3D213FDB68}" srcOrd="0" destOrd="0" presId="urn:microsoft.com/office/officeart/2008/layout/VerticalCurvedList"/>
    <dgm:cxn modelId="{F873CBD5-2230-4A30-BA56-19B171E3EB28}" type="presParOf" srcId="{54279244-2853-427B-9E28-338E7CE800A2}" destId="{75D67A63-CFE7-4B01-B818-E90D60D81D79}" srcOrd="7" destOrd="0" presId="urn:microsoft.com/office/officeart/2008/layout/VerticalCurvedList"/>
    <dgm:cxn modelId="{FA68C722-789A-4963-87DF-995AAA97FDE9}" type="presParOf" srcId="{54279244-2853-427B-9E28-338E7CE800A2}" destId="{5CF95C83-43B6-42D9-B154-E686CE87D337}" srcOrd="8" destOrd="0" presId="urn:microsoft.com/office/officeart/2008/layout/VerticalCurvedList"/>
    <dgm:cxn modelId="{F0365AC4-D579-49A2-BB06-3A4DE4D7E5FA}" type="presParOf" srcId="{5CF95C83-43B6-42D9-B154-E686CE87D337}" destId="{C51E1549-FDBC-4DBB-9CEC-1B241ADA4013}" srcOrd="0" destOrd="0" presId="urn:microsoft.com/office/officeart/2008/layout/VerticalCurv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14FD278-E99A-4A9D-8597-6E2BC9B92722}" type="doc">
      <dgm:prSet loTypeId="urn:microsoft.com/office/officeart/2008/layout/VerticalCurvedList" loCatId="list" qsTypeId="urn:microsoft.com/office/officeart/2005/8/quickstyle/3d3" qsCatId="3D" csTypeId="urn:microsoft.com/office/officeart/2005/8/colors/accent3_2" csCatId="accent3" phldr="1"/>
      <dgm:spPr/>
      <dgm:t>
        <a:bodyPr/>
        <a:lstStyle/>
        <a:p>
          <a:endParaRPr lang="en-US"/>
        </a:p>
      </dgm:t>
    </dgm:pt>
    <dgm:pt modelId="{05BD251F-8F7B-4CE3-880C-6F9F26E13142}">
      <dgm:prSet phldrT="[Text]"/>
      <dgm:spPr/>
      <dgm:t>
        <a:bodyPr/>
        <a:lstStyle/>
        <a:p>
          <a:r>
            <a:rPr lang="en-US" dirty="0" smtClean="0"/>
            <a:t>Configure Digital Event Services</a:t>
          </a:r>
          <a:endParaRPr lang="en-US" dirty="0"/>
        </a:p>
      </dgm:t>
    </dgm:pt>
    <dgm:pt modelId="{80FE9C57-471A-4F8F-9E67-FECC6447280A}" type="parTrans" cxnId="{9CB73B4F-1502-49E5-8190-01DA1F9ECADC}">
      <dgm:prSet/>
      <dgm:spPr/>
      <dgm:t>
        <a:bodyPr/>
        <a:lstStyle/>
        <a:p>
          <a:endParaRPr lang="en-US"/>
        </a:p>
      </dgm:t>
    </dgm:pt>
    <dgm:pt modelId="{1070CCDA-1E0F-4FAF-84AB-EE11F5616A4B}" type="sibTrans" cxnId="{9CB73B4F-1502-49E5-8190-01DA1F9ECADC}">
      <dgm:prSet/>
      <dgm:spPr/>
      <dgm:t>
        <a:bodyPr/>
        <a:lstStyle/>
        <a:p>
          <a:endParaRPr lang="en-US"/>
        </a:p>
      </dgm:t>
    </dgm:pt>
    <dgm:pt modelId="{EB082D88-3627-432D-A20C-46CB463134F4}">
      <dgm:prSet phldrT="[Text]"/>
      <dgm:spPr/>
      <dgm:t>
        <a:bodyPr/>
        <a:lstStyle/>
        <a:p>
          <a:r>
            <a:rPr lang="en-US" dirty="0" smtClean="0"/>
            <a:t>New Query</a:t>
          </a:r>
          <a:endParaRPr lang="en-US" dirty="0"/>
        </a:p>
      </dgm:t>
    </dgm:pt>
    <dgm:pt modelId="{D3E1E33B-E8CC-421E-A032-B9595F2B7791}" type="parTrans" cxnId="{6F47AE45-1C3C-4B3B-A6E1-940286B8B2E2}">
      <dgm:prSet/>
      <dgm:spPr/>
    </dgm:pt>
    <dgm:pt modelId="{D7AB3751-84B7-4F83-ACDF-D23E03D91736}" type="sibTrans" cxnId="{6F47AE45-1C3C-4B3B-A6E1-940286B8B2E2}">
      <dgm:prSet/>
      <dgm:spPr/>
    </dgm:pt>
    <dgm:pt modelId="{3E42CE11-3907-4812-9A18-D16235718CB7}">
      <dgm:prSet phldrT="[Text]"/>
      <dgm:spPr/>
      <dgm:t>
        <a:bodyPr/>
        <a:lstStyle/>
        <a:p>
          <a:r>
            <a:rPr lang="en-US" dirty="0" smtClean="0"/>
            <a:t>Demo &amp; Show </a:t>
          </a:r>
          <a:r>
            <a:rPr lang="en-US" dirty="0" err="1" smtClean="0"/>
            <a:t>HelloDBP</a:t>
          </a:r>
          <a:endParaRPr lang="en-US" dirty="0"/>
        </a:p>
      </dgm:t>
    </dgm:pt>
    <dgm:pt modelId="{ABD8E98C-00C3-4563-A1C6-31613A10BD4D}" type="parTrans" cxnId="{2CBFB203-CDE6-48C6-B23E-70C43B15ED80}">
      <dgm:prSet/>
      <dgm:spPr/>
    </dgm:pt>
    <dgm:pt modelId="{25C6AB13-BCC8-4BEC-927A-B9F0E4DCEC5E}" type="sibTrans" cxnId="{2CBFB203-CDE6-48C6-B23E-70C43B15ED80}">
      <dgm:prSet/>
      <dgm:spPr/>
    </dgm:pt>
    <dgm:pt modelId="{E97877B3-88E1-40E1-87FB-223792FE5525}">
      <dgm:prSet phldrT="[Text]"/>
      <dgm:spPr/>
      <dgm:t>
        <a:bodyPr/>
        <a:lstStyle/>
        <a:p>
          <a:r>
            <a:rPr lang="en-US" dirty="0" smtClean="0"/>
            <a:t>New </a:t>
          </a:r>
          <a:r>
            <a:rPr lang="en-US" dirty="0" err="1" smtClean="0"/>
            <a:t>Apama</a:t>
          </a:r>
          <a:r>
            <a:rPr lang="en-US" dirty="0" smtClean="0"/>
            <a:t> project</a:t>
          </a:r>
          <a:endParaRPr lang="en-US" dirty="0"/>
        </a:p>
      </dgm:t>
    </dgm:pt>
    <dgm:pt modelId="{3E62A517-8B1E-475F-990A-DA634C83BDCC}" type="parTrans" cxnId="{50F4FDBA-9B47-41DA-B334-92A1EB099BD7}">
      <dgm:prSet/>
      <dgm:spPr/>
    </dgm:pt>
    <dgm:pt modelId="{C7EC5164-A35E-4D2D-AC4A-17779EED7AD0}" type="sibTrans" cxnId="{50F4FDBA-9B47-41DA-B334-92A1EB099BD7}">
      <dgm:prSet/>
      <dgm:spPr/>
    </dgm:pt>
    <dgm:pt modelId="{04E2D5F9-4AAF-4120-B29C-21DE17D959B9}">
      <dgm:prSet phldrT="[Text]"/>
      <dgm:spPr/>
      <dgm:t>
        <a:bodyPr/>
        <a:lstStyle/>
        <a:p>
          <a:r>
            <a:rPr lang="en-US" dirty="0" smtClean="0"/>
            <a:t>Main monitor script</a:t>
          </a:r>
          <a:endParaRPr lang="en-US" dirty="0"/>
        </a:p>
      </dgm:t>
    </dgm:pt>
    <dgm:pt modelId="{92E3F8FC-8FE9-42E3-9A5E-2493F605F123}" type="parTrans" cxnId="{88C817D1-11CF-4A5C-A507-17FDD7DF89D8}">
      <dgm:prSet/>
      <dgm:spPr/>
    </dgm:pt>
    <dgm:pt modelId="{8EE7B674-7A34-4B1F-AE87-3DE91E7B04AE}" type="sibTrans" cxnId="{88C817D1-11CF-4A5C-A507-17FDD7DF89D8}">
      <dgm:prSet/>
      <dgm:spPr/>
    </dgm:pt>
    <dgm:pt modelId="{10970E36-B191-4491-8F05-42703845FBCD}">
      <dgm:prSet phldrT="[Text]"/>
      <dgm:spPr/>
      <dgm:t>
        <a:bodyPr/>
        <a:lstStyle/>
        <a:p>
          <a:r>
            <a:rPr lang="en-US" dirty="0" smtClean="0"/>
            <a:t>Run project in Designer &amp; Command Central</a:t>
          </a:r>
          <a:endParaRPr lang="en-US" dirty="0"/>
        </a:p>
      </dgm:t>
    </dgm:pt>
    <dgm:pt modelId="{E616C5F6-97E1-4089-8599-786993755630}" type="parTrans" cxnId="{5D484FB4-DF36-47A2-A642-768F98C9EB50}">
      <dgm:prSet/>
      <dgm:spPr/>
    </dgm:pt>
    <dgm:pt modelId="{5AC67C41-8857-4A35-9375-5F0683B61241}" type="sibTrans" cxnId="{5D484FB4-DF36-47A2-A642-768F98C9EB50}">
      <dgm:prSet/>
      <dgm:spPr/>
    </dgm:pt>
    <dgm:pt modelId="{2EC8D7CC-05E2-45A5-B103-56D98AAA2A55}" type="pres">
      <dgm:prSet presAssocID="{F14FD278-E99A-4A9D-8597-6E2BC9B92722}" presName="Name0" presStyleCnt="0">
        <dgm:presLayoutVars>
          <dgm:chMax val="7"/>
          <dgm:chPref val="7"/>
          <dgm:dir/>
        </dgm:presLayoutVars>
      </dgm:prSet>
      <dgm:spPr/>
      <dgm:t>
        <a:bodyPr/>
        <a:lstStyle/>
        <a:p>
          <a:endParaRPr lang="en-US"/>
        </a:p>
      </dgm:t>
    </dgm:pt>
    <dgm:pt modelId="{54279244-2853-427B-9E28-338E7CE800A2}" type="pres">
      <dgm:prSet presAssocID="{F14FD278-E99A-4A9D-8597-6E2BC9B92722}" presName="Name1" presStyleCnt="0"/>
      <dgm:spPr/>
    </dgm:pt>
    <dgm:pt modelId="{0A00C34F-B2A9-4914-A62B-9637FFB137BE}" type="pres">
      <dgm:prSet presAssocID="{F14FD278-E99A-4A9D-8597-6E2BC9B92722}" presName="cycle" presStyleCnt="0"/>
      <dgm:spPr/>
    </dgm:pt>
    <dgm:pt modelId="{856618E3-B362-4E23-B409-398EE3F92AC0}" type="pres">
      <dgm:prSet presAssocID="{F14FD278-E99A-4A9D-8597-6E2BC9B92722}" presName="srcNode" presStyleLbl="node1" presStyleIdx="0" presStyleCnt="6"/>
      <dgm:spPr/>
    </dgm:pt>
    <dgm:pt modelId="{EEE9DC63-9C8B-4FB9-A0E2-523BFE2017E0}" type="pres">
      <dgm:prSet presAssocID="{F14FD278-E99A-4A9D-8597-6E2BC9B92722}" presName="conn" presStyleLbl="parChTrans1D2" presStyleIdx="0" presStyleCnt="1"/>
      <dgm:spPr/>
      <dgm:t>
        <a:bodyPr/>
        <a:lstStyle/>
        <a:p>
          <a:endParaRPr lang="en-US"/>
        </a:p>
      </dgm:t>
    </dgm:pt>
    <dgm:pt modelId="{88C1BDEC-7CA1-4B57-A639-6C074EC799C5}" type="pres">
      <dgm:prSet presAssocID="{F14FD278-E99A-4A9D-8597-6E2BC9B92722}" presName="extraNode" presStyleLbl="node1" presStyleIdx="0" presStyleCnt="6"/>
      <dgm:spPr/>
    </dgm:pt>
    <dgm:pt modelId="{0995F72A-7CA5-416E-BEB5-0D6FCE5C51AA}" type="pres">
      <dgm:prSet presAssocID="{F14FD278-E99A-4A9D-8597-6E2BC9B92722}" presName="dstNode" presStyleLbl="node1" presStyleIdx="0" presStyleCnt="6"/>
      <dgm:spPr/>
    </dgm:pt>
    <dgm:pt modelId="{FF9709F1-39D0-4B32-8173-4298B4C99D16}" type="pres">
      <dgm:prSet presAssocID="{E97877B3-88E1-40E1-87FB-223792FE5525}" presName="text_1" presStyleLbl="node1" presStyleIdx="0" presStyleCnt="6">
        <dgm:presLayoutVars>
          <dgm:bulletEnabled val="1"/>
        </dgm:presLayoutVars>
      </dgm:prSet>
      <dgm:spPr/>
      <dgm:t>
        <a:bodyPr/>
        <a:lstStyle/>
        <a:p>
          <a:endParaRPr lang="en-US"/>
        </a:p>
      </dgm:t>
    </dgm:pt>
    <dgm:pt modelId="{BB9460C7-51FA-4E62-90F8-500F45F39355}" type="pres">
      <dgm:prSet presAssocID="{E97877B3-88E1-40E1-87FB-223792FE5525}" presName="accent_1" presStyleCnt="0"/>
      <dgm:spPr/>
    </dgm:pt>
    <dgm:pt modelId="{44DAC474-5068-431E-A170-98E70BC9EE34}" type="pres">
      <dgm:prSet presAssocID="{E97877B3-88E1-40E1-87FB-223792FE5525}" presName="accentRepeatNode" presStyleLbl="solidFgAcc1" presStyleIdx="0" presStyleCnt="6"/>
      <dgm:spPr/>
    </dgm:pt>
    <dgm:pt modelId="{F7B616F8-0766-495A-B6A0-C8DCEE53ED2D}" type="pres">
      <dgm:prSet presAssocID="{05BD251F-8F7B-4CE3-880C-6F9F26E13142}" presName="text_2" presStyleLbl="node1" presStyleIdx="1" presStyleCnt="6">
        <dgm:presLayoutVars>
          <dgm:bulletEnabled val="1"/>
        </dgm:presLayoutVars>
      </dgm:prSet>
      <dgm:spPr/>
      <dgm:t>
        <a:bodyPr/>
        <a:lstStyle/>
        <a:p>
          <a:endParaRPr lang="en-US"/>
        </a:p>
      </dgm:t>
    </dgm:pt>
    <dgm:pt modelId="{D99F094A-25C1-4994-AEF7-6CE33106C21E}" type="pres">
      <dgm:prSet presAssocID="{05BD251F-8F7B-4CE3-880C-6F9F26E13142}" presName="accent_2" presStyleCnt="0"/>
      <dgm:spPr/>
    </dgm:pt>
    <dgm:pt modelId="{787A4378-4510-4A92-B667-66DAFE14B2D4}" type="pres">
      <dgm:prSet presAssocID="{05BD251F-8F7B-4CE3-880C-6F9F26E13142}" presName="accentRepeatNode" presStyleLbl="solidFgAcc1" presStyleIdx="1" presStyleCnt="6"/>
      <dgm:spPr/>
    </dgm:pt>
    <dgm:pt modelId="{DDAD8F58-F9A4-4D14-82F0-C46027991601}" type="pres">
      <dgm:prSet presAssocID="{04E2D5F9-4AAF-4120-B29C-21DE17D959B9}" presName="text_3" presStyleLbl="node1" presStyleIdx="2" presStyleCnt="6">
        <dgm:presLayoutVars>
          <dgm:bulletEnabled val="1"/>
        </dgm:presLayoutVars>
      </dgm:prSet>
      <dgm:spPr/>
      <dgm:t>
        <a:bodyPr/>
        <a:lstStyle/>
        <a:p>
          <a:endParaRPr lang="en-US"/>
        </a:p>
      </dgm:t>
    </dgm:pt>
    <dgm:pt modelId="{9E85F7AF-FDF7-4EA7-A54B-63DB8F240676}" type="pres">
      <dgm:prSet presAssocID="{04E2D5F9-4AAF-4120-B29C-21DE17D959B9}" presName="accent_3" presStyleCnt="0"/>
      <dgm:spPr/>
    </dgm:pt>
    <dgm:pt modelId="{2AD73964-94C6-4816-9087-8502AA610DBE}" type="pres">
      <dgm:prSet presAssocID="{04E2D5F9-4AAF-4120-B29C-21DE17D959B9}" presName="accentRepeatNode" presStyleLbl="solidFgAcc1" presStyleIdx="2" presStyleCnt="6"/>
      <dgm:spPr/>
    </dgm:pt>
    <dgm:pt modelId="{E811F9A8-BDC8-499B-A84C-3C490B8F1921}" type="pres">
      <dgm:prSet presAssocID="{EB082D88-3627-432D-A20C-46CB463134F4}" presName="text_4" presStyleLbl="node1" presStyleIdx="3" presStyleCnt="6">
        <dgm:presLayoutVars>
          <dgm:bulletEnabled val="1"/>
        </dgm:presLayoutVars>
      </dgm:prSet>
      <dgm:spPr/>
      <dgm:t>
        <a:bodyPr/>
        <a:lstStyle/>
        <a:p>
          <a:endParaRPr lang="en-US"/>
        </a:p>
      </dgm:t>
    </dgm:pt>
    <dgm:pt modelId="{F48A128B-5441-493A-8D68-45BB1680E8C2}" type="pres">
      <dgm:prSet presAssocID="{EB082D88-3627-432D-A20C-46CB463134F4}" presName="accent_4" presStyleCnt="0"/>
      <dgm:spPr/>
    </dgm:pt>
    <dgm:pt modelId="{E869DB1C-F472-4490-B020-00D0FAAF2E57}" type="pres">
      <dgm:prSet presAssocID="{EB082D88-3627-432D-A20C-46CB463134F4}" presName="accentRepeatNode" presStyleLbl="solidFgAcc1" presStyleIdx="3" presStyleCnt="6"/>
      <dgm:spPr/>
    </dgm:pt>
    <dgm:pt modelId="{A8BE4A01-7B8C-4439-B43C-1AE38693AEB4}" type="pres">
      <dgm:prSet presAssocID="{10970E36-B191-4491-8F05-42703845FBCD}" presName="text_5" presStyleLbl="node1" presStyleIdx="4" presStyleCnt="6">
        <dgm:presLayoutVars>
          <dgm:bulletEnabled val="1"/>
        </dgm:presLayoutVars>
      </dgm:prSet>
      <dgm:spPr/>
      <dgm:t>
        <a:bodyPr/>
        <a:lstStyle/>
        <a:p>
          <a:endParaRPr lang="en-US"/>
        </a:p>
      </dgm:t>
    </dgm:pt>
    <dgm:pt modelId="{CE69759D-09EF-42BC-859F-11DFA18C81AE}" type="pres">
      <dgm:prSet presAssocID="{10970E36-B191-4491-8F05-42703845FBCD}" presName="accent_5" presStyleCnt="0"/>
      <dgm:spPr/>
    </dgm:pt>
    <dgm:pt modelId="{459EED59-0931-4ECC-BDE1-3AEBD8159B22}" type="pres">
      <dgm:prSet presAssocID="{10970E36-B191-4491-8F05-42703845FBCD}" presName="accentRepeatNode" presStyleLbl="solidFgAcc1" presStyleIdx="4" presStyleCnt="6"/>
      <dgm:spPr/>
    </dgm:pt>
    <dgm:pt modelId="{CC1798E9-C2EC-4668-8F4A-6B97376E2752}" type="pres">
      <dgm:prSet presAssocID="{3E42CE11-3907-4812-9A18-D16235718CB7}" presName="text_6" presStyleLbl="node1" presStyleIdx="5" presStyleCnt="6">
        <dgm:presLayoutVars>
          <dgm:bulletEnabled val="1"/>
        </dgm:presLayoutVars>
      </dgm:prSet>
      <dgm:spPr/>
      <dgm:t>
        <a:bodyPr/>
        <a:lstStyle/>
        <a:p>
          <a:endParaRPr lang="en-US"/>
        </a:p>
      </dgm:t>
    </dgm:pt>
    <dgm:pt modelId="{A96E22FC-619A-43B7-A91F-6825FC434AFA}" type="pres">
      <dgm:prSet presAssocID="{3E42CE11-3907-4812-9A18-D16235718CB7}" presName="accent_6" presStyleCnt="0"/>
      <dgm:spPr/>
    </dgm:pt>
    <dgm:pt modelId="{AEAB8A2D-CEAB-4021-BF02-80702FBDA0ED}" type="pres">
      <dgm:prSet presAssocID="{3E42CE11-3907-4812-9A18-D16235718CB7}" presName="accentRepeatNode" presStyleLbl="solidFgAcc1" presStyleIdx="5" presStyleCnt="6"/>
      <dgm:spPr/>
    </dgm:pt>
  </dgm:ptLst>
  <dgm:cxnLst>
    <dgm:cxn modelId="{DF37417A-CCEB-4BB8-AA52-47A956D70981}" type="presOf" srcId="{EB082D88-3627-432D-A20C-46CB463134F4}" destId="{E811F9A8-BDC8-499B-A84C-3C490B8F1921}" srcOrd="0" destOrd="0" presId="urn:microsoft.com/office/officeart/2008/layout/VerticalCurvedList"/>
    <dgm:cxn modelId="{88C817D1-11CF-4A5C-A507-17FDD7DF89D8}" srcId="{F14FD278-E99A-4A9D-8597-6E2BC9B92722}" destId="{04E2D5F9-4AAF-4120-B29C-21DE17D959B9}" srcOrd="2" destOrd="0" parTransId="{92E3F8FC-8FE9-42E3-9A5E-2493F605F123}" sibTransId="{8EE7B674-7A34-4B1F-AE87-3DE91E7B04AE}"/>
    <dgm:cxn modelId="{50F4FDBA-9B47-41DA-B334-92A1EB099BD7}" srcId="{F14FD278-E99A-4A9D-8597-6E2BC9B92722}" destId="{E97877B3-88E1-40E1-87FB-223792FE5525}" srcOrd="0" destOrd="0" parTransId="{3E62A517-8B1E-475F-990A-DA634C83BDCC}" sibTransId="{C7EC5164-A35E-4D2D-AC4A-17779EED7AD0}"/>
    <dgm:cxn modelId="{0C19A2EF-ED7A-41D0-8D17-3133DCD8B984}" type="presOf" srcId="{3E42CE11-3907-4812-9A18-D16235718CB7}" destId="{CC1798E9-C2EC-4668-8F4A-6B97376E2752}" srcOrd="0" destOrd="0" presId="urn:microsoft.com/office/officeart/2008/layout/VerticalCurvedList"/>
    <dgm:cxn modelId="{ADEC2C86-27EB-4DBB-AFE5-D9BBA97A8E3B}" type="presOf" srcId="{E97877B3-88E1-40E1-87FB-223792FE5525}" destId="{FF9709F1-39D0-4B32-8173-4298B4C99D16}" srcOrd="0" destOrd="0" presId="urn:microsoft.com/office/officeart/2008/layout/VerticalCurvedList"/>
    <dgm:cxn modelId="{A99DF867-20C4-4C5D-B9C5-500CCBA3B5C1}" type="presOf" srcId="{04E2D5F9-4AAF-4120-B29C-21DE17D959B9}" destId="{DDAD8F58-F9A4-4D14-82F0-C46027991601}" srcOrd="0" destOrd="0" presId="urn:microsoft.com/office/officeart/2008/layout/VerticalCurvedList"/>
    <dgm:cxn modelId="{73EBA605-0706-41CB-A28C-FCD5EA6BDC66}" type="presOf" srcId="{10970E36-B191-4491-8F05-42703845FBCD}" destId="{A8BE4A01-7B8C-4439-B43C-1AE38693AEB4}" srcOrd="0" destOrd="0" presId="urn:microsoft.com/office/officeart/2008/layout/VerticalCurvedList"/>
    <dgm:cxn modelId="{9CB73B4F-1502-49E5-8190-01DA1F9ECADC}" srcId="{F14FD278-E99A-4A9D-8597-6E2BC9B92722}" destId="{05BD251F-8F7B-4CE3-880C-6F9F26E13142}" srcOrd="1" destOrd="0" parTransId="{80FE9C57-471A-4F8F-9E67-FECC6447280A}" sibTransId="{1070CCDA-1E0F-4FAF-84AB-EE11F5616A4B}"/>
    <dgm:cxn modelId="{6F47AE45-1C3C-4B3B-A6E1-940286B8B2E2}" srcId="{F14FD278-E99A-4A9D-8597-6E2BC9B92722}" destId="{EB082D88-3627-432D-A20C-46CB463134F4}" srcOrd="3" destOrd="0" parTransId="{D3E1E33B-E8CC-421E-A032-B9595F2B7791}" sibTransId="{D7AB3751-84B7-4F83-ACDF-D23E03D91736}"/>
    <dgm:cxn modelId="{2CBFB203-CDE6-48C6-B23E-70C43B15ED80}" srcId="{F14FD278-E99A-4A9D-8597-6E2BC9B92722}" destId="{3E42CE11-3907-4812-9A18-D16235718CB7}" srcOrd="5" destOrd="0" parTransId="{ABD8E98C-00C3-4563-A1C6-31613A10BD4D}" sibTransId="{25C6AB13-BCC8-4BEC-927A-B9F0E4DCEC5E}"/>
    <dgm:cxn modelId="{D48E5D84-A85A-40C9-97EA-D372C1F74D09}" type="presOf" srcId="{F14FD278-E99A-4A9D-8597-6E2BC9B92722}" destId="{2EC8D7CC-05E2-45A5-B103-56D98AAA2A55}" srcOrd="0" destOrd="0" presId="urn:microsoft.com/office/officeart/2008/layout/VerticalCurvedList"/>
    <dgm:cxn modelId="{5D484FB4-DF36-47A2-A642-768F98C9EB50}" srcId="{F14FD278-E99A-4A9D-8597-6E2BC9B92722}" destId="{10970E36-B191-4491-8F05-42703845FBCD}" srcOrd="4" destOrd="0" parTransId="{E616C5F6-97E1-4089-8599-786993755630}" sibTransId="{5AC67C41-8857-4A35-9375-5F0683B61241}"/>
    <dgm:cxn modelId="{9AC3BDA8-5B01-47E9-A053-96567736B186}" type="presOf" srcId="{C7EC5164-A35E-4D2D-AC4A-17779EED7AD0}" destId="{EEE9DC63-9C8B-4FB9-A0E2-523BFE2017E0}" srcOrd="0" destOrd="0" presId="urn:microsoft.com/office/officeart/2008/layout/VerticalCurvedList"/>
    <dgm:cxn modelId="{F48AEB39-1203-4442-AF13-AF528BECC00B}" type="presOf" srcId="{05BD251F-8F7B-4CE3-880C-6F9F26E13142}" destId="{F7B616F8-0766-495A-B6A0-C8DCEE53ED2D}" srcOrd="0" destOrd="0" presId="urn:microsoft.com/office/officeart/2008/layout/VerticalCurvedList"/>
    <dgm:cxn modelId="{F13D860E-50FA-4148-9AA2-B1491AAC0EF0}" type="presParOf" srcId="{2EC8D7CC-05E2-45A5-B103-56D98AAA2A55}" destId="{54279244-2853-427B-9E28-338E7CE800A2}" srcOrd="0" destOrd="0" presId="urn:microsoft.com/office/officeart/2008/layout/VerticalCurvedList"/>
    <dgm:cxn modelId="{A1134CF7-6666-43F8-9461-7F1B1720D989}" type="presParOf" srcId="{54279244-2853-427B-9E28-338E7CE800A2}" destId="{0A00C34F-B2A9-4914-A62B-9637FFB137BE}" srcOrd="0" destOrd="0" presId="urn:microsoft.com/office/officeart/2008/layout/VerticalCurvedList"/>
    <dgm:cxn modelId="{3519EF6E-B930-496B-8BFB-B79C63A62086}" type="presParOf" srcId="{0A00C34F-B2A9-4914-A62B-9637FFB137BE}" destId="{856618E3-B362-4E23-B409-398EE3F92AC0}" srcOrd="0" destOrd="0" presId="urn:microsoft.com/office/officeart/2008/layout/VerticalCurvedList"/>
    <dgm:cxn modelId="{D408D0DC-598A-4F1E-93D2-045BD61A1795}" type="presParOf" srcId="{0A00C34F-B2A9-4914-A62B-9637FFB137BE}" destId="{EEE9DC63-9C8B-4FB9-A0E2-523BFE2017E0}" srcOrd="1" destOrd="0" presId="urn:microsoft.com/office/officeart/2008/layout/VerticalCurvedList"/>
    <dgm:cxn modelId="{9F2E4A90-FFE0-4413-AF0D-A984BA9F0F42}" type="presParOf" srcId="{0A00C34F-B2A9-4914-A62B-9637FFB137BE}" destId="{88C1BDEC-7CA1-4B57-A639-6C074EC799C5}" srcOrd="2" destOrd="0" presId="urn:microsoft.com/office/officeart/2008/layout/VerticalCurvedList"/>
    <dgm:cxn modelId="{9C74508A-AA12-45A5-BA7C-7B48084D74FE}" type="presParOf" srcId="{0A00C34F-B2A9-4914-A62B-9637FFB137BE}" destId="{0995F72A-7CA5-416E-BEB5-0D6FCE5C51AA}" srcOrd="3" destOrd="0" presId="urn:microsoft.com/office/officeart/2008/layout/VerticalCurvedList"/>
    <dgm:cxn modelId="{2D85567F-E89E-4740-AE1D-0BE363BD1166}" type="presParOf" srcId="{54279244-2853-427B-9E28-338E7CE800A2}" destId="{FF9709F1-39D0-4B32-8173-4298B4C99D16}" srcOrd="1" destOrd="0" presId="urn:microsoft.com/office/officeart/2008/layout/VerticalCurvedList"/>
    <dgm:cxn modelId="{65533964-C4F9-4A46-B189-CB448FA8F5BD}" type="presParOf" srcId="{54279244-2853-427B-9E28-338E7CE800A2}" destId="{BB9460C7-51FA-4E62-90F8-500F45F39355}" srcOrd="2" destOrd="0" presId="urn:microsoft.com/office/officeart/2008/layout/VerticalCurvedList"/>
    <dgm:cxn modelId="{B7AD1FDE-B57C-490F-B07B-7B0994FC09C6}" type="presParOf" srcId="{BB9460C7-51FA-4E62-90F8-500F45F39355}" destId="{44DAC474-5068-431E-A170-98E70BC9EE34}" srcOrd="0" destOrd="0" presId="urn:microsoft.com/office/officeart/2008/layout/VerticalCurvedList"/>
    <dgm:cxn modelId="{7731C900-B52C-4CD0-B256-C64C61974A70}" type="presParOf" srcId="{54279244-2853-427B-9E28-338E7CE800A2}" destId="{F7B616F8-0766-495A-B6A0-C8DCEE53ED2D}" srcOrd="3" destOrd="0" presId="urn:microsoft.com/office/officeart/2008/layout/VerticalCurvedList"/>
    <dgm:cxn modelId="{B38CEC55-5F09-4FA1-BEA2-703A58D5FDD0}" type="presParOf" srcId="{54279244-2853-427B-9E28-338E7CE800A2}" destId="{D99F094A-25C1-4994-AEF7-6CE33106C21E}" srcOrd="4" destOrd="0" presId="urn:microsoft.com/office/officeart/2008/layout/VerticalCurvedList"/>
    <dgm:cxn modelId="{5B42FED3-2758-4904-8414-D2179170B632}" type="presParOf" srcId="{D99F094A-25C1-4994-AEF7-6CE33106C21E}" destId="{787A4378-4510-4A92-B667-66DAFE14B2D4}" srcOrd="0" destOrd="0" presId="urn:microsoft.com/office/officeart/2008/layout/VerticalCurvedList"/>
    <dgm:cxn modelId="{0037DE50-473C-415A-B39D-D29F8F898FB6}" type="presParOf" srcId="{54279244-2853-427B-9E28-338E7CE800A2}" destId="{DDAD8F58-F9A4-4D14-82F0-C46027991601}" srcOrd="5" destOrd="0" presId="urn:microsoft.com/office/officeart/2008/layout/VerticalCurvedList"/>
    <dgm:cxn modelId="{1D5D896C-98B6-406F-9BA2-E6A04C059AAE}" type="presParOf" srcId="{54279244-2853-427B-9E28-338E7CE800A2}" destId="{9E85F7AF-FDF7-4EA7-A54B-63DB8F240676}" srcOrd="6" destOrd="0" presId="urn:microsoft.com/office/officeart/2008/layout/VerticalCurvedList"/>
    <dgm:cxn modelId="{BDDBC887-0DE3-42ED-A7F4-9C291DBBC8C6}" type="presParOf" srcId="{9E85F7AF-FDF7-4EA7-A54B-63DB8F240676}" destId="{2AD73964-94C6-4816-9087-8502AA610DBE}" srcOrd="0" destOrd="0" presId="urn:microsoft.com/office/officeart/2008/layout/VerticalCurvedList"/>
    <dgm:cxn modelId="{1CA60053-3CA6-41C7-9F21-D9832A4A93C2}" type="presParOf" srcId="{54279244-2853-427B-9E28-338E7CE800A2}" destId="{E811F9A8-BDC8-499B-A84C-3C490B8F1921}" srcOrd="7" destOrd="0" presId="urn:microsoft.com/office/officeart/2008/layout/VerticalCurvedList"/>
    <dgm:cxn modelId="{B8D11097-F052-4837-9878-08A1062C2D42}" type="presParOf" srcId="{54279244-2853-427B-9E28-338E7CE800A2}" destId="{F48A128B-5441-493A-8D68-45BB1680E8C2}" srcOrd="8" destOrd="0" presId="urn:microsoft.com/office/officeart/2008/layout/VerticalCurvedList"/>
    <dgm:cxn modelId="{C7DC6574-265C-4915-9050-F36274C719D8}" type="presParOf" srcId="{F48A128B-5441-493A-8D68-45BB1680E8C2}" destId="{E869DB1C-F472-4490-B020-00D0FAAF2E57}" srcOrd="0" destOrd="0" presId="urn:microsoft.com/office/officeart/2008/layout/VerticalCurvedList"/>
    <dgm:cxn modelId="{D3756A52-037C-458C-8B78-DAC8185EBE17}" type="presParOf" srcId="{54279244-2853-427B-9E28-338E7CE800A2}" destId="{A8BE4A01-7B8C-4439-B43C-1AE38693AEB4}" srcOrd="9" destOrd="0" presId="urn:microsoft.com/office/officeart/2008/layout/VerticalCurvedList"/>
    <dgm:cxn modelId="{A7DEC529-D4EF-4686-A447-538EECA41B1B}" type="presParOf" srcId="{54279244-2853-427B-9E28-338E7CE800A2}" destId="{CE69759D-09EF-42BC-859F-11DFA18C81AE}" srcOrd="10" destOrd="0" presId="urn:microsoft.com/office/officeart/2008/layout/VerticalCurvedList"/>
    <dgm:cxn modelId="{2CAD5B5C-DE86-4A6C-9B17-A718367F0874}" type="presParOf" srcId="{CE69759D-09EF-42BC-859F-11DFA18C81AE}" destId="{459EED59-0931-4ECC-BDE1-3AEBD8159B22}" srcOrd="0" destOrd="0" presId="urn:microsoft.com/office/officeart/2008/layout/VerticalCurvedList"/>
    <dgm:cxn modelId="{8191F1EB-0D88-43C2-BE49-45967A101FFF}" type="presParOf" srcId="{54279244-2853-427B-9E28-338E7CE800A2}" destId="{CC1798E9-C2EC-4668-8F4A-6B97376E2752}" srcOrd="11" destOrd="0" presId="urn:microsoft.com/office/officeart/2008/layout/VerticalCurvedList"/>
    <dgm:cxn modelId="{81264794-B1F0-4106-9D5C-8B9E06FD7EA2}" type="presParOf" srcId="{54279244-2853-427B-9E28-338E7CE800A2}" destId="{A96E22FC-619A-43B7-A91F-6825FC434AFA}" srcOrd="12" destOrd="0" presId="urn:microsoft.com/office/officeart/2008/layout/VerticalCurvedList"/>
    <dgm:cxn modelId="{6528646A-8B1E-41F9-8AD8-AC86468F7885}" type="presParOf" srcId="{A96E22FC-619A-43B7-A91F-6825FC434AFA}" destId="{AEAB8A2D-CEAB-4021-BF02-80702FBDA0ED}" srcOrd="0" destOrd="0" presId="urn:microsoft.com/office/officeart/2008/layout/VerticalCurv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E9DC63-9C8B-4FB9-A0E2-523BFE2017E0}">
      <dsp:nvSpPr>
        <dsp:cNvPr id="0" name=""/>
        <dsp:cNvSpPr/>
      </dsp:nvSpPr>
      <dsp:spPr>
        <a:xfrm>
          <a:off x="-4186219" y="-642371"/>
          <a:ext cx="4988063" cy="4988063"/>
        </a:xfrm>
        <a:prstGeom prst="blockArc">
          <a:avLst>
            <a:gd name="adj1" fmla="val 18900000"/>
            <a:gd name="adj2" fmla="val 2700000"/>
            <a:gd name="adj3" fmla="val 433"/>
          </a:avLst>
        </a:prstGeom>
        <a:noFill/>
        <a:ln w="12700" cap="flat" cmpd="sng" algn="ctr">
          <a:solidFill>
            <a:schemeClr val="accent3">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D9CA5B5-6A63-48C7-8926-173FACD14F9C}">
      <dsp:nvSpPr>
        <dsp:cNvPr id="0" name=""/>
        <dsp:cNvSpPr/>
      </dsp:nvSpPr>
      <dsp:spPr>
        <a:xfrm>
          <a:off x="259787" y="168352"/>
          <a:ext cx="6631810" cy="336557"/>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67143"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cumulocity.com Free Trial</a:t>
          </a:r>
          <a:endParaRPr lang="en-US" sz="1800" kern="1200" dirty="0"/>
        </a:p>
      </dsp:txBody>
      <dsp:txXfrm>
        <a:off x="259787" y="168352"/>
        <a:ext cx="6631810" cy="336557"/>
      </dsp:txXfrm>
    </dsp:sp>
    <dsp:sp modelId="{A4E8225A-50CC-49D4-AEE6-4BC681EDFC5D}">
      <dsp:nvSpPr>
        <dsp:cNvPr id="0" name=""/>
        <dsp:cNvSpPr/>
      </dsp:nvSpPr>
      <dsp:spPr>
        <a:xfrm>
          <a:off x="49439" y="126283"/>
          <a:ext cx="420697" cy="42069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DF495D34-36B1-4CAC-8322-72249EB976A7}">
      <dsp:nvSpPr>
        <dsp:cNvPr id="0" name=""/>
        <dsp:cNvSpPr/>
      </dsp:nvSpPr>
      <dsp:spPr>
        <a:xfrm>
          <a:off x="564571" y="673485"/>
          <a:ext cx="6327027" cy="336557"/>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67143"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jagt.cumulocity.com</a:t>
          </a:r>
          <a:endParaRPr lang="en-US" sz="1800" kern="1200" dirty="0"/>
        </a:p>
      </dsp:txBody>
      <dsp:txXfrm>
        <a:off x="564571" y="673485"/>
        <a:ext cx="6327027" cy="336557"/>
      </dsp:txXfrm>
    </dsp:sp>
    <dsp:sp modelId="{787A4378-4510-4A92-B667-66DAFE14B2D4}">
      <dsp:nvSpPr>
        <dsp:cNvPr id="0" name=""/>
        <dsp:cNvSpPr/>
      </dsp:nvSpPr>
      <dsp:spPr>
        <a:xfrm>
          <a:off x="354222" y="631416"/>
          <a:ext cx="420697" cy="42069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C7A79278-B789-4459-8210-E0E271EAF324}">
      <dsp:nvSpPr>
        <dsp:cNvPr id="0" name=""/>
        <dsp:cNvSpPr/>
      </dsp:nvSpPr>
      <dsp:spPr>
        <a:xfrm>
          <a:off x="731591" y="1178248"/>
          <a:ext cx="6160007" cy="336557"/>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67143"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Mirror my iPhone screen</a:t>
          </a:r>
          <a:endParaRPr lang="en-US" sz="1800" kern="1200" dirty="0"/>
        </a:p>
      </dsp:txBody>
      <dsp:txXfrm>
        <a:off x="731591" y="1178248"/>
        <a:ext cx="6160007" cy="336557"/>
      </dsp:txXfrm>
    </dsp:sp>
    <dsp:sp modelId="{FCAD4649-7C04-48D5-9327-A6192569BEDE}">
      <dsp:nvSpPr>
        <dsp:cNvPr id="0" name=""/>
        <dsp:cNvSpPr/>
      </dsp:nvSpPr>
      <dsp:spPr>
        <a:xfrm>
          <a:off x="521242" y="1136178"/>
          <a:ext cx="420697" cy="42069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400E9A15-94A7-4E23-9C3F-20785CD2D126}">
      <dsp:nvSpPr>
        <dsp:cNvPr id="0" name=""/>
        <dsp:cNvSpPr/>
      </dsp:nvSpPr>
      <dsp:spPr>
        <a:xfrm>
          <a:off x="784918" y="1683381"/>
          <a:ext cx="6106679" cy="336557"/>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67143"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Register my iPhone with C8Y</a:t>
          </a:r>
          <a:endParaRPr lang="en-US" sz="1800" kern="1200" dirty="0"/>
        </a:p>
      </dsp:txBody>
      <dsp:txXfrm>
        <a:off x="784918" y="1683381"/>
        <a:ext cx="6106679" cy="336557"/>
      </dsp:txXfrm>
    </dsp:sp>
    <dsp:sp modelId="{E0D4153D-7CE4-4D99-871C-760106F09F1B}">
      <dsp:nvSpPr>
        <dsp:cNvPr id="0" name=""/>
        <dsp:cNvSpPr/>
      </dsp:nvSpPr>
      <dsp:spPr>
        <a:xfrm>
          <a:off x="574570" y="1641311"/>
          <a:ext cx="420697" cy="42069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81D13C07-9DBB-4992-9095-D1805BB1CC55}">
      <dsp:nvSpPr>
        <dsp:cNvPr id="0" name=""/>
        <dsp:cNvSpPr/>
      </dsp:nvSpPr>
      <dsp:spPr>
        <a:xfrm>
          <a:off x="731591" y="2188514"/>
          <a:ext cx="6160007" cy="336557"/>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67143"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Smartphone Dashboard</a:t>
          </a:r>
          <a:endParaRPr lang="en-US" sz="1800" kern="1200" dirty="0"/>
        </a:p>
      </dsp:txBody>
      <dsp:txXfrm>
        <a:off x="731591" y="2188514"/>
        <a:ext cx="6160007" cy="336557"/>
      </dsp:txXfrm>
    </dsp:sp>
    <dsp:sp modelId="{B32A90BC-E0C0-4CB1-963C-4CF152004116}">
      <dsp:nvSpPr>
        <dsp:cNvPr id="0" name=""/>
        <dsp:cNvSpPr/>
      </dsp:nvSpPr>
      <dsp:spPr>
        <a:xfrm>
          <a:off x="521242" y="2146444"/>
          <a:ext cx="420697" cy="42069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EEAF5AAB-1D64-43D9-83F8-8D46AAA61CA5}">
      <dsp:nvSpPr>
        <dsp:cNvPr id="0" name=""/>
        <dsp:cNvSpPr/>
      </dsp:nvSpPr>
      <dsp:spPr>
        <a:xfrm>
          <a:off x="564571" y="2693277"/>
          <a:ext cx="6327027" cy="336557"/>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67143"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Detect excessive movement and make phone vibrate</a:t>
          </a:r>
          <a:endParaRPr lang="en-US" sz="1800" kern="1200" dirty="0"/>
        </a:p>
      </dsp:txBody>
      <dsp:txXfrm>
        <a:off x="564571" y="2693277"/>
        <a:ext cx="6327027" cy="336557"/>
      </dsp:txXfrm>
    </dsp:sp>
    <dsp:sp modelId="{B6CCCBCB-912D-49B7-B28F-15CA5689D208}">
      <dsp:nvSpPr>
        <dsp:cNvPr id="0" name=""/>
        <dsp:cNvSpPr/>
      </dsp:nvSpPr>
      <dsp:spPr>
        <a:xfrm>
          <a:off x="354222" y="2651207"/>
          <a:ext cx="420697" cy="42069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4B84765D-E30B-4398-9968-6FFA8F65F828}">
      <dsp:nvSpPr>
        <dsp:cNvPr id="0" name=""/>
        <dsp:cNvSpPr/>
      </dsp:nvSpPr>
      <dsp:spPr>
        <a:xfrm>
          <a:off x="259787" y="3198410"/>
          <a:ext cx="6631810" cy="336557"/>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67143"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Can we use this for </a:t>
          </a:r>
          <a:r>
            <a:rPr lang="en-US" sz="1800" kern="1200" dirty="0" err="1" smtClean="0"/>
            <a:t>ThingCo</a:t>
          </a:r>
          <a:r>
            <a:rPr lang="en-US" sz="1800" kern="1200" dirty="0" smtClean="0"/>
            <a:t>?</a:t>
          </a:r>
          <a:endParaRPr lang="en-US" sz="1800" kern="1200" dirty="0"/>
        </a:p>
      </dsp:txBody>
      <dsp:txXfrm>
        <a:off x="259787" y="3198410"/>
        <a:ext cx="6631810" cy="336557"/>
      </dsp:txXfrm>
    </dsp:sp>
    <dsp:sp modelId="{3918F1A8-1AA0-438D-A251-D8DE256C3A6B}">
      <dsp:nvSpPr>
        <dsp:cNvPr id="0" name=""/>
        <dsp:cNvSpPr/>
      </dsp:nvSpPr>
      <dsp:spPr>
        <a:xfrm>
          <a:off x="49439" y="3156340"/>
          <a:ext cx="420697" cy="42069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E9DC63-9C8B-4FB9-A0E2-523BFE2017E0}">
      <dsp:nvSpPr>
        <dsp:cNvPr id="0" name=""/>
        <dsp:cNvSpPr/>
      </dsp:nvSpPr>
      <dsp:spPr>
        <a:xfrm>
          <a:off x="-4186270" y="-642371"/>
          <a:ext cx="4988063" cy="4988063"/>
        </a:xfrm>
        <a:prstGeom prst="blockArc">
          <a:avLst>
            <a:gd name="adj1" fmla="val 18900000"/>
            <a:gd name="adj2" fmla="val 2700000"/>
            <a:gd name="adj3" fmla="val 433"/>
          </a:avLst>
        </a:prstGeom>
        <a:noFill/>
        <a:ln w="12700" cap="flat" cmpd="sng" algn="ctr">
          <a:solidFill>
            <a:schemeClr val="accent3">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D9CA5B5-6A63-48C7-8926-173FACD14F9C}">
      <dsp:nvSpPr>
        <dsp:cNvPr id="0" name=""/>
        <dsp:cNvSpPr/>
      </dsp:nvSpPr>
      <dsp:spPr>
        <a:xfrm>
          <a:off x="299733" y="195016"/>
          <a:ext cx="6591814" cy="389885"/>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9472" tIns="53340" rIns="53340" bIns="53340" numCol="1" spcCol="1270" anchor="ctr" anchorCtr="0">
          <a:noAutofit/>
        </a:bodyPr>
        <a:lstStyle/>
        <a:p>
          <a:pPr lvl="0" algn="l" defTabSz="933450">
            <a:lnSpc>
              <a:spcPct val="90000"/>
            </a:lnSpc>
            <a:spcBef>
              <a:spcPct val="0"/>
            </a:spcBef>
            <a:spcAft>
              <a:spcPct val="35000"/>
            </a:spcAft>
          </a:pPr>
          <a:r>
            <a:rPr lang="en-US" sz="2100" kern="1200" dirty="0" smtClean="0"/>
            <a:t>Create a new Dashboard</a:t>
          </a:r>
          <a:endParaRPr lang="en-US" sz="2100" kern="1200" dirty="0"/>
        </a:p>
      </dsp:txBody>
      <dsp:txXfrm>
        <a:off x="299733" y="195016"/>
        <a:ext cx="6591814" cy="389885"/>
      </dsp:txXfrm>
    </dsp:sp>
    <dsp:sp modelId="{A4E8225A-50CC-49D4-AEE6-4BC681EDFC5D}">
      <dsp:nvSpPr>
        <dsp:cNvPr id="0" name=""/>
        <dsp:cNvSpPr/>
      </dsp:nvSpPr>
      <dsp:spPr>
        <a:xfrm>
          <a:off x="56054" y="146281"/>
          <a:ext cx="487357" cy="48735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374F645A-2DDD-43C4-BAE4-0E86A12EAD2C}">
      <dsp:nvSpPr>
        <dsp:cNvPr id="0" name=""/>
        <dsp:cNvSpPr/>
      </dsp:nvSpPr>
      <dsp:spPr>
        <a:xfrm>
          <a:off x="620440" y="779771"/>
          <a:ext cx="6271107" cy="389885"/>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9472" tIns="53340" rIns="53340" bIns="53340" numCol="1" spcCol="1270" anchor="ctr" anchorCtr="0">
          <a:noAutofit/>
        </a:bodyPr>
        <a:lstStyle/>
        <a:p>
          <a:pPr lvl="0" algn="l" defTabSz="933450">
            <a:lnSpc>
              <a:spcPct val="90000"/>
            </a:lnSpc>
            <a:spcBef>
              <a:spcPct val="0"/>
            </a:spcBef>
            <a:spcAft>
              <a:spcPct val="35000"/>
            </a:spcAft>
          </a:pPr>
          <a:r>
            <a:rPr lang="en-US" sz="2100" kern="1200" dirty="0" smtClean="0"/>
            <a:t>Grid of All Things from Terracotta DB</a:t>
          </a:r>
          <a:endParaRPr lang="en-US" sz="2100" kern="1200" dirty="0"/>
        </a:p>
      </dsp:txBody>
      <dsp:txXfrm>
        <a:off x="620440" y="779771"/>
        <a:ext cx="6271107" cy="389885"/>
      </dsp:txXfrm>
    </dsp:sp>
    <dsp:sp modelId="{FAED245B-15E4-43CA-B832-40911D3892B1}">
      <dsp:nvSpPr>
        <dsp:cNvPr id="0" name=""/>
        <dsp:cNvSpPr/>
      </dsp:nvSpPr>
      <dsp:spPr>
        <a:xfrm>
          <a:off x="376762" y="731035"/>
          <a:ext cx="487357" cy="48735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A06DA3F6-486D-4B94-B34F-E87EC1154EE2}">
      <dsp:nvSpPr>
        <dsp:cNvPr id="0" name=""/>
        <dsp:cNvSpPr/>
      </dsp:nvSpPr>
      <dsp:spPr>
        <a:xfrm>
          <a:off x="767092" y="1364525"/>
          <a:ext cx="6124455" cy="389885"/>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9472" tIns="53340" rIns="53340" bIns="53340" numCol="1" spcCol="1270" anchor="ctr" anchorCtr="0">
          <a:noAutofit/>
        </a:bodyPr>
        <a:lstStyle/>
        <a:p>
          <a:pPr lvl="0" algn="l" defTabSz="933450">
            <a:lnSpc>
              <a:spcPct val="90000"/>
            </a:lnSpc>
            <a:spcBef>
              <a:spcPct val="0"/>
            </a:spcBef>
            <a:spcAft>
              <a:spcPct val="35000"/>
            </a:spcAft>
          </a:pPr>
          <a:r>
            <a:rPr lang="en-US" sz="2100" kern="1200" dirty="0" smtClean="0"/>
            <a:t>Line Chart of Recent </a:t>
          </a:r>
          <a:r>
            <a:rPr lang="en-US" sz="2100" kern="1200" dirty="0" err="1" smtClean="0"/>
            <a:t>ThingEvents</a:t>
          </a:r>
          <a:endParaRPr lang="en-US" sz="2100" kern="1200" dirty="0"/>
        </a:p>
      </dsp:txBody>
      <dsp:txXfrm>
        <a:off x="767092" y="1364525"/>
        <a:ext cx="6124455" cy="389885"/>
      </dsp:txXfrm>
    </dsp:sp>
    <dsp:sp modelId="{5EBD1743-82F3-483F-ACB6-ED4CDB958B05}">
      <dsp:nvSpPr>
        <dsp:cNvPr id="0" name=""/>
        <dsp:cNvSpPr/>
      </dsp:nvSpPr>
      <dsp:spPr>
        <a:xfrm>
          <a:off x="523413" y="1315789"/>
          <a:ext cx="487357" cy="48735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F0184535-DAFA-4278-9411-2A89073FBE5F}">
      <dsp:nvSpPr>
        <dsp:cNvPr id="0" name=""/>
        <dsp:cNvSpPr/>
      </dsp:nvSpPr>
      <dsp:spPr>
        <a:xfrm>
          <a:off x="767092" y="1948909"/>
          <a:ext cx="6124455" cy="389885"/>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9472" tIns="53340" rIns="53340" bIns="53340" numCol="1" spcCol="1270" anchor="ctr" anchorCtr="0">
          <a:noAutofit/>
        </a:bodyPr>
        <a:lstStyle/>
        <a:p>
          <a:pPr lvl="0" algn="l" defTabSz="933450">
            <a:lnSpc>
              <a:spcPct val="90000"/>
            </a:lnSpc>
            <a:spcBef>
              <a:spcPct val="0"/>
            </a:spcBef>
            <a:spcAft>
              <a:spcPct val="35000"/>
            </a:spcAft>
          </a:pPr>
          <a:r>
            <a:rPr lang="en-US" sz="2100" kern="1200" dirty="0" smtClean="0"/>
            <a:t>Health-o-meter</a:t>
          </a:r>
          <a:endParaRPr lang="en-US" sz="2100" kern="1200" dirty="0"/>
        </a:p>
      </dsp:txBody>
      <dsp:txXfrm>
        <a:off x="767092" y="1948909"/>
        <a:ext cx="6124455" cy="389885"/>
      </dsp:txXfrm>
    </dsp:sp>
    <dsp:sp modelId="{C201801D-D59E-4464-A7B0-020672E26FF6}">
      <dsp:nvSpPr>
        <dsp:cNvPr id="0" name=""/>
        <dsp:cNvSpPr/>
      </dsp:nvSpPr>
      <dsp:spPr>
        <a:xfrm>
          <a:off x="523413" y="1900174"/>
          <a:ext cx="487357" cy="48735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B2B83010-A5FC-4F77-B076-2AB69777F067}">
      <dsp:nvSpPr>
        <dsp:cNvPr id="0" name=""/>
        <dsp:cNvSpPr/>
      </dsp:nvSpPr>
      <dsp:spPr>
        <a:xfrm>
          <a:off x="620440" y="2533664"/>
          <a:ext cx="6271107" cy="389885"/>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9472" tIns="53340" rIns="53340" bIns="53340" numCol="1" spcCol="1270" anchor="ctr" anchorCtr="0">
          <a:noAutofit/>
        </a:bodyPr>
        <a:lstStyle/>
        <a:p>
          <a:pPr lvl="0" algn="l" defTabSz="933450">
            <a:lnSpc>
              <a:spcPct val="90000"/>
            </a:lnSpc>
            <a:spcBef>
              <a:spcPct val="0"/>
            </a:spcBef>
            <a:spcAft>
              <a:spcPct val="35000"/>
            </a:spcAft>
          </a:pPr>
          <a:r>
            <a:rPr lang="en-US" sz="2100" kern="1200" dirty="0" smtClean="0"/>
            <a:t>Filtering</a:t>
          </a:r>
          <a:endParaRPr lang="en-US" sz="2100" kern="1200" dirty="0"/>
        </a:p>
      </dsp:txBody>
      <dsp:txXfrm>
        <a:off x="620440" y="2533664"/>
        <a:ext cx="6271107" cy="389885"/>
      </dsp:txXfrm>
    </dsp:sp>
    <dsp:sp modelId="{42F1B383-BAE9-4B2F-98BE-65E26D609CAE}">
      <dsp:nvSpPr>
        <dsp:cNvPr id="0" name=""/>
        <dsp:cNvSpPr/>
      </dsp:nvSpPr>
      <dsp:spPr>
        <a:xfrm>
          <a:off x="376762" y="2484928"/>
          <a:ext cx="487357" cy="48735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63B54842-555B-4B69-858C-65F236D4CBE1}">
      <dsp:nvSpPr>
        <dsp:cNvPr id="0" name=""/>
        <dsp:cNvSpPr/>
      </dsp:nvSpPr>
      <dsp:spPr>
        <a:xfrm>
          <a:off x="299733" y="3118418"/>
          <a:ext cx="6591814" cy="389885"/>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9472" tIns="53340" rIns="53340" bIns="53340" numCol="1" spcCol="1270" anchor="ctr" anchorCtr="0">
          <a:noAutofit/>
        </a:bodyPr>
        <a:lstStyle/>
        <a:p>
          <a:pPr lvl="0" algn="l" defTabSz="933450">
            <a:lnSpc>
              <a:spcPct val="90000"/>
            </a:lnSpc>
            <a:spcBef>
              <a:spcPct val="0"/>
            </a:spcBef>
            <a:spcAft>
              <a:spcPct val="35000"/>
            </a:spcAft>
          </a:pPr>
          <a:r>
            <a:rPr lang="en-US" sz="2100" kern="1200" dirty="0" smtClean="0"/>
            <a:t>Demo &amp; Show </a:t>
          </a:r>
          <a:r>
            <a:rPr lang="en-US" sz="2100" kern="1200" dirty="0" err="1" smtClean="0"/>
            <a:t>HelloDBP</a:t>
          </a:r>
          <a:endParaRPr lang="en-US" sz="2100" kern="1200" dirty="0"/>
        </a:p>
      </dsp:txBody>
      <dsp:txXfrm>
        <a:off x="299733" y="3118418"/>
        <a:ext cx="6591814" cy="389885"/>
      </dsp:txXfrm>
    </dsp:sp>
    <dsp:sp modelId="{F53BB7C1-C5D7-4625-9DF0-D7509664F250}">
      <dsp:nvSpPr>
        <dsp:cNvPr id="0" name=""/>
        <dsp:cNvSpPr/>
      </dsp:nvSpPr>
      <dsp:spPr>
        <a:xfrm>
          <a:off x="56054" y="3069682"/>
          <a:ext cx="487357" cy="48735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E9DC63-9C8B-4FB9-A0E2-523BFE2017E0}">
      <dsp:nvSpPr>
        <dsp:cNvPr id="0" name=""/>
        <dsp:cNvSpPr/>
      </dsp:nvSpPr>
      <dsp:spPr>
        <a:xfrm>
          <a:off x="-4186270" y="-642371"/>
          <a:ext cx="4988063" cy="4988063"/>
        </a:xfrm>
        <a:prstGeom prst="blockArc">
          <a:avLst>
            <a:gd name="adj1" fmla="val 18900000"/>
            <a:gd name="adj2" fmla="val 2700000"/>
            <a:gd name="adj3" fmla="val 433"/>
          </a:avLst>
        </a:prstGeom>
        <a:noFill/>
        <a:ln w="12700" cap="flat" cmpd="sng" algn="ctr">
          <a:solidFill>
            <a:schemeClr val="accent3">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709A4D7D-62B9-4013-930A-F25F0BD82DC1}">
      <dsp:nvSpPr>
        <dsp:cNvPr id="0" name=""/>
        <dsp:cNvSpPr/>
      </dsp:nvSpPr>
      <dsp:spPr>
        <a:xfrm>
          <a:off x="351209" y="231383"/>
          <a:ext cx="6540338" cy="463063"/>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67556" tIns="63500" rIns="63500" bIns="63500" numCol="1" spcCol="1270" anchor="ctr" anchorCtr="0">
          <a:noAutofit/>
        </a:bodyPr>
        <a:lstStyle/>
        <a:p>
          <a:pPr lvl="0" algn="l" defTabSz="1111250">
            <a:lnSpc>
              <a:spcPct val="90000"/>
            </a:lnSpc>
            <a:spcBef>
              <a:spcPct val="0"/>
            </a:spcBef>
            <a:spcAft>
              <a:spcPct val="35000"/>
            </a:spcAft>
          </a:pPr>
          <a:r>
            <a:rPr lang="en-US" sz="2500" kern="1200" dirty="0" smtClean="0"/>
            <a:t>New </a:t>
          </a:r>
          <a:r>
            <a:rPr lang="en-US" sz="2500" kern="1200" dirty="0" err="1" smtClean="0"/>
            <a:t>AgileApps</a:t>
          </a:r>
          <a:r>
            <a:rPr lang="en-US" sz="2500" kern="1200" dirty="0" smtClean="0"/>
            <a:t> application</a:t>
          </a:r>
          <a:endParaRPr lang="en-US" sz="2500" kern="1200" dirty="0"/>
        </a:p>
      </dsp:txBody>
      <dsp:txXfrm>
        <a:off x="351209" y="231383"/>
        <a:ext cx="6540338" cy="463063"/>
      </dsp:txXfrm>
    </dsp:sp>
    <dsp:sp modelId="{95EC6CE8-1EB3-40F8-B525-5B4430215812}">
      <dsp:nvSpPr>
        <dsp:cNvPr id="0" name=""/>
        <dsp:cNvSpPr/>
      </dsp:nvSpPr>
      <dsp:spPr>
        <a:xfrm>
          <a:off x="61794" y="173500"/>
          <a:ext cx="578829" cy="578829"/>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6ED9F881-2387-4F4E-9C76-AD7B0D2C866F}">
      <dsp:nvSpPr>
        <dsp:cNvPr id="0" name=""/>
        <dsp:cNvSpPr/>
      </dsp:nvSpPr>
      <dsp:spPr>
        <a:xfrm>
          <a:off x="683026" y="925756"/>
          <a:ext cx="6208521" cy="463063"/>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67556" tIns="63500" rIns="63500" bIns="63500" numCol="1" spcCol="1270" anchor="ctr" anchorCtr="0">
          <a:noAutofit/>
        </a:bodyPr>
        <a:lstStyle/>
        <a:p>
          <a:pPr lvl="0" algn="l" defTabSz="1111250">
            <a:lnSpc>
              <a:spcPct val="90000"/>
            </a:lnSpc>
            <a:spcBef>
              <a:spcPct val="0"/>
            </a:spcBef>
            <a:spcAft>
              <a:spcPct val="35000"/>
            </a:spcAft>
          </a:pPr>
          <a:r>
            <a:rPr lang="en-US" sz="2500" kern="1200" dirty="0" smtClean="0"/>
            <a:t>Define fields</a:t>
          </a:r>
          <a:endParaRPr lang="en-US" sz="2500" kern="1200" dirty="0"/>
        </a:p>
      </dsp:txBody>
      <dsp:txXfrm>
        <a:off x="683026" y="925756"/>
        <a:ext cx="6208521" cy="463063"/>
      </dsp:txXfrm>
    </dsp:sp>
    <dsp:sp modelId="{EAB21A70-8110-4524-8769-B3633A97277D}">
      <dsp:nvSpPr>
        <dsp:cNvPr id="0" name=""/>
        <dsp:cNvSpPr/>
      </dsp:nvSpPr>
      <dsp:spPr>
        <a:xfrm>
          <a:off x="393612" y="867873"/>
          <a:ext cx="578829" cy="578829"/>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38AC252B-1AC6-476E-A6FE-4117DD7EB8FE}">
      <dsp:nvSpPr>
        <dsp:cNvPr id="0" name=""/>
        <dsp:cNvSpPr/>
      </dsp:nvSpPr>
      <dsp:spPr>
        <a:xfrm>
          <a:off x="784868" y="1620128"/>
          <a:ext cx="6106679" cy="463063"/>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67556" tIns="63500" rIns="63500" bIns="63500" numCol="1" spcCol="1270" anchor="ctr" anchorCtr="0">
          <a:noAutofit/>
        </a:bodyPr>
        <a:lstStyle/>
        <a:p>
          <a:pPr lvl="0" algn="l" defTabSz="1111250">
            <a:lnSpc>
              <a:spcPct val="90000"/>
            </a:lnSpc>
            <a:spcBef>
              <a:spcPct val="0"/>
            </a:spcBef>
            <a:spcAft>
              <a:spcPct val="35000"/>
            </a:spcAft>
          </a:pPr>
          <a:r>
            <a:rPr lang="en-US" sz="2500" kern="1200" dirty="0" smtClean="0"/>
            <a:t>Manually create a </a:t>
          </a:r>
          <a:r>
            <a:rPr lang="en-US" sz="2500" kern="1200" dirty="0" err="1" smtClean="0"/>
            <a:t>ThingAlert</a:t>
          </a:r>
          <a:r>
            <a:rPr lang="en-US" sz="2500" kern="1200" dirty="0" smtClean="0"/>
            <a:t> case</a:t>
          </a:r>
          <a:endParaRPr lang="en-US" sz="2500" kern="1200" dirty="0"/>
        </a:p>
      </dsp:txBody>
      <dsp:txXfrm>
        <a:off x="784868" y="1620128"/>
        <a:ext cx="6106679" cy="463063"/>
      </dsp:txXfrm>
    </dsp:sp>
    <dsp:sp modelId="{B15D7945-6D05-4C31-B004-D67BBBAD8097}">
      <dsp:nvSpPr>
        <dsp:cNvPr id="0" name=""/>
        <dsp:cNvSpPr/>
      </dsp:nvSpPr>
      <dsp:spPr>
        <a:xfrm>
          <a:off x="495453" y="1562245"/>
          <a:ext cx="578829" cy="578829"/>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B388B645-62AB-4383-9916-6AD3B9B6D5BC}">
      <dsp:nvSpPr>
        <dsp:cNvPr id="0" name=""/>
        <dsp:cNvSpPr/>
      </dsp:nvSpPr>
      <dsp:spPr>
        <a:xfrm>
          <a:off x="683026" y="2314501"/>
          <a:ext cx="6208521" cy="463063"/>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67556" tIns="63500" rIns="63500" bIns="63500" numCol="1" spcCol="1270" anchor="ctr" anchorCtr="0">
          <a:noAutofit/>
        </a:bodyPr>
        <a:lstStyle/>
        <a:p>
          <a:pPr lvl="0" algn="l" defTabSz="1111250">
            <a:lnSpc>
              <a:spcPct val="90000"/>
            </a:lnSpc>
            <a:spcBef>
              <a:spcPct val="0"/>
            </a:spcBef>
            <a:spcAft>
              <a:spcPct val="35000"/>
            </a:spcAft>
          </a:pPr>
          <a:r>
            <a:rPr lang="en-US" sz="2500" kern="1200" dirty="0" smtClean="0"/>
            <a:t>New IS Trigger </a:t>
          </a:r>
          <a:r>
            <a:rPr lang="en-US" sz="2500" kern="1200" dirty="0" err="1" smtClean="0"/>
            <a:t>handleThingAlert</a:t>
          </a:r>
          <a:endParaRPr lang="en-US" sz="2500" kern="1200" dirty="0"/>
        </a:p>
      </dsp:txBody>
      <dsp:txXfrm>
        <a:off x="683026" y="2314501"/>
        <a:ext cx="6208521" cy="463063"/>
      </dsp:txXfrm>
    </dsp:sp>
    <dsp:sp modelId="{A4E8225A-50CC-49D4-AEE6-4BC681EDFC5D}">
      <dsp:nvSpPr>
        <dsp:cNvPr id="0" name=""/>
        <dsp:cNvSpPr/>
      </dsp:nvSpPr>
      <dsp:spPr>
        <a:xfrm>
          <a:off x="393612" y="2256618"/>
          <a:ext cx="578829" cy="578829"/>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686A0D5F-FD9B-4704-8CAF-FF1A46879AB7}">
      <dsp:nvSpPr>
        <dsp:cNvPr id="0" name=""/>
        <dsp:cNvSpPr/>
      </dsp:nvSpPr>
      <dsp:spPr>
        <a:xfrm>
          <a:off x="351209" y="3008874"/>
          <a:ext cx="6540338" cy="463063"/>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67556" tIns="63500" rIns="63500" bIns="63500" numCol="1" spcCol="1270" anchor="ctr" anchorCtr="0">
          <a:noAutofit/>
        </a:bodyPr>
        <a:lstStyle/>
        <a:p>
          <a:pPr lvl="0" algn="l" defTabSz="1111250">
            <a:lnSpc>
              <a:spcPct val="90000"/>
            </a:lnSpc>
            <a:spcBef>
              <a:spcPct val="0"/>
            </a:spcBef>
            <a:spcAft>
              <a:spcPct val="35000"/>
            </a:spcAft>
          </a:pPr>
          <a:r>
            <a:rPr lang="en-US" sz="2500" kern="1200" dirty="0" smtClean="0"/>
            <a:t>Demo &amp; Show </a:t>
          </a:r>
          <a:r>
            <a:rPr lang="en-US" sz="2500" kern="1200" dirty="0" err="1" smtClean="0"/>
            <a:t>HelloDBP</a:t>
          </a:r>
          <a:endParaRPr lang="en-US" sz="2500" kern="1200" dirty="0"/>
        </a:p>
      </dsp:txBody>
      <dsp:txXfrm>
        <a:off x="351209" y="3008874"/>
        <a:ext cx="6540338" cy="463063"/>
      </dsp:txXfrm>
    </dsp:sp>
    <dsp:sp modelId="{F072D13A-9EE7-457C-986E-F136D08B0F55}">
      <dsp:nvSpPr>
        <dsp:cNvPr id="0" name=""/>
        <dsp:cNvSpPr/>
      </dsp:nvSpPr>
      <dsp:spPr>
        <a:xfrm>
          <a:off x="61794" y="2950991"/>
          <a:ext cx="578829" cy="578829"/>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E9DC63-9C8B-4FB9-A0E2-523BFE2017E0}">
      <dsp:nvSpPr>
        <dsp:cNvPr id="0" name=""/>
        <dsp:cNvSpPr/>
      </dsp:nvSpPr>
      <dsp:spPr>
        <a:xfrm>
          <a:off x="-4186270" y="-642371"/>
          <a:ext cx="4988063" cy="4988063"/>
        </a:xfrm>
        <a:prstGeom prst="blockArc">
          <a:avLst>
            <a:gd name="adj1" fmla="val 18900000"/>
            <a:gd name="adj2" fmla="val 2700000"/>
            <a:gd name="adj3" fmla="val 433"/>
          </a:avLst>
        </a:prstGeom>
        <a:noFill/>
        <a:ln w="12700" cap="flat" cmpd="sng" algn="ctr">
          <a:solidFill>
            <a:schemeClr val="accent3">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D9CA5B5-6A63-48C7-8926-173FACD14F9C}">
      <dsp:nvSpPr>
        <dsp:cNvPr id="0" name=""/>
        <dsp:cNvSpPr/>
      </dsp:nvSpPr>
      <dsp:spPr>
        <a:xfrm>
          <a:off x="299733" y="195016"/>
          <a:ext cx="6591814" cy="389885"/>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9472" tIns="53340" rIns="53340" bIns="53340" numCol="1" spcCol="1270" anchor="ctr" anchorCtr="0">
          <a:noAutofit/>
        </a:bodyPr>
        <a:lstStyle/>
        <a:p>
          <a:pPr lvl="0" algn="l" defTabSz="933450">
            <a:lnSpc>
              <a:spcPct val="90000"/>
            </a:lnSpc>
            <a:spcBef>
              <a:spcPct val="0"/>
            </a:spcBef>
            <a:spcAft>
              <a:spcPct val="35000"/>
            </a:spcAft>
          </a:pPr>
          <a:r>
            <a:rPr lang="en-US" sz="2100" kern="1200" dirty="0" smtClean="0"/>
            <a:t>Create a new Dynamic Process</a:t>
          </a:r>
          <a:endParaRPr lang="en-US" sz="2100" kern="1200" dirty="0"/>
        </a:p>
      </dsp:txBody>
      <dsp:txXfrm>
        <a:off x="299733" y="195016"/>
        <a:ext cx="6591814" cy="389885"/>
      </dsp:txXfrm>
    </dsp:sp>
    <dsp:sp modelId="{A4E8225A-50CC-49D4-AEE6-4BC681EDFC5D}">
      <dsp:nvSpPr>
        <dsp:cNvPr id="0" name=""/>
        <dsp:cNvSpPr/>
      </dsp:nvSpPr>
      <dsp:spPr>
        <a:xfrm>
          <a:off x="56054" y="146281"/>
          <a:ext cx="487357" cy="48735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C2A6CADC-D235-4F35-AEF6-68F148AE7DBC}">
      <dsp:nvSpPr>
        <dsp:cNvPr id="0" name=""/>
        <dsp:cNvSpPr/>
      </dsp:nvSpPr>
      <dsp:spPr>
        <a:xfrm>
          <a:off x="620440" y="779771"/>
          <a:ext cx="6271107" cy="389885"/>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9472" tIns="53340" rIns="53340" bIns="53340" numCol="1" spcCol="1270" anchor="ctr" anchorCtr="0">
          <a:noAutofit/>
        </a:bodyPr>
        <a:lstStyle/>
        <a:p>
          <a:pPr lvl="0" algn="l" defTabSz="933450">
            <a:lnSpc>
              <a:spcPct val="90000"/>
            </a:lnSpc>
            <a:spcBef>
              <a:spcPct val="0"/>
            </a:spcBef>
            <a:spcAft>
              <a:spcPct val="35000"/>
            </a:spcAft>
          </a:pPr>
          <a:r>
            <a:rPr lang="en-US" sz="2100" kern="1200" dirty="0" smtClean="0"/>
            <a:t>Triggered by </a:t>
          </a:r>
          <a:r>
            <a:rPr lang="en-US" sz="2100" kern="1200" dirty="0" err="1" smtClean="0"/>
            <a:t>ThingAlert</a:t>
          </a:r>
          <a:endParaRPr lang="en-US" sz="2100" kern="1200" dirty="0"/>
        </a:p>
      </dsp:txBody>
      <dsp:txXfrm>
        <a:off x="620440" y="779771"/>
        <a:ext cx="6271107" cy="389885"/>
      </dsp:txXfrm>
    </dsp:sp>
    <dsp:sp modelId="{6D1E60FC-48A6-4262-9711-4C6440B3F9D8}">
      <dsp:nvSpPr>
        <dsp:cNvPr id="0" name=""/>
        <dsp:cNvSpPr/>
      </dsp:nvSpPr>
      <dsp:spPr>
        <a:xfrm>
          <a:off x="376762" y="731035"/>
          <a:ext cx="487357" cy="48735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FC0161DC-AE66-402C-A6B9-F12AD73298DB}">
      <dsp:nvSpPr>
        <dsp:cNvPr id="0" name=""/>
        <dsp:cNvSpPr/>
      </dsp:nvSpPr>
      <dsp:spPr>
        <a:xfrm>
          <a:off x="767092" y="1364525"/>
          <a:ext cx="6124455" cy="389885"/>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9472" tIns="53340" rIns="53340" bIns="53340" numCol="1" spcCol="1270" anchor="ctr" anchorCtr="0">
          <a:noAutofit/>
        </a:bodyPr>
        <a:lstStyle/>
        <a:p>
          <a:pPr lvl="0" algn="l" defTabSz="933450">
            <a:lnSpc>
              <a:spcPct val="90000"/>
            </a:lnSpc>
            <a:spcBef>
              <a:spcPct val="0"/>
            </a:spcBef>
            <a:spcAft>
              <a:spcPct val="35000"/>
            </a:spcAft>
          </a:pPr>
          <a:r>
            <a:rPr lang="en-US" sz="2100" kern="1200" dirty="0" smtClean="0"/>
            <a:t>Generate a User Task to Analyze the Alert</a:t>
          </a:r>
          <a:endParaRPr lang="en-US" sz="2100" kern="1200" dirty="0"/>
        </a:p>
      </dsp:txBody>
      <dsp:txXfrm>
        <a:off x="767092" y="1364525"/>
        <a:ext cx="6124455" cy="389885"/>
      </dsp:txXfrm>
    </dsp:sp>
    <dsp:sp modelId="{772FDE38-61F0-471D-899B-216CD5BCFC5C}">
      <dsp:nvSpPr>
        <dsp:cNvPr id="0" name=""/>
        <dsp:cNvSpPr/>
      </dsp:nvSpPr>
      <dsp:spPr>
        <a:xfrm>
          <a:off x="523413" y="1315789"/>
          <a:ext cx="487357" cy="48735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A09C0E60-929D-46A7-BBBB-475B37C36528}">
      <dsp:nvSpPr>
        <dsp:cNvPr id="0" name=""/>
        <dsp:cNvSpPr/>
      </dsp:nvSpPr>
      <dsp:spPr>
        <a:xfrm>
          <a:off x="767092" y="1948909"/>
          <a:ext cx="6124455" cy="389885"/>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9472" tIns="53340" rIns="53340" bIns="53340" numCol="1" spcCol="1270" anchor="ctr" anchorCtr="0">
          <a:noAutofit/>
        </a:bodyPr>
        <a:lstStyle/>
        <a:p>
          <a:pPr lvl="0" algn="l" defTabSz="933450">
            <a:lnSpc>
              <a:spcPct val="90000"/>
            </a:lnSpc>
            <a:spcBef>
              <a:spcPct val="0"/>
            </a:spcBef>
            <a:spcAft>
              <a:spcPct val="35000"/>
            </a:spcAft>
          </a:pPr>
          <a:r>
            <a:rPr lang="en-US" sz="2100" kern="1200" dirty="0" smtClean="0"/>
            <a:t>If the severity is Critical, create a case</a:t>
          </a:r>
          <a:endParaRPr lang="en-US" sz="2100" kern="1200" dirty="0"/>
        </a:p>
      </dsp:txBody>
      <dsp:txXfrm>
        <a:off x="767092" y="1948909"/>
        <a:ext cx="6124455" cy="389885"/>
      </dsp:txXfrm>
    </dsp:sp>
    <dsp:sp modelId="{AEE5EF88-AA82-42C0-ACE0-3235BBFB0EAE}">
      <dsp:nvSpPr>
        <dsp:cNvPr id="0" name=""/>
        <dsp:cNvSpPr/>
      </dsp:nvSpPr>
      <dsp:spPr>
        <a:xfrm>
          <a:off x="523413" y="1900174"/>
          <a:ext cx="487357" cy="48735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D23E948E-70B0-4B6C-8B3A-816E9D843432}">
      <dsp:nvSpPr>
        <dsp:cNvPr id="0" name=""/>
        <dsp:cNvSpPr/>
      </dsp:nvSpPr>
      <dsp:spPr>
        <a:xfrm>
          <a:off x="620440" y="2533664"/>
          <a:ext cx="6271107" cy="389885"/>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9472" tIns="53340" rIns="53340" bIns="53340" numCol="1" spcCol="1270" anchor="ctr" anchorCtr="0">
          <a:noAutofit/>
        </a:bodyPr>
        <a:lstStyle/>
        <a:p>
          <a:pPr lvl="0" algn="l" defTabSz="933450">
            <a:lnSpc>
              <a:spcPct val="90000"/>
            </a:lnSpc>
            <a:spcBef>
              <a:spcPct val="0"/>
            </a:spcBef>
            <a:spcAft>
              <a:spcPct val="35000"/>
            </a:spcAft>
          </a:pPr>
          <a:r>
            <a:rPr lang="en-US" sz="2100" kern="1200" dirty="0" smtClean="0"/>
            <a:t>Otherwise, ignore the Alert</a:t>
          </a:r>
          <a:endParaRPr lang="en-US" sz="2100" kern="1200" dirty="0"/>
        </a:p>
      </dsp:txBody>
      <dsp:txXfrm>
        <a:off x="620440" y="2533664"/>
        <a:ext cx="6271107" cy="389885"/>
      </dsp:txXfrm>
    </dsp:sp>
    <dsp:sp modelId="{A468AEB9-1482-4293-A293-513047568DAA}">
      <dsp:nvSpPr>
        <dsp:cNvPr id="0" name=""/>
        <dsp:cNvSpPr/>
      </dsp:nvSpPr>
      <dsp:spPr>
        <a:xfrm>
          <a:off x="376762" y="2484928"/>
          <a:ext cx="487357" cy="48735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633B142C-F072-48EB-B690-9CE2CF230797}">
      <dsp:nvSpPr>
        <dsp:cNvPr id="0" name=""/>
        <dsp:cNvSpPr/>
      </dsp:nvSpPr>
      <dsp:spPr>
        <a:xfrm>
          <a:off x="299733" y="3118418"/>
          <a:ext cx="6591814" cy="389885"/>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9472" tIns="53340" rIns="53340" bIns="53340" numCol="1" spcCol="1270" anchor="ctr" anchorCtr="0">
          <a:noAutofit/>
        </a:bodyPr>
        <a:lstStyle/>
        <a:p>
          <a:pPr lvl="0" algn="l" defTabSz="933450">
            <a:lnSpc>
              <a:spcPct val="90000"/>
            </a:lnSpc>
            <a:spcBef>
              <a:spcPct val="0"/>
            </a:spcBef>
            <a:spcAft>
              <a:spcPct val="35000"/>
            </a:spcAft>
          </a:pPr>
          <a:r>
            <a:rPr lang="en-US" sz="2100" kern="1200" dirty="0" smtClean="0"/>
            <a:t>Demo &amp; Show </a:t>
          </a:r>
          <a:r>
            <a:rPr lang="en-US" sz="2100" kern="1200" dirty="0" err="1" smtClean="0"/>
            <a:t>HelloDBP</a:t>
          </a:r>
          <a:endParaRPr lang="en-US" sz="2100" kern="1200" dirty="0"/>
        </a:p>
      </dsp:txBody>
      <dsp:txXfrm>
        <a:off x="299733" y="3118418"/>
        <a:ext cx="6591814" cy="389885"/>
      </dsp:txXfrm>
    </dsp:sp>
    <dsp:sp modelId="{CDA847FF-9070-4855-A5D5-C79F66377E1C}">
      <dsp:nvSpPr>
        <dsp:cNvPr id="0" name=""/>
        <dsp:cNvSpPr/>
      </dsp:nvSpPr>
      <dsp:spPr>
        <a:xfrm>
          <a:off x="56054" y="3069682"/>
          <a:ext cx="487357" cy="48735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E9DC63-9C8B-4FB9-A0E2-523BFE2017E0}">
      <dsp:nvSpPr>
        <dsp:cNvPr id="0" name=""/>
        <dsp:cNvSpPr/>
      </dsp:nvSpPr>
      <dsp:spPr>
        <a:xfrm>
          <a:off x="-4186219" y="-642371"/>
          <a:ext cx="4988063" cy="4988063"/>
        </a:xfrm>
        <a:prstGeom prst="blockArc">
          <a:avLst>
            <a:gd name="adj1" fmla="val 18900000"/>
            <a:gd name="adj2" fmla="val 2700000"/>
            <a:gd name="adj3" fmla="val 433"/>
          </a:avLst>
        </a:prstGeom>
        <a:noFill/>
        <a:ln w="12700" cap="flat" cmpd="sng" algn="ctr">
          <a:solidFill>
            <a:schemeClr val="accent3">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050816A3-019A-493D-910B-C44B0DA4D858}">
      <dsp:nvSpPr>
        <dsp:cNvPr id="0" name=""/>
        <dsp:cNvSpPr/>
      </dsp:nvSpPr>
      <dsp:spPr>
        <a:xfrm>
          <a:off x="259787" y="168352"/>
          <a:ext cx="6631810" cy="336557"/>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67143" tIns="43180" rIns="43180" bIns="43180" numCol="1" spcCol="1270" anchor="ctr" anchorCtr="0">
          <a:noAutofit/>
        </a:bodyPr>
        <a:lstStyle/>
        <a:p>
          <a:pPr lvl="0" algn="l" defTabSz="755650">
            <a:lnSpc>
              <a:spcPct val="90000"/>
            </a:lnSpc>
            <a:spcBef>
              <a:spcPct val="0"/>
            </a:spcBef>
            <a:spcAft>
              <a:spcPct val="35000"/>
            </a:spcAft>
          </a:pPr>
          <a:r>
            <a:rPr lang="en-US" sz="1700" kern="1200" dirty="0" err="1" smtClean="0"/>
            <a:t>Cumulocity</a:t>
          </a:r>
          <a:r>
            <a:rPr lang="en-US" sz="1700" kern="1200" dirty="0" smtClean="0"/>
            <a:t> on </a:t>
          </a:r>
          <a:r>
            <a:rPr lang="en-US" sz="1700" kern="1200" dirty="0" err="1" smtClean="0"/>
            <a:t>CloudStreams</a:t>
          </a:r>
          <a:r>
            <a:rPr lang="en-US" sz="1700" kern="1200" dirty="0" smtClean="0"/>
            <a:t> </a:t>
          </a:r>
          <a:r>
            <a:rPr lang="en-US" sz="1700" kern="1200" dirty="0" err="1" smtClean="0"/>
            <a:t>TechCommunity</a:t>
          </a:r>
          <a:r>
            <a:rPr lang="en-US" sz="1700" kern="1200" dirty="0" smtClean="0"/>
            <a:t> download page</a:t>
          </a:r>
          <a:endParaRPr lang="en-US" sz="1700" kern="1200" dirty="0"/>
        </a:p>
      </dsp:txBody>
      <dsp:txXfrm>
        <a:off x="259787" y="168352"/>
        <a:ext cx="6631810" cy="336557"/>
      </dsp:txXfrm>
    </dsp:sp>
    <dsp:sp modelId="{3C3CDCFF-41B2-4A62-B720-FFCB7C82F184}">
      <dsp:nvSpPr>
        <dsp:cNvPr id="0" name=""/>
        <dsp:cNvSpPr/>
      </dsp:nvSpPr>
      <dsp:spPr>
        <a:xfrm>
          <a:off x="49439" y="126283"/>
          <a:ext cx="420697" cy="42069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7BBBFB7F-FF85-4CD8-B740-9907E4DF844E}">
      <dsp:nvSpPr>
        <dsp:cNvPr id="0" name=""/>
        <dsp:cNvSpPr/>
      </dsp:nvSpPr>
      <dsp:spPr>
        <a:xfrm>
          <a:off x="564571" y="673485"/>
          <a:ext cx="6327027" cy="336557"/>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67143" tIns="43180" rIns="43180" bIns="43180" numCol="1" spcCol="1270" anchor="ctr" anchorCtr="0">
          <a:noAutofit/>
        </a:bodyPr>
        <a:lstStyle/>
        <a:p>
          <a:pPr lvl="0" algn="l" defTabSz="755650">
            <a:lnSpc>
              <a:spcPct val="90000"/>
            </a:lnSpc>
            <a:spcBef>
              <a:spcPct val="0"/>
            </a:spcBef>
            <a:spcAft>
              <a:spcPct val="35000"/>
            </a:spcAft>
          </a:pPr>
          <a:r>
            <a:rPr lang="en-US" sz="1700" kern="1200" smtClean="0"/>
            <a:t>Cumulocity connector on Integration Server</a:t>
          </a:r>
          <a:endParaRPr lang="en-US" sz="1700" kern="1200" dirty="0" smtClean="0"/>
        </a:p>
      </dsp:txBody>
      <dsp:txXfrm>
        <a:off x="564571" y="673485"/>
        <a:ext cx="6327027" cy="336557"/>
      </dsp:txXfrm>
    </dsp:sp>
    <dsp:sp modelId="{9A6ABBB3-9170-4D8C-8A4E-069B5074DB3A}">
      <dsp:nvSpPr>
        <dsp:cNvPr id="0" name=""/>
        <dsp:cNvSpPr/>
      </dsp:nvSpPr>
      <dsp:spPr>
        <a:xfrm>
          <a:off x="354222" y="631416"/>
          <a:ext cx="420697" cy="42069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257BCCC8-7173-4D3C-B5E2-FD35DBEE2384}">
      <dsp:nvSpPr>
        <dsp:cNvPr id="0" name=""/>
        <dsp:cNvSpPr/>
      </dsp:nvSpPr>
      <dsp:spPr>
        <a:xfrm>
          <a:off x="731591" y="1178248"/>
          <a:ext cx="6160007" cy="336557"/>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67143" tIns="43180" rIns="43180" bIns="43180" numCol="1" spcCol="1270" anchor="ctr" anchorCtr="0">
          <a:noAutofit/>
        </a:bodyPr>
        <a:lstStyle/>
        <a:p>
          <a:pPr lvl="0" algn="l" defTabSz="755650">
            <a:lnSpc>
              <a:spcPct val="90000"/>
            </a:lnSpc>
            <a:spcBef>
              <a:spcPct val="0"/>
            </a:spcBef>
            <a:spcAft>
              <a:spcPct val="35000"/>
            </a:spcAft>
          </a:pPr>
          <a:r>
            <a:rPr lang="en-US" sz="1700" kern="1200" smtClean="0"/>
            <a:t>Cumulocity service to register a new Thing</a:t>
          </a:r>
          <a:endParaRPr lang="en-US" sz="1700" kern="1200" dirty="0" smtClean="0"/>
        </a:p>
      </dsp:txBody>
      <dsp:txXfrm>
        <a:off x="731591" y="1178248"/>
        <a:ext cx="6160007" cy="336557"/>
      </dsp:txXfrm>
    </dsp:sp>
    <dsp:sp modelId="{58E9D799-E6A2-47D1-8103-F6E631941276}">
      <dsp:nvSpPr>
        <dsp:cNvPr id="0" name=""/>
        <dsp:cNvSpPr/>
      </dsp:nvSpPr>
      <dsp:spPr>
        <a:xfrm>
          <a:off x="521242" y="1136178"/>
          <a:ext cx="420697" cy="42069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B65228C6-1739-404E-9CD8-83E4E146EBEC}">
      <dsp:nvSpPr>
        <dsp:cNvPr id="0" name=""/>
        <dsp:cNvSpPr/>
      </dsp:nvSpPr>
      <dsp:spPr>
        <a:xfrm>
          <a:off x="784918" y="1683381"/>
          <a:ext cx="6106679" cy="336557"/>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67143" tIns="43180" rIns="43180" bIns="43180" numCol="1" spcCol="1270" anchor="ctr" anchorCtr="0">
          <a:noAutofit/>
        </a:bodyPr>
        <a:lstStyle/>
        <a:p>
          <a:pPr lvl="0" algn="l" defTabSz="755650">
            <a:lnSpc>
              <a:spcPct val="90000"/>
            </a:lnSpc>
            <a:spcBef>
              <a:spcPct val="0"/>
            </a:spcBef>
            <a:spcAft>
              <a:spcPct val="35000"/>
            </a:spcAft>
          </a:pPr>
          <a:r>
            <a:rPr lang="en-US" sz="1700" kern="1200" smtClean="0"/>
            <a:t>IS Doc Type to represent a Thing</a:t>
          </a:r>
          <a:endParaRPr lang="en-US" sz="1700" kern="1200" dirty="0"/>
        </a:p>
      </dsp:txBody>
      <dsp:txXfrm>
        <a:off x="784918" y="1683381"/>
        <a:ext cx="6106679" cy="336557"/>
      </dsp:txXfrm>
    </dsp:sp>
    <dsp:sp modelId="{6442CCE0-8531-4AC2-872A-C70C35B5DA9B}">
      <dsp:nvSpPr>
        <dsp:cNvPr id="0" name=""/>
        <dsp:cNvSpPr/>
      </dsp:nvSpPr>
      <dsp:spPr>
        <a:xfrm>
          <a:off x="574570" y="1641311"/>
          <a:ext cx="420697" cy="42069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62DFA27A-6C70-41A4-96D6-C341D08A77EE}">
      <dsp:nvSpPr>
        <dsp:cNvPr id="0" name=""/>
        <dsp:cNvSpPr/>
      </dsp:nvSpPr>
      <dsp:spPr>
        <a:xfrm>
          <a:off x="731591" y="2188514"/>
          <a:ext cx="6160007" cy="336557"/>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67143" tIns="43180" rIns="43180" bIns="43180" numCol="1" spcCol="1270" anchor="ctr" anchorCtr="0">
          <a:noAutofit/>
        </a:bodyPr>
        <a:lstStyle/>
        <a:p>
          <a:pPr lvl="0" algn="l" defTabSz="755650">
            <a:lnSpc>
              <a:spcPct val="90000"/>
            </a:lnSpc>
            <a:spcBef>
              <a:spcPct val="0"/>
            </a:spcBef>
            <a:spcAft>
              <a:spcPct val="35000"/>
            </a:spcAft>
          </a:pPr>
          <a:r>
            <a:rPr lang="en-US" sz="1700" kern="1200" smtClean="0"/>
            <a:t>Flow service for when a Thing is created</a:t>
          </a:r>
          <a:endParaRPr lang="en-US" sz="1700" kern="1200" dirty="0" smtClean="0"/>
        </a:p>
      </dsp:txBody>
      <dsp:txXfrm>
        <a:off x="731591" y="2188514"/>
        <a:ext cx="6160007" cy="336557"/>
      </dsp:txXfrm>
    </dsp:sp>
    <dsp:sp modelId="{4E065158-6333-47F4-A2E2-CC99F6998668}">
      <dsp:nvSpPr>
        <dsp:cNvPr id="0" name=""/>
        <dsp:cNvSpPr/>
      </dsp:nvSpPr>
      <dsp:spPr>
        <a:xfrm>
          <a:off x="521242" y="2146444"/>
          <a:ext cx="420697" cy="42069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AB18DE01-D272-4B30-B5A3-AB2EDF2F512E}">
      <dsp:nvSpPr>
        <dsp:cNvPr id="0" name=""/>
        <dsp:cNvSpPr/>
      </dsp:nvSpPr>
      <dsp:spPr>
        <a:xfrm>
          <a:off x="564571" y="2693277"/>
          <a:ext cx="6327027" cy="336557"/>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67143" tIns="43180" rIns="43180" bIns="43180" numCol="1" spcCol="1270" anchor="ctr" anchorCtr="0">
          <a:noAutofit/>
        </a:bodyPr>
        <a:lstStyle/>
        <a:p>
          <a:pPr lvl="0" algn="l" defTabSz="755650">
            <a:lnSpc>
              <a:spcPct val="90000"/>
            </a:lnSpc>
            <a:spcBef>
              <a:spcPct val="0"/>
            </a:spcBef>
            <a:spcAft>
              <a:spcPct val="35000"/>
            </a:spcAft>
          </a:pPr>
          <a:r>
            <a:rPr lang="en-US" sz="1700" kern="1200" dirty="0" err="1" smtClean="0"/>
            <a:t>Cumulocity</a:t>
          </a:r>
          <a:r>
            <a:rPr lang="en-US" sz="1700" kern="1200" dirty="0" smtClean="0"/>
            <a:t> service to update Thing Health (simulate sensor) </a:t>
          </a:r>
        </a:p>
      </dsp:txBody>
      <dsp:txXfrm>
        <a:off x="564571" y="2693277"/>
        <a:ext cx="6327027" cy="336557"/>
      </dsp:txXfrm>
    </dsp:sp>
    <dsp:sp modelId="{DA7E67AF-53AB-4628-A4BC-3533EAEF7806}">
      <dsp:nvSpPr>
        <dsp:cNvPr id="0" name=""/>
        <dsp:cNvSpPr/>
      </dsp:nvSpPr>
      <dsp:spPr>
        <a:xfrm>
          <a:off x="354222" y="2651207"/>
          <a:ext cx="420697" cy="42069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79BDC842-FB7C-4A18-AF81-16D6035E8A10}">
      <dsp:nvSpPr>
        <dsp:cNvPr id="0" name=""/>
        <dsp:cNvSpPr/>
      </dsp:nvSpPr>
      <dsp:spPr>
        <a:xfrm>
          <a:off x="160244" y="3210603"/>
          <a:ext cx="6631810" cy="336557"/>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67143" tIns="43180" rIns="43180" bIns="43180" numCol="1" spcCol="1270" anchor="ctr" anchorCtr="0">
          <a:noAutofit/>
        </a:bodyPr>
        <a:lstStyle/>
        <a:p>
          <a:pPr lvl="0" algn="l" defTabSz="755650">
            <a:lnSpc>
              <a:spcPct val="90000"/>
            </a:lnSpc>
            <a:spcBef>
              <a:spcPct val="0"/>
            </a:spcBef>
            <a:spcAft>
              <a:spcPct val="35000"/>
            </a:spcAft>
          </a:pPr>
          <a:r>
            <a:rPr lang="en-US" sz="1700" kern="1200" dirty="0" smtClean="0"/>
            <a:t>  Demo &amp; Show </a:t>
          </a:r>
          <a:r>
            <a:rPr lang="en-US" sz="1700" kern="1200" dirty="0" err="1" smtClean="0"/>
            <a:t>HelloDBP</a:t>
          </a:r>
          <a:endParaRPr lang="en-US" sz="1700" kern="1200" dirty="0" smtClean="0"/>
        </a:p>
      </dsp:txBody>
      <dsp:txXfrm>
        <a:off x="160244" y="3210603"/>
        <a:ext cx="6631810" cy="336557"/>
      </dsp:txXfrm>
    </dsp:sp>
    <dsp:sp modelId="{5B4AFFA8-F775-4F8E-B6C4-996AD0544BC3}">
      <dsp:nvSpPr>
        <dsp:cNvPr id="0" name=""/>
        <dsp:cNvSpPr/>
      </dsp:nvSpPr>
      <dsp:spPr>
        <a:xfrm>
          <a:off x="49439" y="3156340"/>
          <a:ext cx="420697" cy="42069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E9DC63-9C8B-4FB9-A0E2-523BFE2017E0}">
      <dsp:nvSpPr>
        <dsp:cNvPr id="0" name=""/>
        <dsp:cNvSpPr/>
      </dsp:nvSpPr>
      <dsp:spPr>
        <a:xfrm>
          <a:off x="-4186270" y="-642371"/>
          <a:ext cx="4988063" cy="4988063"/>
        </a:xfrm>
        <a:prstGeom prst="blockArc">
          <a:avLst>
            <a:gd name="adj1" fmla="val 18900000"/>
            <a:gd name="adj2" fmla="val 2700000"/>
            <a:gd name="adj3" fmla="val 433"/>
          </a:avLst>
        </a:prstGeom>
        <a:noFill/>
        <a:ln w="12700" cap="flat" cmpd="sng" algn="ctr">
          <a:solidFill>
            <a:schemeClr val="accent3">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FA600334-077A-4E2A-A75D-400F8F7AF9BB}">
      <dsp:nvSpPr>
        <dsp:cNvPr id="0" name=""/>
        <dsp:cNvSpPr/>
      </dsp:nvSpPr>
      <dsp:spPr>
        <a:xfrm>
          <a:off x="299733" y="195016"/>
          <a:ext cx="6591814" cy="389885"/>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9472" tIns="45720" rIns="45720" bIns="45720" numCol="1" spcCol="1270" anchor="ctr" anchorCtr="0">
          <a:noAutofit/>
        </a:bodyPr>
        <a:lstStyle/>
        <a:p>
          <a:pPr lvl="0" algn="l" defTabSz="800100">
            <a:lnSpc>
              <a:spcPct val="90000"/>
            </a:lnSpc>
            <a:spcBef>
              <a:spcPct val="0"/>
            </a:spcBef>
            <a:spcAft>
              <a:spcPct val="35000"/>
            </a:spcAft>
          </a:pPr>
          <a:r>
            <a:rPr lang="en-US" sz="1800" kern="1200" smtClean="0"/>
            <a:t>Terracotta DB connector on Integration Server</a:t>
          </a:r>
          <a:endParaRPr lang="en-US" sz="1800" kern="1200" dirty="0" smtClean="0"/>
        </a:p>
      </dsp:txBody>
      <dsp:txXfrm>
        <a:off x="299733" y="195016"/>
        <a:ext cx="6591814" cy="389885"/>
      </dsp:txXfrm>
    </dsp:sp>
    <dsp:sp modelId="{535E8FBF-08EE-4FD1-BA17-9E55B4BC1F14}">
      <dsp:nvSpPr>
        <dsp:cNvPr id="0" name=""/>
        <dsp:cNvSpPr/>
      </dsp:nvSpPr>
      <dsp:spPr>
        <a:xfrm>
          <a:off x="56054" y="146281"/>
          <a:ext cx="487357" cy="48735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9524C255-9D8C-4401-B6D5-8153570B1FFF}">
      <dsp:nvSpPr>
        <dsp:cNvPr id="0" name=""/>
        <dsp:cNvSpPr/>
      </dsp:nvSpPr>
      <dsp:spPr>
        <a:xfrm>
          <a:off x="620440" y="779771"/>
          <a:ext cx="6271107" cy="389885"/>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9472" tIns="45720" rIns="45720" bIns="45720" numCol="1" spcCol="1270" anchor="ctr" anchorCtr="0">
          <a:noAutofit/>
        </a:bodyPr>
        <a:lstStyle/>
        <a:p>
          <a:pPr lvl="0" algn="l" defTabSz="800100">
            <a:lnSpc>
              <a:spcPct val="90000"/>
            </a:lnSpc>
            <a:spcBef>
              <a:spcPct val="0"/>
            </a:spcBef>
            <a:spcAft>
              <a:spcPct val="35000"/>
            </a:spcAft>
          </a:pPr>
          <a:r>
            <a:rPr lang="en-US" sz="1800" kern="1200" smtClean="0"/>
            <a:t>Service to create a new Thing record (schema via IS Doc)</a:t>
          </a:r>
          <a:endParaRPr lang="en-US" sz="1800" kern="1200" dirty="0" smtClean="0"/>
        </a:p>
      </dsp:txBody>
      <dsp:txXfrm>
        <a:off x="620440" y="779771"/>
        <a:ext cx="6271107" cy="389885"/>
      </dsp:txXfrm>
    </dsp:sp>
    <dsp:sp modelId="{68FD8E3A-4ABD-46E8-BC67-BA9451654604}">
      <dsp:nvSpPr>
        <dsp:cNvPr id="0" name=""/>
        <dsp:cNvSpPr/>
      </dsp:nvSpPr>
      <dsp:spPr>
        <a:xfrm>
          <a:off x="376762" y="731035"/>
          <a:ext cx="487357" cy="48735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E87EE856-62BF-40FF-A4F7-1C0519F71316}">
      <dsp:nvSpPr>
        <dsp:cNvPr id="0" name=""/>
        <dsp:cNvSpPr/>
      </dsp:nvSpPr>
      <dsp:spPr>
        <a:xfrm>
          <a:off x="767092" y="1364525"/>
          <a:ext cx="6124455" cy="389885"/>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9472" tIns="45720" rIns="45720" bIns="45720" numCol="1" spcCol="1270" anchor="ctr" anchorCtr="0">
          <a:noAutofit/>
        </a:bodyPr>
        <a:lstStyle/>
        <a:p>
          <a:pPr lvl="0" algn="l" defTabSz="800100">
            <a:lnSpc>
              <a:spcPct val="90000"/>
            </a:lnSpc>
            <a:spcBef>
              <a:spcPct val="0"/>
            </a:spcBef>
            <a:spcAft>
              <a:spcPct val="35000"/>
            </a:spcAft>
          </a:pPr>
          <a:r>
            <a:rPr lang="en-US" sz="1800" kern="1200" smtClean="0"/>
            <a:t>Service to read a Thing (schema via introspection)</a:t>
          </a:r>
          <a:endParaRPr lang="en-US" sz="1800" kern="1200" dirty="0"/>
        </a:p>
      </dsp:txBody>
      <dsp:txXfrm>
        <a:off x="767092" y="1364525"/>
        <a:ext cx="6124455" cy="389885"/>
      </dsp:txXfrm>
    </dsp:sp>
    <dsp:sp modelId="{0FEF0F33-59BC-47E7-AF5E-EBE7403186D0}">
      <dsp:nvSpPr>
        <dsp:cNvPr id="0" name=""/>
        <dsp:cNvSpPr/>
      </dsp:nvSpPr>
      <dsp:spPr>
        <a:xfrm>
          <a:off x="523413" y="1315789"/>
          <a:ext cx="487357" cy="48735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5BBF4C49-5ACA-43A8-B076-BEB22FCBA013}">
      <dsp:nvSpPr>
        <dsp:cNvPr id="0" name=""/>
        <dsp:cNvSpPr/>
      </dsp:nvSpPr>
      <dsp:spPr>
        <a:xfrm>
          <a:off x="767092" y="1948909"/>
          <a:ext cx="6124455" cy="389885"/>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9472"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Extend </a:t>
          </a:r>
          <a:r>
            <a:rPr lang="en-US" sz="1800" kern="1200" dirty="0" err="1" smtClean="0"/>
            <a:t>createThing</a:t>
          </a:r>
          <a:r>
            <a:rPr lang="en-US" sz="1800" kern="1200" dirty="0" smtClean="0"/>
            <a:t> to save Thing</a:t>
          </a:r>
        </a:p>
      </dsp:txBody>
      <dsp:txXfrm>
        <a:off x="767092" y="1948909"/>
        <a:ext cx="6124455" cy="389885"/>
      </dsp:txXfrm>
    </dsp:sp>
    <dsp:sp modelId="{68491829-18E5-4452-A0CD-D6C365B73AED}">
      <dsp:nvSpPr>
        <dsp:cNvPr id="0" name=""/>
        <dsp:cNvSpPr/>
      </dsp:nvSpPr>
      <dsp:spPr>
        <a:xfrm>
          <a:off x="523413" y="1900174"/>
          <a:ext cx="487357" cy="48735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2260239B-47DB-43E1-B774-9266184BB9FF}">
      <dsp:nvSpPr>
        <dsp:cNvPr id="0" name=""/>
        <dsp:cNvSpPr/>
      </dsp:nvSpPr>
      <dsp:spPr>
        <a:xfrm>
          <a:off x="620440" y="2533664"/>
          <a:ext cx="6271107" cy="389885"/>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9472"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Flow to read a Thing</a:t>
          </a:r>
        </a:p>
      </dsp:txBody>
      <dsp:txXfrm>
        <a:off x="620440" y="2533664"/>
        <a:ext cx="6271107" cy="389885"/>
      </dsp:txXfrm>
    </dsp:sp>
    <dsp:sp modelId="{415A808F-3965-46CF-89F2-D1C8C2877020}">
      <dsp:nvSpPr>
        <dsp:cNvPr id="0" name=""/>
        <dsp:cNvSpPr/>
      </dsp:nvSpPr>
      <dsp:spPr>
        <a:xfrm>
          <a:off x="376762" y="2484928"/>
          <a:ext cx="487357" cy="48735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8EBF67D3-AD2E-4699-8A67-E5AE4BA04813}">
      <dsp:nvSpPr>
        <dsp:cNvPr id="0" name=""/>
        <dsp:cNvSpPr/>
      </dsp:nvSpPr>
      <dsp:spPr>
        <a:xfrm>
          <a:off x="299733" y="3118418"/>
          <a:ext cx="6591814" cy="389885"/>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9472"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Demo &amp; Show </a:t>
          </a:r>
          <a:r>
            <a:rPr lang="en-US" sz="1800" kern="1200" dirty="0" err="1" smtClean="0"/>
            <a:t>HelloDBP</a:t>
          </a:r>
          <a:endParaRPr lang="en-US" sz="1800" kern="1200" dirty="0" smtClean="0"/>
        </a:p>
      </dsp:txBody>
      <dsp:txXfrm>
        <a:off x="299733" y="3118418"/>
        <a:ext cx="6591814" cy="389885"/>
      </dsp:txXfrm>
    </dsp:sp>
    <dsp:sp modelId="{1EC72742-C65B-49D9-82B5-052774933103}">
      <dsp:nvSpPr>
        <dsp:cNvPr id="0" name=""/>
        <dsp:cNvSpPr/>
      </dsp:nvSpPr>
      <dsp:spPr>
        <a:xfrm>
          <a:off x="56054" y="3069682"/>
          <a:ext cx="487357" cy="48735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E9DC63-9C8B-4FB9-A0E2-523BFE2017E0}">
      <dsp:nvSpPr>
        <dsp:cNvPr id="0" name=""/>
        <dsp:cNvSpPr/>
      </dsp:nvSpPr>
      <dsp:spPr>
        <a:xfrm>
          <a:off x="-4186219" y="-642371"/>
          <a:ext cx="4988063" cy="4988063"/>
        </a:xfrm>
        <a:prstGeom prst="blockArc">
          <a:avLst>
            <a:gd name="adj1" fmla="val 18900000"/>
            <a:gd name="adj2" fmla="val 2700000"/>
            <a:gd name="adj3" fmla="val 433"/>
          </a:avLst>
        </a:prstGeom>
        <a:noFill/>
        <a:ln w="12700" cap="flat" cmpd="sng" algn="ctr">
          <a:solidFill>
            <a:schemeClr val="accent3">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605936F4-EC7B-4343-A467-E654F3E7003A}">
      <dsp:nvSpPr>
        <dsp:cNvPr id="0" name=""/>
        <dsp:cNvSpPr/>
      </dsp:nvSpPr>
      <dsp:spPr>
        <a:xfrm>
          <a:off x="259787" y="168352"/>
          <a:ext cx="6631810" cy="336557"/>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67143"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Create an API Resource</a:t>
          </a:r>
          <a:endParaRPr lang="en-US" sz="1800" kern="1200" dirty="0"/>
        </a:p>
      </dsp:txBody>
      <dsp:txXfrm>
        <a:off x="259787" y="168352"/>
        <a:ext cx="6631810" cy="336557"/>
      </dsp:txXfrm>
    </dsp:sp>
    <dsp:sp modelId="{3F3D8C0F-A40D-491D-91EA-EAE7196BD5F8}">
      <dsp:nvSpPr>
        <dsp:cNvPr id="0" name=""/>
        <dsp:cNvSpPr/>
      </dsp:nvSpPr>
      <dsp:spPr>
        <a:xfrm>
          <a:off x="49439" y="126283"/>
          <a:ext cx="420697" cy="42069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3F6B6BFF-D779-4A82-94D2-EE8F64B6A480}">
      <dsp:nvSpPr>
        <dsp:cNvPr id="0" name=""/>
        <dsp:cNvSpPr/>
      </dsp:nvSpPr>
      <dsp:spPr>
        <a:xfrm>
          <a:off x="564571" y="673485"/>
          <a:ext cx="6327027" cy="336557"/>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67143"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Add some methods</a:t>
          </a:r>
          <a:endParaRPr lang="en-US" sz="1800" kern="1200" dirty="0"/>
        </a:p>
      </dsp:txBody>
      <dsp:txXfrm>
        <a:off x="564571" y="673485"/>
        <a:ext cx="6327027" cy="336557"/>
      </dsp:txXfrm>
    </dsp:sp>
    <dsp:sp modelId="{0B48F1DD-85AF-4E0E-A209-FFF5F7084059}">
      <dsp:nvSpPr>
        <dsp:cNvPr id="0" name=""/>
        <dsp:cNvSpPr/>
      </dsp:nvSpPr>
      <dsp:spPr>
        <a:xfrm>
          <a:off x="354222" y="631416"/>
          <a:ext cx="420697" cy="42069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57B4AA1C-8858-4A5F-8D5D-517E68153F06}">
      <dsp:nvSpPr>
        <dsp:cNvPr id="0" name=""/>
        <dsp:cNvSpPr/>
      </dsp:nvSpPr>
      <dsp:spPr>
        <a:xfrm>
          <a:off x="731591" y="1178248"/>
          <a:ext cx="6160007" cy="336557"/>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67143"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Create an API Descriptor</a:t>
          </a:r>
          <a:endParaRPr lang="en-US" sz="1800" kern="1200" dirty="0"/>
        </a:p>
      </dsp:txBody>
      <dsp:txXfrm>
        <a:off x="731591" y="1178248"/>
        <a:ext cx="6160007" cy="336557"/>
      </dsp:txXfrm>
    </dsp:sp>
    <dsp:sp modelId="{5E3A44A4-2474-4F91-BE07-295B84EDB94A}">
      <dsp:nvSpPr>
        <dsp:cNvPr id="0" name=""/>
        <dsp:cNvSpPr/>
      </dsp:nvSpPr>
      <dsp:spPr>
        <a:xfrm>
          <a:off x="521242" y="1136178"/>
          <a:ext cx="420697" cy="42069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381BBADE-85BB-4506-B63E-1907082CABD6}">
      <dsp:nvSpPr>
        <dsp:cNvPr id="0" name=""/>
        <dsp:cNvSpPr/>
      </dsp:nvSpPr>
      <dsp:spPr>
        <a:xfrm>
          <a:off x="784918" y="1683381"/>
          <a:ext cx="6106679" cy="336557"/>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67143"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Add an error response</a:t>
          </a:r>
          <a:endParaRPr lang="en-US" sz="1800" kern="1200" dirty="0"/>
        </a:p>
      </dsp:txBody>
      <dsp:txXfrm>
        <a:off x="784918" y="1683381"/>
        <a:ext cx="6106679" cy="336557"/>
      </dsp:txXfrm>
    </dsp:sp>
    <dsp:sp modelId="{3D4FADEB-F8DD-49AB-A88D-3806E493F43B}">
      <dsp:nvSpPr>
        <dsp:cNvPr id="0" name=""/>
        <dsp:cNvSpPr/>
      </dsp:nvSpPr>
      <dsp:spPr>
        <a:xfrm>
          <a:off x="574570" y="1641311"/>
          <a:ext cx="420697" cy="42069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D5C061A9-8DC7-46FB-8F93-8E5BD6EC6A81}">
      <dsp:nvSpPr>
        <dsp:cNvPr id="0" name=""/>
        <dsp:cNvSpPr/>
      </dsp:nvSpPr>
      <dsp:spPr>
        <a:xfrm>
          <a:off x="731591" y="2188514"/>
          <a:ext cx="6160007" cy="336557"/>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67143"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Look at swagger</a:t>
          </a:r>
          <a:endParaRPr lang="en-US" sz="1800" kern="1200" dirty="0"/>
        </a:p>
      </dsp:txBody>
      <dsp:txXfrm>
        <a:off x="731591" y="2188514"/>
        <a:ext cx="6160007" cy="336557"/>
      </dsp:txXfrm>
    </dsp:sp>
    <dsp:sp modelId="{DFDC5057-7B8D-420D-BA75-137D4450D3B1}">
      <dsp:nvSpPr>
        <dsp:cNvPr id="0" name=""/>
        <dsp:cNvSpPr/>
      </dsp:nvSpPr>
      <dsp:spPr>
        <a:xfrm>
          <a:off x="521242" y="2146444"/>
          <a:ext cx="420697" cy="42069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5F941A29-D490-4808-A14F-B2E7FB49C646}">
      <dsp:nvSpPr>
        <dsp:cNvPr id="0" name=""/>
        <dsp:cNvSpPr/>
      </dsp:nvSpPr>
      <dsp:spPr>
        <a:xfrm>
          <a:off x="564571" y="2693277"/>
          <a:ext cx="6327027" cy="336557"/>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67143"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Import and Demo in Postman</a:t>
          </a:r>
          <a:endParaRPr lang="en-US" sz="1800" kern="1200" dirty="0"/>
        </a:p>
      </dsp:txBody>
      <dsp:txXfrm>
        <a:off x="564571" y="2693277"/>
        <a:ext cx="6327027" cy="336557"/>
      </dsp:txXfrm>
    </dsp:sp>
    <dsp:sp modelId="{5944E6A2-F00F-476F-A89B-91E786C186DC}">
      <dsp:nvSpPr>
        <dsp:cNvPr id="0" name=""/>
        <dsp:cNvSpPr/>
      </dsp:nvSpPr>
      <dsp:spPr>
        <a:xfrm>
          <a:off x="354222" y="2651207"/>
          <a:ext cx="420697" cy="42069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2B840C6E-814C-479E-836A-4AFB278CF445}">
      <dsp:nvSpPr>
        <dsp:cNvPr id="0" name=""/>
        <dsp:cNvSpPr/>
      </dsp:nvSpPr>
      <dsp:spPr>
        <a:xfrm>
          <a:off x="259787" y="3198410"/>
          <a:ext cx="6631810" cy="336557"/>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67143" tIns="45720" rIns="45720" bIns="45720" numCol="1" spcCol="1270" anchor="ctr" anchorCtr="0">
          <a:noAutofit/>
        </a:bodyPr>
        <a:lstStyle/>
        <a:p>
          <a:pPr lvl="0" algn="l" defTabSz="800100">
            <a:lnSpc>
              <a:spcPct val="90000"/>
            </a:lnSpc>
            <a:spcBef>
              <a:spcPct val="0"/>
            </a:spcBef>
            <a:spcAft>
              <a:spcPct val="35000"/>
            </a:spcAft>
          </a:pPr>
          <a:r>
            <a:rPr lang="en-US" sz="1800" kern="1200" smtClean="0"/>
            <a:t>Demo &amp; Show HelloDBP</a:t>
          </a:r>
          <a:endParaRPr lang="en-US" sz="1800" kern="1200" dirty="0"/>
        </a:p>
      </dsp:txBody>
      <dsp:txXfrm>
        <a:off x="259787" y="3198410"/>
        <a:ext cx="6631810" cy="336557"/>
      </dsp:txXfrm>
    </dsp:sp>
    <dsp:sp modelId="{E2F7DCF6-C210-4719-8387-5EF545C28933}">
      <dsp:nvSpPr>
        <dsp:cNvPr id="0" name=""/>
        <dsp:cNvSpPr/>
      </dsp:nvSpPr>
      <dsp:spPr>
        <a:xfrm>
          <a:off x="49439" y="3156340"/>
          <a:ext cx="420697" cy="42069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E9DC63-9C8B-4FB9-A0E2-523BFE2017E0}">
      <dsp:nvSpPr>
        <dsp:cNvPr id="0" name=""/>
        <dsp:cNvSpPr/>
      </dsp:nvSpPr>
      <dsp:spPr>
        <a:xfrm>
          <a:off x="-4186270" y="-642371"/>
          <a:ext cx="4988063" cy="4988063"/>
        </a:xfrm>
        <a:prstGeom prst="blockArc">
          <a:avLst>
            <a:gd name="adj1" fmla="val 18900000"/>
            <a:gd name="adj2" fmla="val 2700000"/>
            <a:gd name="adj3" fmla="val 433"/>
          </a:avLst>
        </a:prstGeom>
        <a:noFill/>
        <a:ln w="12700" cap="flat" cmpd="sng" algn="ctr">
          <a:solidFill>
            <a:schemeClr val="accent3">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163D7AF9-0144-49BA-806C-B2B0109F03CC}">
      <dsp:nvSpPr>
        <dsp:cNvPr id="0" name=""/>
        <dsp:cNvSpPr/>
      </dsp:nvSpPr>
      <dsp:spPr>
        <a:xfrm>
          <a:off x="299733" y="195016"/>
          <a:ext cx="6591814" cy="389885"/>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9472" tIns="53340" rIns="53340" bIns="53340" numCol="1" spcCol="1270" anchor="ctr" anchorCtr="0">
          <a:noAutofit/>
        </a:bodyPr>
        <a:lstStyle/>
        <a:p>
          <a:pPr lvl="0" algn="l" defTabSz="933450">
            <a:lnSpc>
              <a:spcPct val="90000"/>
            </a:lnSpc>
            <a:spcBef>
              <a:spcPct val="0"/>
            </a:spcBef>
            <a:spcAft>
              <a:spcPct val="35000"/>
            </a:spcAft>
          </a:pPr>
          <a:r>
            <a:rPr lang="en-US" sz="2100" kern="1200" dirty="0" smtClean="0"/>
            <a:t>Import </a:t>
          </a:r>
          <a:r>
            <a:rPr lang="en-US" sz="2100" kern="1200" dirty="0" err="1" smtClean="0"/>
            <a:t>HelloDBPdemo</a:t>
          </a:r>
          <a:r>
            <a:rPr lang="en-US" sz="2100" kern="1200" dirty="0" smtClean="0"/>
            <a:t> into Gateway</a:t>
          </a:r>
          <a:endParaRPr lang="en-US" sz="2100" kern="1200" dirty="0"/>
        </a:p>
      </dsp:txBody>
      <dsp:txXfrm>
        <a:off x="299733" y="195016"/>
        <a:ext cx="6591814" cy="389885"/>
      </dsp:txXfrm>
    </dsp:sp>
    <dsp:sp modelId="{BADADA61-F03F-4EB1-A10C-BDF4C7318203}">
      <dsp:nvSpPr>
        <dsp:cNvPr id="0" name=""/>
        <dsp:cNvSpPr/>
      </dsp:nvSpPr>
      <dsp:spPr>
        <a:xfrm>
          <a:off x="56054" y="146281"/>
          <a:ext cx="487357" cy="48735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453AD7D4-524C-4D23-B25D-37DE8B0EBA65}">
      <dsp:nvSpPr>
        <dsp:cNvPr id="0" name=""/>
        <dsp:cNvSpPr/>
      </dsp:nvSpPr>
      <dsp:spPr>
        <a:xfrm>
          <a:off x="620440" y="779771"/>
          <a:ext cx="6271107" cy="389885"/>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9472" tIns="53340" rIns="53340" bIns="53340" numCol="1" spcCol="1270" anchor="ctr" anchorCtr="0">
          <a:noAutofit/>
        </a:bodyPr>
        <a:lstStyle/>
        <a:p>
          <a:pPr lvl="0" algn="l" defTabSz="933450">
            <a:lnSpc>
              <a:spcPct val="90000"/>
            </a:lnSpc>
            <a:spcBef>
              <a:spcPct val="0"/>
            </a:spcBef>
            <a:spcAft>
              <a:spcPct val="35000"/>
            </a:spcAft>
          </a:pPr>
          <a:r>
            <a:rPr lang="en-US" sz="2100" kern="1200" dirty="0" smtClean="0"/>
            <a:t>Add a policy to log invocations</a:t>
          </a:r>
          <a:endParaRPr lang="en-US" sz="2100" kern="1200" dirty="0"/>
        </a:p>
      </dsp:txBody>
      <dsp:txXfrm>
        <a:off x="620440" y="779771"/>
        <a:ext cx="6271107" cy="389885"/>
      </dsp:txXfrm>
    </dsp:sp>
    <dsp:sp modelId="{E56681C0-24FC-41E9-A2F4-446BED99694C}">
      <dsp:nvSpPr>
        <dsp:cNvPr id="0" name=""/>
        <dsp:cNvSpPr/>
      </dsp:nvSpPr>
      <dsp:spPr>
        <a:xfrm>
          <a:off x="376762" y="731035"/>
          <a:ext cx="487357" cy="48735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1A192C51-C7AE-4312-B407-C85C8E8F5F39}">
      <dsp:nvSpPr>
        <dsp:cNvPr id="0" name=""/>
        <dsp:cNvSpPr/>
      </dsp:nvSpPr>
      <dsp:spPr>
        <a:xfrm>
          <a:off x="767092" y="1364525"/>
          <a:ext cx="6124455" cy="389885"/>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9472" tIns="53340" rIns="53340" bIns="53340" numCol="1" spcCol="1270" anchor="ctr" anchorCtr="0">
          <a:noAutofit/>
        </a:bodyPr>
        <a:lstStyle/>
        <a:p>
          <a:pPr lvl="0" algn="l" defTabSz="933450">
            <a:lnSpc>
              <a:spcPct val="90000"/>
            </a:lnSpc>
            <a:spcBef>
              <a:spcPct val="0"/>
            </a:spcBef>
            <a:spcAft>
              <a:spcPct val="35000"/>
            </a:spcAft>
          </a:pPr>
          <a:r>
            <a:rPr lang="en-US" sz="2100" kern="1200" dirty="0" smtClean="0"/>
            <a:t>Add a policy to enforce API Keys</a:t>
          </a:r>
          <a:endParaRPr lang="en-US" sz="2100" kern="1200" dirty="0"/>
        </a:p>
      </dsp:txBody>
      <dsp:txXfrm>
        <a:off x="767092" y="1364525"/>
        <a:ext cx="6124455" cy="389885"/>
      </dsp:txXfrm>
    </dsp:sp>
    <dsp:sp modelId="{C0B74686-A80E-4950-A7DF-27289EC7C85B}">
      <dsp:nvSpPr>
        <dsp:cNvPr id="0" name=""/>
        <dsp:cNvSpPr/>
      </dsp:nvSpPr>
      <dsp:spPr>
        <a:xfrm>
          <a:off x="523413" y="1315789"/>
          <a:ext cx="487357" cy="48735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E8778DA2-F76D-4FC3-94F4-D698131516EE}">
      <dsp:nvSpPr>
        <dsp:cNvPr id="0" name=""/>
        <dsp:cNvSpPr/>
      </dsp:nvSpPr>
      <dsp:spPr>
        <a:xfrm>
          <a:off x="767092" y="1948909"/>
          <a:ext cx="6124455" cy="389885"/>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9472" tIns="53340" rIns="53340" bIns="53340" numCol="1" spcCol="1270" anchor="ctr" anchorCtr="0">
          <a:noAutofit/>
        </a:bodyPr>
        <a:lstStyle/>
        <a:p>
          <a:pPr lvl="0" algn="l" defTabSz="933450">
            <a:lnSpc>
              <a:spcPct val="90000"/>
            </a:lnSpc>
            <a:spcBef>
              <a:spcPct val="0"/>
            </a:spcBef>
            <a:spcAft>
              <a:spcPct val="35000"/>
            </a:spcAft>
          </a:pPr>
          <a:r>
            <a:rPr lang="en-US" sz="2100" kern="1200" dirty="0" smtClean="0"/>
            <a:t>Demo in Postman</a:t>
          </a:r>
        </a:p>
      </dsp:txBody>
      <dsp:txXfrm>
        <a:off x="767092" y="1948909"/>
        <a:ext cx="6124455" cy="389885"/>
      </dsp:txXfrm>
    </dsp:sp>
    <dsp:sp modelId="{E5D0E72E-0469-462F-AFAB-DD69E9F17236}">
      <dsp:nvSpPr>
        <dsp:cNvPr id="0" name=""/>
        <dsp:cNvSpPr/>
      </dsp:nvSpPr>
      <dsp:spPr>
        <a:xfrm>
          <a:off x="523413" y="1900174"/>
          <a:ext cx="487357" cy="48735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7C3A3D0B-E176-41B8-B15C-07F46F1056C8}">
      <dsp:nvSpPr>
        <dsp:cNvPr id="0" name=""/>
        <dsp:cNvSpPr/>
      </dsp:nvSpPr>
      <dsp:spPr>
        <a:xfrm>
          <a:off x="620440" y="2533664"/>
          <a:ext cx="6271107" cy="389885"/>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9472" tIns="53340" rIns="53340" bIns="53340" numCol="1" spcCol="1270" anchor="ctr" anchorCtr="0">
          <a:noAutofit/>
        </a:bodyPr>
        <a:lstStyle/>
        <a:p>
          <a:pPr lvl="0" algn="l" defTabSz="933450">
            <a:lnSpc>
              <a:spcPct val="90000"/>
            </a:lnSpc>
            <a:spcBef>
              <a:spcPct val="0"/>
            </a:spcBef>
            <a:spcAft>
              <a:spcPct val="35000"/>
            </a:spcAft>
          </a:pPr>
          <a:r>
            <a:rPr lang="en-US" sz="2100" kern="1200" dirty="0" smtClean="0"/>
            <a:t>Show API analytics</a:t>
          </a:r>
        </a:p>
      </dsp:txBody>
      <dsp:txXfrm>
        <a:off x="620440" y="2533664"/>
        <a:ext cx="6271107" cy="389885"/>
      </dsp:txXfrm>
    </dsp:sp>
    <dsp:sp modelId="{1A1B5F1E-0DCD-4AC0-AD88-D701DEAF353D}">
      <dsp:nvSpPr>
        <dsp:cNvPr id="0" name=""/>
        <dsp:cNvSpPr/>
      </dsp:nvSpPr>
      <dsp:spPr>
        <a:xfrm>
          <a:off x="376762" y="2484928"/>
          <a:ext cx="487357" cy="48735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449F01E0-DC18-446D-84BF-959B9A4BF41E}">
      <dsp:nvSpPr>
        <dsp:cNvPr id="0" name=""/>
        <dsp:cNvSpPr/>
      </dsp:nvSpPr>
      <dsp:spPr>
        <a:xfrm>
          <a:off x="299733" y="3118418"/>
          <a:ext cx="6591814" cy="389885"/>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9472" tIns="53340" rIns="53340" bIns="53340" numCol="1" spcCol="1270" anchor="ctr" anchorCtr="0">
          <a:noAutofit/>
        </a:bodyPr>
        <a:lstStyle/>
        <a:p>
          <a:pPr lvl="0" algn="l" defTabSz="933450">
            <a:lnSpc>
              <a:spcPct val="90000"/>
            </a:lnSpc>
            <a:spcBef>
              <a:spcPct val="0"/>
            </a:spcBef>
            <a:spcAft>
              <a:spcPct val="35000"/>
            </a:spcAft>
          </a:pPr>
          <a:r>
            <a:rPr lang="en-US" sz="2100" kern="1200" dirty="0" smtClean="0"/>
            <a:t>Demo &amp; Show </a:t>
          </a:r>
          <a:r>
            <a:rPr lang="en-US" sz="2100" kern="1200" dirty="0" err="1" smtClean="0"/>
            <a:t>HelloDBP</a:t>
          </a:r>
          <a:endParaRPr lang="en-US" sz="2100" kern="1200" dirty="0" smtClean="0"/>
        </a:p>
      </dsp:txBody>
      <dsp:txXfrm>
        <a:off x="299733" y="3118418"/>
        <a:ext cx="6591814" cy="389885"/>
      </dsp:txXfrm>
    </dsp:sp>
    <dsp:sp modelId="{9F5F0064-AFA4-47C2-843F-D278B3DAF8CE}">
      <dsp:nvSpPr>
        <dsp:cNvPr id="0" name=""/>
        <dsp:cNvSpPr/>
      </dsp:nvSpPr>
      <dsp:spPr>
        <a:xfrm>
          <a:off x="56054" y="3069682"/>
          <a:ext cx="487357" cy="48735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E9DC63-9C8B-4FB9-A0E2-523BFE2017E0}">
      <dsp:nvSpPr>
        <dsp:cNvPr id="0" name=""/>
        <dsp:cNvSpPr/>
      </dsp:nvSpPr>
      <dsp:spPr>
        <a:xfrm>
          <a:off x="-4186270" y="-642371"/>
          <a:ext cx="4988063" cy="4988063"/>
        </a:xfrm>
        <a:prstGeom prst="blockArc">
          <a:avLst>
            <a:gd name="adj1" fmla="val 18900000"/>
            <a:gd name="adj2" fmla="val 2700000"/>
            <a:gd name="adj3" fmla="val 433"/>
          </a:avLst>
        </a:prstGeom>
        <a:noFill/>
        <a:ln w="12700" cap="flat" cmpd="sng" algn="ctr">
          <a:solidFill>
            <a:schemeClr val="accent3">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05D1C23B-7EDC-4AE4-9DF8-F2CE60FD7F30}">
      <dsp:nvSpPr>
        <dsp:cNvPr id="0" name=""/>
        <dsp:cNvSpPr/>
      </dsp:nvSpPr>
      <dsp:spPr>
        <a:xfrm>
          <a:off x="351209" y="231383"/>
          <a:ext cx="6540338" cy="463063"/>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67556" tIns="58420" rIns="58420" bIns="58420" numCol="1" spcCol="1270" anchor="ctr" anchorCtr="0">
          <a:noAutofit/>
        </a:bodyPr>
        <a:lstStyle/>
        <a:p>
          <a:pPr lvl="0" algn="l" defTabSz="1022350">
            <a:lnSpc>
              <a:spcPct val="90000"/>
            </a:lnSpc>
            <a:spcBef>
              <a:spcPct val="0"/>
            </a:spcBef>
            <a:spcAft>
              <a:spcPct val="35000"/>
            </a:spcAft>
          </a:pPr>
          <a:r>
            <a:rPr lang="en-US" sz="2300" kern="1200" dirty="0" smtClean="0"/>
            <a:t>Publish </a:t>
          </a:r>
          <a:r>
            <a:rPr lang="en-US" sz="2300" kern="1200" dirty="0" err="1" smtClean="0"/>
            <a:t>HelloDBPdemo</a:t>
          </a:r>
          <a:r>
            <a:rPr lang="en-US" sz="2300" kern="1200" dirty="0" smtClean="0"/>
            <a:t> from Gateway to Portal</a:t>
          </a:r>
          <a:endParaRPr lang="en-US" sz="2300" kern="1200" dirty="0"/>
        </a:p>
      </dsp:txBody>
      <dsp:txXfrm>
        <a:off x="351209" y="231383"/>
        <a:ext cx="6540338" cy="463063"/>
      </dsp:txXfrm>
    </dsp:sp>
    <dsp:sp modelId="{3C3CDCFF-41B2-4A62-B720-FFCB7C82F184}">
      <dsp:nvSpPr>
        <dsp:cNvPr id="0" name=""/>
        <dsp:cNvSpPr/>
      </dsp:nvSpPr>
      <dsp:spPr>
        <a:xfrm>
          <a:off x="61794" y="173500"/>
          <a:ext cx="578829" cy="578829"/>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0C9291D7-A74D-412D-B097-76399CE6E147}">
      <dsp:nvSpPr>
        <dsp:cNvPr id="0" name=""/>
        <dsp:cNvSpPr/>
      </dsp:nvSpPr>
      <dsp:spPr>
        <a:xfrm>
          <a:off x="683026" y="925756"/>
          <a:ext cx="6208521" cy="463063"/>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67556" tIns="58420" rIns="58420" bIns="58420" numCol="1" spcCol="1270" anchor="ctr" anchorCtr="0">
          <a:noAutofit/>
        </a:bodyPr>
        <a:lstStyle/>
        <a:p>
          <a:pPr lvl="0" algn="l" defTabSz="1022350">
            <a:lnSpc>
              <a:spcPct val="90000"/>
            </a:lnSpc>
            <a:spcBef>
              <a:spcPct val="0"/>
            </a:spcBef>
            <a:spcAft>
              <a:spcPct val="35000"/>
            </a:spcAft>
          </a:pPr>
          <a:r>
            <a:rPr lang="en-US" sz="2300" kern="1200" dirty="0" smtClean="0"/>
            <a:t>Add some documentation</a:t>
          </a:r>
          <a:endParaRPr lang="en-US" sz="2300" kern="1200" dirty="0"/>
        </a:p>
      </dsp:txBody>
      <dsp:txXfrm>
        <a:off x="683026" y="925756"/>
        <a:ext cx="6208521" cy="463063"/>
      </dsp:txXfrm>
    </dsp:sp>
    <dsp:sp modelId="{F0CED0E2-6357-4F67-89F4-BF5AB8CE5B3C}">
      <dsp:nvSpPr>
        <dsp:cNvPr id="0" name=""/>
        <dsp:cNvSpPr/>
      </dsp:nvSpPr>
      <dsp:spPr>
        <a:xfrm>
          <a:off x="393612" y="867873"/>
          <a:ext cx="578829" cy="578829"/>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38CEC4D8-8CA4-4EC6-B0ED-60E34922948F}">
      <dsp:nvSpPr>
        <dsp:cNvPr id="0" name=""/>
        <dsp:cNvSpPr/>
      </dsp:nvSpPr>
      <dsp:spPr>
        <a:xfrm>
          <a:off x="784868" y="1620128"/>
          <a:ext cx="6106679" cy="463063"/>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67556" tIns="58420" rIns="58420" bIns="58420" numCol="1" spcCol="1270" anchor="ctr" anchorCtr="0">
          <a:noAutofit/>
        </a:bodyPr>
        <a:lstStyle/>
        <a:p>
          <a:pPr lvl="0" algn="l" defTabSz="1022350">
            <a:lnSpc>
              <a:spcPct val="90000"/>
            </a:lnSpc>
            <a:spcBef>
              <a:spcPct val="0"/>
            </a:spcBef>
            <a:spcAft>
              <a:spcPct val="35000"/>
            </a:spcAft>
          </a:pPr>
          <a:r>
            <a:rPr lang="en-US" sz="2300" kern="1200" dirty="0" smtClean="0"/>
            <a:t>Request API Key</a:t>
          </a:r>
          <a:endParaRPr lang="en-US" sz="2300" kern="1200" dirty="0"/>
        </a:p>
      </dsp:txBody>
      <dsp:txXfrm>
        <a:off x="784868" y="1620128"/>
        <a:ext cx="6106679" cy="463063"/>
      </dsp:txXfrm>
    </dsp:sp>
    <dsp:sp modelId="{D93C69E7-6EFA-48F3-AE3D-C9AC41FFFF21}">
      <dsp:nvSpPr>
        <dsp:cNvPr id="0" name=""/>
        <dsp:cNvSpPr/>
      </dsp:nvSpPr>
      <dsp:spPr>
        <a:xfrm>
          <a:off x="495453" y="1562245"/>
          <a:ext cx="578829" cy="578829"/>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1E5490FD-EA98-49AA-A719-79CCC4CF9564}">
      <dsp:nvSpPr>
        <dsp:cNvPr id="0" name=""/>
        <dsp:cNvSpPr/>
      </dsp:nvSpPr>
      <dsp:spPr>
        <a:xfrm>
          <a:off x="683026" y="2314501"/>
          <a:ext cx="6208521" cy="463063"/>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67556" tIns="58420" rIns="58420" bIns="58420" numCol="1" spcCol="1270" anchor="ctr" anchorCtr="0">
          <a:noAutofit/>
        </a:bodyPr>
        <a:lstStyle/>
        <a:p>
          <a:pPr lvl="0" algn="l" defTabSz="1022350">
            <a:lnSpc>
              <a:spcPct val="90000"/>
            </a:lnSpc>
            <a:spcBef>
              <a:spcPct val="0"/>
            </a:spcBef>
            <a:spcAft>
              <a:spcPct val="35000"/>
            </a:spcAft>
          </a:pPr>
          <a:r>
            <a:rPr lang="en-US" sz="2300" kern="1200" dirty="0" smtClean="0"/>
            <a:t>Try API</a:t>
          </a:r>
          <a:endParaRPr lang="en-US" sz="2300" kern="1200" dirty="0"/>
        </a:p>
      </dsp:txBody>
      <dsp:txXfrm>
        <a:off x="683026" y="2314501"/>
        <a:ext cx="6208521" cy="463063"/>
      </dsp:txXfrm>
    </dsp:sp>
    <dsp:sp modelId="{24D14DFC-564A-4855-894F-B619042DBBBF}">
      <dsp:nvSpPr>
        <dsp:cNvPr id="0" name=""/>
        <dsp:cNvSpPr/>
      </dsp:nvSpPr>
      <dsp:spPr>
        <a:xfrm>
          <a:off x="393612" y="2256618"/>
          <a:ext cx="578829" cy="578829"/>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C4690E43-5167-4F4C-857A-D789A16FD95B}">
      <dsp:nvSpPr>
        <dsp:cNvPr id="0" name=""/>
        <dsp:cNvSpPr/>
      </dsp:nvSpPr>
      <dsp:spPr>
        <a:xfrm>
          <a:off x="351209" y="3008874"/>
          <a:ext cx="6540338" cy="463063"/>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67556" tIns="58420" rIns="58420" bIns="58420" numCol="1" spcCol="1270" anchor="ctr" anchorCtr="0">
          <a:noAutofit/>
        </a:bodyPr>
        <a:lstStyle/>
        <a:p>
          <a:pPr lvl="0" algn="l" defTabSz="1022350">
            <a:lnSpc>
              <a:spcPct val="90000"/>
            </a:lnSpc>
            <a:spcBef>
              <a:spcPct val="0"/>
            </a:spcBef>
            <a:spcAft>
              <a:spcPct val="35000"/>
            </a:spcAft>
          </a:pPr>
          <a:r>
            <a:rPr lang="en-US" sz="2300" kern="1200" dirty="0" smtClean="0"/>
            <a:t>Demo &amp; Show </a:t>
          </a:r>
          <a:r>
            <a:rPr lang="en-US" sz="2300" kern="1200" dirty="0" err="1" smtClean="0"/>
            <a:t>HelloDBP</a:t>
          </a:r>
          <a:endParaRPr lang="en-US" sz="2300" kern="1200" dirty="0"/>
        </a:p>
      </dsp:txBody>
      <dsp:txXfrm>
        <a:off x="351209" y="3008874"/>
        <a:ext cx="6540338" cy="463063"/>
      </dsp:txXfrm>
    </dsp:sp>
    <dsp:sp modelId="{AAEF5318-D396-4D02-B698-741A555EC51C}">
      <dsp:nvSpPr>
        <dsp:cNvPr id="0" name=""/>
        <dsp:cNvSpPr/>
      </dsp:nvSpPr>
      <dsp:spPr>
        <a:xfrm>
          <a:off x="61794" y="2950991"/>
          <a:ext cx="578829" cy="578829"/>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E9DC63-9C8B-4FB9-A0E2-523BFE2017E0}">
      <dsp:nvSpPr>
        <dsp:cNvPr id="0" name=""/>
        <dsp:cNvSpPr/>
      </dsp:nvSpPr>
      <dsp:spPr>
        <a:xfrm>
          <a:off x="-4186270" y="-642371"/>
          <a:ext cx="4988063" cy="4988063"/>
        </a:xfrm>
        <a:prstGeom prst="blockArc">
          <a:avLst>
            <a:gd name="adj1" fmla="val 18900000"/>
            <a:gd name="adj2" fmla="val 2700000"/>
            <a:gd name="adj3" fmla="val 433"/>
          </a:avLst>
        </a:prstGeom>
        <a:noFill/>
        <a:ln w="12700" cap="flat" cmpd="sng" algn="ctr">
          <a:solidFill>
            <a:schemeClr val="accent3">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D9CA5B5-6A63-48C7-8926-173FACD14F9C}">
      <dsp:nvSpPr>
        <dsp:cNvPr id="0" name=""/>
        <dsp:cNvSpPr/>
      </dsp:nvSpPr>
      <dsp:spPr>
        <a:xfrm>
          <a:off x="351209" y="231383"/>
          <a:ext cx="6540338" cy="463063"/>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67556" tIns="63500" rIns="63500" bIns="63500" numCol="1" spcCol="1270" anchor="ctr" anchorCtr="0">
          <a:noAutofit/>
        </a:bodyPr>
        <a:lstStyle/>
        <a:p>
          <a:pPr lvl="0" algn="l" defTabSz="1111250">
            <a:lnSpc>
              <a:spcPct val="90000"/>
            </a:lnSpc>
            <a:spcBef>
              <a:spcPct val="0"/>
            </a:spcBef>
            <a:spcAft>
              <a:spcPct val="35000"/>
            </a:spcAft>
          </a:pPr>
          <a:r>
            <a:rPr lang="en-US" sz="2500" kern="1200" dirty="0" smtClean="0"/>
            <a:t>New publishable IS Doc Type </a:t>
          </a:r>
          <a:r>
            <a:rPr lang="en-US" sz="2500" kern="1200" dirty="0" err="1" smtClean="0"/>
            <a:t>ThingEvent</a:t>
          </a:r>
          <a:endParaRPr lang="en-US" sz="2500" kern="1200" dirty="0"/>
        </a:p>
      </dsp:txBody>
      <dsp:txXfrm>
        <a:off x="351209" y="231383"/>
        <a:ext cx="6540338" cy="463063"/>
      </dsp:txXfrm>
    </dsp:sp>
    <dsp:sp modelId="{A4E8225A-50CC-49D4-AEE6-4BC681EDFC5D}">
      <dsp:nvSpPr>
        <dsp:cNvPr id="0" name=""/>
        <dsp:cNvSpPr/>
      </dsp:nvSpPr>
      <dsp:spPr>
        <a:xfrm>
          <a:off x="61794" y="173500"/>
          <a:ext cx="578829" cy="578829"/>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DF495D34-36B1-4CAC-8322-72249EB976A7}">
      <dsp:nvSpPr>
        <dsp:cNvPr id="0" name=""/>
        <dsp:cNvSpPr/>
      </dsp:nvSpPr>
      <dsp:spPr>
        <a:xfrm>
          <a:off x="683026" y="925756"/>
          <a:ext cx="6208521" cy="463063"/>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67556" tIns="63500" rIns="63500" bIns="63500" numCol="1" spcCol="1270" anchor="ctr" anchorCtr="0">
          <a:noAutofit/>
        </a:bodyPr>
        <a:lstStyle/>
        <a:p>
          <a:pPr lvl="0" algn="l" defTabSz="1111250">
            <a:lnSpc>
              <a:spcPct val="90000"/>
            </a:lnSpc>
            <a:spcBef>
              <a:spcPct val="0"/>
            </a:spcBef>
            <a:spcAft>
              <a:spcPct val="35000"/>
            </a:spcAft>
          </a:pPr>
          <a:r>
            <a:rPr lang="en-US" sz="2500" kern="1200" dirty="0" smtClean="0"/>
            <a:t>Flow to send an event</a:t>
          </a:r>
          <a:endParaRPr lang="en-US" sz="2500" kern="1200" dirty="0"/>
        </a:p>
      </dsp:txBody>
      <dsp:txXfrm>
        <a:off x="683026" y="925756"/>
        <a:ext cx="6208521" cy="463063"/>
      </dsp:txXfrm>
    </dsp:sp>
    <dsp:sp modelId="{787A4378-4510-4A92-B667-66DAFE14B2D4}">
      <dsp:nvSpPr>
        <dsp:cNvPr id="0" name=""/>
        <dsp:cNvSpPr/>
      </dsp:nvSpPr>
      <dsp:spPr>
        <a:xfrm>
          <a:off x="393612" y="867873"/>
          <a:ext cx="578829" cy="578829"/>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C7A79278-B789-4459-8210-E0E271EAF324}">
      <dsp:nvSpPr>
        <dsp:cNvPr id="0" name=""/>
        <dsp:cNvSpPr/>
      </dsp:nvSpPr>
      <dsp:spPr>
        <a:xfrm>
          <a:off x="784868" y="1620128"/>
          <a:ext cx="6106679" cy="463063"/>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67556" tIns="63500" rIns="63500" bIns="63500" numCol="1" spcCol="1270" anchor="ctr" anchorCtr="0">
          <a:noAutofit/>
        </a:bodyPr>
        <a:lstStyle/>
        <a:p>
          <a:pPr lvl="0" algn="l" defTabSz="1111250">
            <a:lnSpc>
              <a:spcPct val="90000"/>
            </a:lnSpc>
            <a:spcBef>
              <a:spcPct val="0"/>
            </a:spcBef>
            <a:spcAft>
              <a:spcPct val="35000"/>
            </a:spcAft>
          </a:pPr>
          <a:r>
            <a:rPr lang="en-US" sz="2500" kern="1200" dirty="0" smtClean="0"/>
            <a:t>Extend </a:t>
          </a:r>
          <a:r>
            <a:rPr lang="en-US" sz="2500" kern="1200" dirty="0" err="1" smtClean="0"/>
            <a:t>createThing</a:t>
          </a:r>
          <a:r>
            <a:rPr lang="en-US" sz="2500" kern="1200" dirty="0" smtClean="0"/>
            <a:t> to send an event</a:t>
          </a:r>
          <a:endParaRPr lang="en-US" sz="2500" kern="1200" dirty="0"/>
        </a:p>
      </dsp:txBody>
      <dsp:txXfrm>
        <a:off x="784868" y="1620128"/>
        <a:ext cx="6106679" cy="463063"/>
      </dsp:txXfrm>
    </dsp:sp>
    <dsp:sp modelId="{FCAD4649-7C04-48D5-9327-A6192569BEDE}">
      <dsp:nvSpPr>
        <dsp:cNvPr id="0" name=""/>
        <dsp:cNvSpPr/>
      </dsp:nvSpPr>
      <dsp:spPr>
        <a:xfrm>
          <a:off x="495453" y="1562245"/>
          <a:ext cx="578829" cy="578829"/>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AF9291A0-A055-470C-864D-F95FBF7B5AA8}">
      <dsp:nvSpPr>
        <dsp:cNvPr id="0" name=""/>
        <dsp:cNvSpPr/>
      </dsp:nvSpPr>
      <dsp:spPr>
        <a:xfrm>
          <a:off x="683026" y="2314501"/>
          <a:ext cx="6208521" cy="463063"/>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67556" tIns="63500" rIns="63500" bIns="63500" numCol="1" spcCol="1270" anchor="ctr" anchorCtr="0">
          <a:noAutofit/>
        </a:bodyPr>
        <a:lstStyle/>
        <a:p>
          <a:pPr lvl="0" algn="l" defTabSz="1111250">
            <a:lnSpc>
              <a:spcPct val="90000"/>
            </a:lnSpc>
            <a:spcBef>
              <a:spcPct val="0"/>
            </a:spcBef>
            <a:spcAft>
              <a:spcPct val="35000"/>
            </a:spcAft>
          </a:pPr>
          <a:r>
            <a:rPr lang="en-US" sz="2500" kern="1200" dirty="0" smtClean="0"/>
            <a:t>Event Console</a:t>
          </a:r>
          <a:endParaRPr lang="en-US" sz="2500" kern="1200" dirty="0"/>
        </a:p>
      </dsp:txBody>
      <dsp:txXfrm>
        <a:off x="683026" y="2314501"/>
        <a:ext cx="6208521" cy="463063"/>
      </dsp:txXfrm>
    </dsp:sp>
    <dsp:sp modelId="{060C7289-EC0D-4F6A-A21A-510CE83A95ED}">
      <dsp:nvSpPr>
        <dsp:cNvPr id="0" name=""/>
        <dsp:cNvSpPr/>
      </dsp:nvSpPr>
      <dsp:spPr>
        <a:xfrm>
          <a:off x="393612" y="2256618"/>
          <a:ext cx="578829" cy="578829"/>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AB74E79C-D4F4-4DD3-939C-964AE1A6559B}">
      <dsp:nvSpPr>
        <dsp:cNvPr id="0" name=""/>
        <dsp:cNvSpPr/>
      </dsp:nvSpPr>
      <dsp:spPr>
        <a:xfrm>
          <a:off x="351209" y="3008874"/>
          <a:ext cx="6540338" cy="463063"/>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67556" tIns="63500" rIns="63500" bIns="63500" numCol="1" spcCol="1270" anchor="ctr" anchorCtr="0">
          <a:noAutofit/>
        </a:bodyPr>
        <a:lstStyle/>
        <a:p>
          <a:pPr lvl="0" algn="l" defTabSz="1111250">
            <a:lnSpc>
              <a:spcPct val="90000"/>
            </a:lnSpc>
            <a:spcBef>
              <a:spcPct val="0"/>
            </a:spcBef>
            <a:spcAft>
              <a:spcPct val="35000"/>
            </a:spcAft>
          </a:pPr>
          <a:r>
            <a:rPr lang="en-US" sz="2500" kern="1200" dirty="0" smtClean="0"/>
            <a:t>Demo &amp; Show </a:t>
          </a:r>
          <a:r>
            <a:rPr lang="en-US" sz="2500" kern="1200" dirty="0" err="1" smtClean="0"/>
            <a:t>HelloDBP</a:t>
          </a:r>
          <a:endParaRPr lang="en-US" sz="2500" kern="1200" dirty="0"/>
        </a:p>
      </dsp:txBody>
      <dsp:txXfrm>
        <a:off x="351209" y="3008874"/>
        <a:ext cx="6540338" cy="463063"/>
      </dsp:txXfrm>
    </dsp:sp>
    <dsp:sp modelId="{3C3CDCFF-41B2-4A62-B720-FFCB7C82F184}">
      <dsp:nvSpPr>
        <dsp:cNvPr id="0" name=""/>
        <dsp:cNvSpPr/>
      </dsp:nvSpPr>
      <dsp:spPr>
        <a:xfrm>
          <a:off x="61794" y="2950991"/>
          <a:ext cx="578829" cy="578829"/>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E9DC63-9C8B-4FB9-A0E2-523BFE2017E0}">
      <dsp:nvSpPr>
        <dsp:cNvPr id="0" name=""/>
        <dsp:cNvSpPr/>
      </dsp:nvSpPr>
      <dsp:spPr>
        <a:xfrm>
          <a:off x="-4186270" y="-642371"/>
          <a:ext cx="4988063" cy="4988063"/>
        </a:xfrm>
        <a:prstGeom prst="blockArc">
          <a:avLst>
            <a:gd name="adj1" fmla="val 18900000"/>
            <a:gd name="adj2" fmla="val 2700000"/>
            <a:gd name="adj3" fmla="val 433"/>
          </a:avLst>
        </a:prstGeom>
        <a:noFill/>
        <a:ln w="12700" cap="flat" cmpd="sng" algn="ctr">
          <a:solidFill>
            <a:schemeClr val="accent3">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D9CA5B5-6A63-48C7-8926-173FACD14F9C}">
      <dsp:nvSpPr>
        <dsp:cNvPr id="0" name=""/>
        <dsp:cNvSpPr/>
      </dsp:nvSpPr>
      <dsp:spPr>
        <a:xfrm>
          <a:off x="420091" y="284711"/>
          <a:ext cx="6471456" cy="569718"/>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2214"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Configure DES to store </a:t>
          </a:r>
          <a:r>
            <a:rPr lang="en-US" sz="1800" kern="1200" dirty="0" err="1" smtClean="0"/>
            <a:t>ThingEvents</a:t>
          </a:r>
          <a:r>
            <a:rPr lang="en-US" sz="1800" kern="1200" dirty="0" smtClean="0"/>
            <a:t> to </a:t>
          </a:r>
          <a:r>
            <a:rPr lang="en-US" sz="1800" kern="1200" dirty="0" err="1" smtClean="0"/>
            <a:t>Elasticsearch</a:t>
          </a:r>
          <a:endParaRPr lang="en-US" sz="1800" kern="1200" dirty="0"/>
        </a:p>
      </dsp:txBody>
      <dsp:txXfrm>
        <a:off x="420091" y="284711"/>
        <a:ext cx="6471456" cy="569718"/>
      </dsp:txXfrm>
    </dsp:sp>
    <dsp:sp modelId="{A4E8225A-50CC-49D4-AEE6-4BC681EDFC5D}">
      <dsp:nvSpPr>
        <dsp:cNvPr id="0" name=""/>
        <dsp:cNvSpPr/>
      </dsp:nvSpPr>
      <dsp:spPr>
        <a:xfrm>
          <a:off x="64016" y="213496"/>
          <a:ext cx="712148" cy="712148"/>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83D4D00E-8618-4D34-AA13-955B80A042C0}">
      <dsp:nvSpPr>
        <dsp:cNvPr id="0" name=""/>
        <dsp:cNvSpPr/>
      </dsp:nvSpPr>
      <dsp:spPr>
        <a:xfrm>
          <a:off x="746723" y="1139437"/>
          <a:ext cx="6144823" cy="569718"/>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2214"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Generate an event</a:t>
          </a:r>
          <a:endParaRPr lang="en-US" sz="1800" kern="1200" dirty="0"/>
        </a:p>
      </dsp:txBody>
      <dsp:txXfrm>
        <a:off x="746723" y="1139437"/>
        <a:ext cx="6144823" cy="569718"/>
      </dsp:txXfrm>
    </dsp:sp>
    <dsp:sp modelId="{4ABB0C5D-8FCA-4920-BB8A-4DB086336D21}">
      <dsp:nvSpPr>
        <dsp:cNvPr id="0" name=""/>
        <dsp:cNvSpPr/>
      </dsp:nvSpPr>
      <dsp:spPr>
        <a:xfrm>
          <a:off x="390649" y="1068222"/>
          <a:ext cx="712148" cy="712148"/>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71B980DA-4094-4B43-BA5D-381D293C0073}">
      <dsp:nvSpPr>
        <dsp:cNvPr id="0" name=""/>
        <dsp:cNvSpPr/>
      </dsp:nvSpPr>
      <dsp:spPr>
        <a:xfrm>
          <a:off x="746723" y="1994164"/>
          <a:ext cx="6144823" cy="569718"/>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2214"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Create an Adapter Service to pull </a:t>
          </a:r>
          <a:r>
            <a:rPr lang="en-US" sz="1800" kern="1200" dirty="0" err="1" smtClean="0"/>
            <a:t>ThingEvents</a:t>
          </a:r>
          <a:r>
            <a:rPr lang="en-US" sz="1800" kern="1200" dirty="0" smtClean="0"/>
            <a:t> from </a:t>
          </a:r>
          <a:r>
            <a:rPr lang="en-US" sz="1800" kern="1200" dirty="0" err="1" smtClean="0"/>
            <a:t>Elasticsearch</a:t>
          </a:r>
          <a:endParaRPr lang="en-US" sz="1800" kern="1200" dirty="0"/>
        </a:p>
      </dsp:txBody>
      <dsp:txXfrm>
        <a:off x="746723" y="1994164"/>
        <a:ext cx="6144823" cy="569718"/>
      </dsp:txXfrm>
    </dsp:sp>
    <dsp:sp modelId="{6C9AC040-B986-4C9D-9705-6E3D213FDB68}">
      <dsp:nvSpPr>
        <dsp:cNvPr id="0" name=""/>
        <dsp:cNvSpPr/>
      </dsp:nvSpPr>
      <dsp:spPr>
        <a:xfrm>
          <a:off x="390649" y="1922949"/>
          <a:ext cx="712148" cy="712148"/>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75D67A63-CFE7-4B01-B818-E90D60D81D79}">
      <dsp:nvSpPr>
        <dsp:cNvPr id="0" name=""/>
        <dsp:cNvSpPr/>
      </dsp:nvSpPr>
      <dsp:spPr>
        <a:xfrm>
          <a:off x="420091" y="2848890"/>
          <a:ext cx="6471456" cy="569718"/>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2214"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Demo</a:t>
          </a:r>
          <a:endParaRPr lang="en-US" sz="1800" kern="1200" dirty="0"/>
        </a:p>
      </dsp:txBody>
      <dsp:txXfrm>
        <a:off x="420091" y="2848890"/>
        <a:ext cx="6471456" cy="569718"/>
      </dsp:txXfrm>
    </dsp:sp>
    <dsp:sp modelId="{C51E1549-FDBC-4DBB-9CEC-1B241ADA4013}">
      <dsp:nvSpPr>
        <dsp:cNvPr id="0" name=""/>
        <dsp:cNvSpPr/>
      </dsp:nvSpPr>
      <dsp:spPr>
        <a:xfrm>
          <a:off x="64016" y="2777675"/>
          <a:ext cx="712148" cy="712148"/>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E9DC63-9C8B-4FB9-A0E2-523BFE2017E0}">
      <dsp:nvSpPr>
        <dsp:cNvPr id="0" name=""/>
        <dsp:cNvSpPr/>
      </dsp:nvSpPr>
      <dsp:spPr>
        <a:xfrm>
          <a:off x="-4186270" y="-642371"/>
          <a:ext cx="4988063" cy="4988063"/>
        </a:xfrm>
        <a:prstGeom prst="blockArc">
          <a:avLst>
            <a:gd name="adj1" fmla="val 18900000"/>
            <a:gd name="adj2" fmla="val 2700000"/>
            <a:gd name="adj3" fmla="val 433"/>
          </a:avLst>
        </a:prstGeom>
        <a:noFill/>
        <a:ln w="12700" cap="flat" cmpd="sng" algn="ctr">
          <a:solidFill>
            <a:schemeClr val="accent3">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FF9709F1-39D0-4B32-8173-4298B4C99D16}">
      <dsp:nvSpPr>
        <dsp:cNvPr id="0" name=""/>
        <dsp:cNvSpPr/>
      </dsp:nvSpPr>
      <dsp:spPr>
        <a:xfrm>
          <a:off x="299733" y="195016"/>
          <a:ext cx="6591814" cy="389885"/>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9472" tIns="53340" rIns="53340" bIns="53340" numCol="1" spcCol="1270" anchor="ctr" anchorCtr="0">
          <a:noAutofit/>
        </a:bodyPr>
        <a:lstStyle/>
        <a:p>
          <a:pPr lvl="0" algn="l" defTabSz="933450">
            <a:lnSpc>
              <a:spcPct val="90000"/>
            </a:lnSpc>
            <a:spcBef>
              <a:spcPct val="0"/>
            </a:spcBef>
            <a:spcAft>
              <a:spcPct val="35000"/>
            </a:spcAft>
          </a:pPr>
          <a:r>
            <a:rPr lang="en-US" sz="2100" kern="1200" dirty="0" smtClean="0"/>
            <a:t>New </a:t>
          </a:r>
          <a:r>
            <a:rPr lang="en-US" sz="2100" kern="1200" dirty="0" err="1" smtClean="0"/>
            <a:t>Apama</a:t>
          </a:r>
          <a:r>
            <a:rPr lang="en-US" sz="2100" kern="1200" dirty="0" smtClean="0"/>
            <a:t> project</a:t>
          </a:r>
          <a:endParaRPr lang="en-US" sz="2100" kern="1200" dirty="0"/>
        </a:p>
      </dsp:txBody>
      <dsp:txXfrm>
        <a:off x="299733" y="195016"/>
        <a:ext cx="6591814" cy="389885"/>
      </dsp:txXfrm>
    </dsp:sp>
    <dsp:sp modelId="{44DAC474-5068-431E-A170-98E70BC9EE34}">
      <dsp:nvSpPr>
        <dsp:cNvPr id="0" name=""/>
        <dsp:cNvSpPr/>
      </dsp:nvSpPr>
      <dsp:spPr>
        <a:xfrm>
          <a:off x="56054" y="146281"/>
          <a:ext cx="487357" cy="48735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F7B616F8-0766-495A-B6A0-C8DCEE53ED2D}">
      <dsp:nvSpPr>
        <dsp:cNvPr id="0" name=""/>
        <dsp:cNvSpPr/>
      </dsp:nvSpPr>
      <dsp:spPr>
        <a:xfrm>
          <a:off x="620440" y="779771"/>
          <a:ext cx="6271107" cy="389885"/>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9472" tIns="53340" rIns="53340" bIns="53340" numCol="1" spcCol="1270" anchor="ctr" anchorCtr="0">
          <a:noAutofit/>
        </a:bodyPr>
        <a:lstStyle/>
        <a:p>
          <a:pPr lvl="0" algn="l" defTabSz="933450">
            <a:lnSpc>
              <a:spcPct val="90000"/>
            </a:lnSpc>
            <a:spcBef>
              <a:spcPct val="0"/>
            </a:spcBef>
            <a:spcAft>
              <a:spcPct val="35000"/>
            </a:spcAft>
          </a:pPr>
          <a:r>
            <a:rPr lang="en-US" sz="2100" kern="1200" dirty="0" smtClean="0"/>
            <a:t>Configure Digital Event Services</a:t>
          </a:r>
          <a:endParaRPr lang="en-US" sz="2100" kern="1200" dirty="0"/>
        </a:p>
      </dsp:txBody>
      <dsp:txXfrm>
        <a:off x="620440" y="779771"/>
        <a:ext cx="6271107" cy="389885"/>
      </dsp:txXfrm>
    </dsp:sp>
    <dsp:sp modelId="{787A4378-4510-4A92-B667-66DAFE14B2D4}">
      <dsp:nvSpPr>
        <dsp:cNvPr id="0" name=""/>
        <dsp:cNvSpPr/>
      </dsp:nvSpPr>
      <dsp:spPr>
        <a:xfrm>
          <a:off x="376762" y="731035"/>
          <a:ext cx="487357" cy="48735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DDAD8F58-F9A4-4D14-82F0-C46027991601}">
      <dsp:nvSpPr>
        <dsp:cNvPr id="0" name=""/>
        <dsp:cNvSpPr/>
      </dsp:nvSpPr>
      <dsp:spPr>
        <a:xfrm>
          <a:off x="767092" y="1364525"/>
          <a:ext cx="6124455" cy="389885"/>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9472" tIns="53340" rIns="53340" bIns="53340" numCol="1" spcCol="1270" anchor="ctr" anchorCtr="0">
          <a:noAutofit/>
        </a:bodyPr>
        <a:lstStyle/>
        <a:p>
          <a:pPr lvl="0" algn="l" defTabSz="933450">
            <a:lnSpc>
              <a:spcPct val="90000"/>
            </a:lnSpc>
            <a:spcBef>
              <a:spcPct val="0"/>
            </a:spcBef>
            <a:spcAft>
              <a:spcPct val="35000"/>
            </a:spcAft>
          </a:pPr>
          <a:r>
            <a:rPr lang="en-US" sz="2100" kern="1200" dirty="0" smtClean="0"/>
            <a:t>Main monitor script</a:t>
          </a:r>
          <a:endParaRPr lang="en-US" sz="2100" kern="1200" dirty="0"/>
        </a:p>
      </dsp:txBody>
      <dsp:txXfrm>
        <a:off x="767092" y="1364525"/>
        <a:ext cx="6124455" cy="389885"/>
      </dsp:txXfrm>
    </dsp:sp>
    <dsp:sp modelId="{2AD73964-94C6-4816-9087-8502AA610DBE}">
      <dsp:nvSpPr>
        <dsp:cNvPr id="0" name=""/>
        <dsp:cNvSpPr/>
      </dsp:nvSpPr>
      <dsp:spPr>
        <a:xfrm>
          <a:off x="523413" y="1315789"/>
          <a:ext cx="487357" cy="48735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E811F9A8-BDC8-499B-A84C-3C490B8F1921}">
      <dsp:nvSpPr>
        <dsp:cNvPr id="0" name=""/>
        <dsp:cNvSpPr/>
      </dsp:nvSpPr>
      <dsp:spPr>
        <a:xfrm>
          <a:off x="767092" y="1948909"/>
          <a:ext cx="6124455" cy="389885"/>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9472" tIns="53340" rIns="53340" bIns="53340" numCol="1" spcCol="1270" anchor="ctr" anchorCtr="0">
          <a:noAutofit/>
        </a:bodyPr>
        <a:lstStyle/>
        <a:p>
          <a:pPr lvl="0" algn="l" defTabSz="933450">
            <a:lnSpc>
              <a:spcPct val="90000"/>
            </a:lnSpc>
            <a:spcBef>
              <a:spcPct val="0"/>
            </a:spcBef>
            <a:spcAft>
              <a:spcPct val="35000"/>
            </a:spcAft>
          </a:pPr>
          <a:r>
            <a:rPr lang="en-US" sz="2100" kern="1200" dirty="0" smtClean="0"/>
            <a:t>New Query</a:t>
          </a:r>
          <a:endParaRPr lang="en-US" sz="2100" kern="1200" dirty="0"/>
        </a:p>
      </dsp:txBody>
      <dsp:txXfrm>
        <a:off x="767092" y="1948909"/>
        <a:ext cx="6124455" cy="389885"/>
      </dsp:txXfrm>
    </dsp:sp>
    <dsp:sp modelId="{E869DB1C-F472-4490-B020-00D0FAAF2E57}">
      <dsp:nvSpPr>
        <dsp:cNvPr id="0" name=""/>
        <dsp:cNvSpPr/>
      </dsp:nvSpPr>
      <dsp:spPr>
        <a:xfrm>
          <a:off x="523413" y="1900174"/>
          <a:ext cx="487357" cy="48735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A8BE4A01-7B8C-4439-B43C-1AE38693AEB4}">
      <dsp:nvSpPr>
        <dsp:cNvPr id="0" name=""/>
        <dsp:cNvSpPr/>
      </dsp:nvSpPr>
      <dsp:spPr>
        <a:xfrm>
          <a:off x="620440" y="2533664"/>
          <a:ext cx="6271107" cy="389885"/>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9472" tIns="53340" rIns="53340" bIns="53340" numCol="1" spcCol="1270" anchor="ctr" anchorCtr="0">
          <a:noAutofit/>
        </a:bodyPr>
        <a:lstStyle/>
        <a:p>
          <a:pPr lvl="0" algn="l" defTabSz="933450">
            <a:lnSpc>
              <a:spcPct val="90000"/>
            </a:lnSpc>
            <a:spcBef>
              <a:spcPct val="0"/>
            </a:spcBef>
            <a:spcAft>
              <a:spcPct val="35000"/>
            </a:spcAft>
          </a:pPr>
          <a:r>
            <a:rPr lang="en-US" sz="2100" kern="1200" dirty="0" smtClean="0"/>
            <a:t>Run project in Designer &amp; Command Central</a:t>
          </a:r>
          <a:endParaRPr lang="en-US" sz="2100" kern="1200" dirty="0"/>
        </a:p>
      </dsp:txBody>
      <dsp:txXfrm>
        <a:off x="620440" y="2533664"/>
        <a:ext cx="6271107" cy="389885"/>
      </dsp:txXfrm>
    </dsp:sp>
    <dsp:sp modelId="{459EED59-0931-4ECC-BDE1-3AEBD8159B22}">
      <dsp:nvSpPr>
        <dsp:cNvPr id="0" name=""/>
        <dsp:cNvSpPr/>
      </dsp:nvSpPr>
      <dsp:spPr>
        <a:xfrm>
          <a:off x="376762" y="2484928"/>
          <a:ext cx="487357" cy="48735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CC1798E9-C2EC-4668-8F4A-6B97376E2752}">
      <dsp:nvSpPr>
        <dsp:cNvPr id="0" name=""/>
        <dsp:cNvSpPr/>
      </dsp:nvSpPr>
      <dsp:spPr>
        <a:xfrm>
          <a:off x="299733" y="3118418"/>
          <a:ext cx="6591814" cy="389885"/>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9472" tIns="53340" rIns="53340" bIns="53340" numCol="1" spcCol="1270" anchor="ctr" anchorCtr="0">
          <a:noAutofit/>
        </a:bodyPr>
        <a:lstStyle/>
        <a:p>
          <a:pPr lvl="0" algn="l" defTabSz="933450">
            <a:lnSpc>
              <a:spcPct val="90000"/>
            </a:lnSpc>
            <a:spcBef>
              <a:spcPct val="0"/>
            </a:spcBef>
            <a:spcAft>
              <a:spcPct val="35000"/>
            </a:spcAft>
          </a:pPr>
          <a:r>
            <a:rPr lang="en-US" sz="2100" kern="1200" dirty="0" smtClean="0"/>
            <a:t>Demo &amp; Show </a:t>
          </a:r>
          <a:r>
            <a:rPr lang="en-US" sz="2100" kern="1200" dirty="0" err="1" smtClean="0"/>
            <a:t>HelloDBP</a:t>
          </a:r>
          <a:endParaRPr lang="en-US" sz="2100" kern="1200" dirty="0"/>
        </a:p>
      </dsp:txBody>
      <dsp:txXfrm>
        <a:off x="299733" y="3118418"/>
        <a:ext cx="6591814" cy="389885"/>
      </dsp:txXfrm>
    </dsp:sp>
    <dsp:sp modelId="{AEAB8A2D-CEAB-4021-BF02-80702FBDA0ED}">
      <dsp:nvSpPr>
        <dsp:cNvPr id="0" name=""/>
        <dsp:cNvSpPr/>
      </dsp:nvSpPr>
      <dsp:spPr>
        <a:xfrm>
          <a:off x="56054" y="3069682"/>
          <a:ext cx="487357" cy="48735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86764A8-B865-4D59-95A3-6EAA0893340B}" type="datetimeFigureOut">
              <a:rPr lang="de-DE" smtClean="0"/>
              <a:t>04.05.2018</a:t>
            </a:fld>
            <a:endParaRPr lang="de-DE"/>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E2AFA1A-4A70-4187-9F10-A5D38AC5D376}" type="slidenum">
              <a:rPr lang="de-DE" smtClean="0"/>
              <a:t>‹#›</a:t>
            </a:fld>
            <a:endParaRPr lang="de-DE"/>
          </a:p>
        </p:txBody>
      </p:sp>
    </p:spTree>
    <p:extLst>
      <p:ext uri="{BB962C8B-B14F-4D97-AF65-F5344CB8AC3E}">
        <p14:creationId xmlns:p14="http://schemas.microsoft.com/office/powerpoint/2010/main" val="42472616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B76F25-186E-49E3-91EA-3FB9D34A9F77}" type="datetimeFigureOut">
              <a:rPr lang="de-DE" smtClean="0"/>
              <a:t>04.05.2018</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BE8717-C7C3-44D8-90E9-AAA5AE1C5FAA}" type="slidenum">
              <a:rPr lang="de-DE" smtClean="0"/>
              <a:t>‹#›</a:t>
            </a:fld>
            <a:endParaRPr lang="de-DE"/>
          </a:p>
        </p:txBody>
      </p:sp>
    </p:spTree>
    <p:extLst>
      <p:ext uri="{BB962C8B-B14F-4D97-AF65-F5344CB8AC3E}">
        <p14:creationId xmlns:p14="http://schemas.microsoft.com/office/powerpoint/2010/main" val="2114872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Thingco</a:t>
            </a:r>
            <a:r>
              <a:rPr lang="en-US" dirty="0" smtClean="0"/>
              <a:t> was founded in</a:t>
            </a:r>
            <a:r>
              <a:rPr lang="en-US" baseline="0" dirty="0" smtClean="0"/>
              <a:t> the early 1920s as the first company to make an automatic Thing machine. Given their monopoly and the huge demand for things, they grew rapidly and became very successful.</a:t>
            </a:r>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de-DE" smtClean="0"/>
              <a:t>2</a:t>
            </a:fld>
            <a:endParaRPr lang="de-DE"/>
          </a:p>
        </p:txBody>
      </p:sp>
    </p:spTree>
    <p:extLst>
      <p:ext uri="{BB962C8B-B14F-4D97-AF65-F5344CB8AC3E}">
        <p14:creationId xmlns:p14="http://schemas.microsoft.com/office/powerpoint/2010/main" val="2147065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de-DE" smtClean="0"/>
              <a:t>13</a:t>
            </a:fld>
            <a:endParaRPr lang="de-DE"/>
          </a:p>
        </p:txBody>
      </p:sp>
    </p:spTree>
    <p:extLst>
      <p:ext uri="{BB962C8B-B14F-4D97-AF65-F5344CB8AC3E}">
        <p14:creationId xmlns:p14="http://schemas.microsoft.com/office/powerpoint/2010/main" val="1965667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de-DE" smtClean="0"/>
              <a:t>14</a:t>
            </a:fld>
            <a:endParaRPr lang="de-DE"/>
          </a:p>
        </p:txBody>
      </p:sp>
    </p:spTree>
    <p:extLst>
      <p:ext uri="{BB962C8B-B14F-4D97-AF65-F5344CB8AC3E}">
        <p14:creationId xmlns:p14="http://schemas.microsoft.com/office/powerpoint/2010/main" val="1965667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de-DE" smtClean="0"/>
              <a:t>16</a:t>
            </a:fld>
            <a:endParaRPr lang="de-DE"/>
          </a:p>
        </p:txBody>
      </p:sp>
    </p:spTree>
    <p:extLst>
      <p:ext uri="{BB962C8B-B14F-4D97-AF65-F5344CB8AC3E}">
        <p14:creationId xmlns:p14="http://schemas.microsoft.com/office/powerpoint/2010/main" val="1965667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de-DE" smtClean="0"/>
              <a:t>17</a:t>
            </a:fld>
            <a:endParaRPr lang="de-DE"/>
          </a:p>
        </p:txBody>
      </p:sp>
    </p:spTree>
    <p:extLst>
      <p:ext uri="{BB962C8B-B14F-4D97-AF65-F5344CB8AC3E}">
        <p14:creationId xmlns:p14="http://schemas.microsoft.com/office/powerpoint/2010/main" val="19656679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de-DE" smtClean="0"/>
              <a:t>19</a:t>
            </a:fld>
            <a:endParaRPr lang="de-DE"/>
          </a:p>
        </p:txBody>
      </p:sp>
    </p:spTree>
    <p:extLst>
      <p:ext uri="{BB962C8B-B14F-4D97-AF65-F5344CB8AC3E}">
        <p14:creationId xmlns:p14="http://schemas.microsoft.com/office/powerpoint/2010/main" val="19656679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de-DE" smtClean="0"/>
              <a:t>20</a:t>
            </a:fld>
            <a:endParaRPr lang="de-DE"/>
          </a:p>
        </p:txBody>
      </p:sp>
    </p:spTree>
    <p:extLst>
      <p:ext uri="{BB962C8B-B14F-4D97-AF65-F5344CB8AC3E}">
        <p14:creationId xmlns:p14="http://schemas.microsoft.com/office/powerpoint/2010/main" val="19656679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de-DE" smtClean="0"/>
              <a:t>22</a:t>
            </a:fld>
            <a:endParaRPr lang="de-DE"/>
          </a:p>
        </p:txBody>
      </p:sp>
    </p:spTree>
    <p:extLst>
      <p:ext uri="{BB962C8B-B14F-4D97-AF65-F5344CB8AC3E}">
        <p14:creationId xmlns:p14="http://schemas.microsoft.com/office/powerpoint/2010/main" val="1965667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de-DE" smtClean="0"/>
              <a:t>23</a:t>
            </a:fld>
            <a:endParaRPr lang="de-DE"/>
          </a:p>
        </p:txBody>
      </p:sp>
    </p:spTree>
    <p:extLst>
      <p:ext uri="{BB962C8B-B14F-4D97-AF65-F5344CB8AC3E}">
        <p14:creationId xmlns:p14="http://schemas.microsoft.com/office/powerpoint/2010/main" val="19656679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de-DE" smtClean="0"/>
              <a:t>25</a:t>
            </a:fld>
            <a:endParaRPr lang="de-DE"/>
          </a:p>
        </p:txBody>
      </p:sp>
    </p:spTree>
    <p:extLst>
      <p:ext uri="{BB962C8B-B14F-4D97-AF65-F5344CB8AC3E}">
        <p14:creationId xmlns:p14="http://schemas.microsoft.com/office/powerpoint/2010/main" val="19656679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de-DE" smtClean="0"/>
              <a:t>26</a:t>
            </a:fld>
            <a:endParaRPr lang="de-DE"/>
          </a:p>
        </p:txBody>
      </p:sp>
    </p:spTree>
    <p:extLst>
      <p:ext uri="{BB962C8B-B14F-4D97-AF65-F5344CB8AC3E}">
        <p14:creationId xmlns:p14="http://schemas.microsoft.com/office/powerpoint/2010/main" val="1965667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Later in the 20</a:t>
            </a:r>
            <a:r>
              <a:rPr lang="en-US" baseline="30000" dirty="0" smtClean="0"/>
              <a:t>th</a:t>
            </a:r>
            <a:r>
              <a:rPr lang="en-US" dirty="0" smtClean="0"/>
              <a:t> century, they continued to stay ahead of the competition, creating ever bigger, faster, louder and more powerful thing</a:t>
            </a:r>
            <a:r>
              <a:rPr lang="en-US" baseline="0" dirty="0" smtClean="0"/>
              <a:t> machines. But in the early 21</a:t>
            </a:r>
            <a:r>
              <a:rPr lang="en-US" baseline="30000" dirty="0" smtClean="0"/>
              <a:t>st</a:t>
            </a:r>
            <a:r>
              <a:rPr lang="en-US" baseline="0" dirty="0" smtClean="0"/>
              <a:t> century, with more awareness of environmental impact and a global recession driving extreme cost-cutting, demand dropped rapidly as customers moved to cheaper, more efficient alternatives. </a:t>
            </a:r>
            <a:r>
              <a:rPr lang="en-US" sz="1200" b="0" i="0" kern="1200" dirty="0" smtClean="0">
                <a:solidFill>
                  <a:schemeClr val="tx1"/>
                </a:solidFill>
                <a:effectLst/>
                <a:latin typeface="+mn-lt"/>
                <a:ea typeface="+mn-ea"/>
                <a:cs typeface="+mn-cs"/>
              </a:rPr>
              <a:t>We are a little behind in our use of IT to improve our business efficiencies and give our customers the visibility and service they expect these days.</a:t>
            </a:r>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de-DE" smtClean="0"/>
              <a:t>3</a:t>
            </a:fld>
            <a:endParaRPr lang="de-DE"/>
          </a:p>
        </p:txBody>
      </p:sp>
    </p:spTree>
    <p:extLst>
      <p:ext uri="{BB962C8B-B14F-4D97-AF65-F5344CB8AC3E}">
        <p14:creationId xmlns:p14="http://schemas.microsoft.com/office/powerpoint/2010/main" val="32493387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de-DE" smtClean="0"/>
              <a:t>28</a:t>
            </a:fld>
            <a:endParaRPr lang="de-DE"/>
          </a:p>
        </p:txBody>
      </p:sp>
    </p:spTree>
    <p:extLst>
      <p:ext uri="{BB962C8B-B14F-4D97-AF65-F5344CB8AC3E}">
        <p14:creationId xmlns:p14="http://schemas.microsoft.com/office/powerpoint/2010/main" val="19656679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de-DE" smtClean="0"/>
              <a:t>29</a:t>
            </a:fld>
            <a:endParaRPr lang="de-DE"/>
          </a:p>
        </p:txBody>
      </p:sp>
    </p:spTree>
    <p:extLst>
      <p:ext uri="{BB962C8B-B14F-4D97-AF65-F5344CB8AC3E}">
        <p14:creationId xmlns:p14="http://schemas.microsoft.com/office/powerpoint/2010/main" val="19656679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de-DE" smtClean="0"/>
              <a:t>31</a:t>
            </a:fld>
            <a:endParaRPr lang="de-DE"/>
          </a:p>
        </p:txBody>
      </p:sp>
    </p:spTree>
    <p:extLst>
      <p:ext uri="{BB962C8B-B14F-4D97-AF65-F5344CB8AC3E}">
        <p14:creationId xmlns:p14="http://schemas.microsoft.com/office/powerpoint/2010/main" val="19656679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de-DE" smtClean="0"/>
              <a:t>32</a:t>
            </a:fld>
            <a:endParaRPr lang="de-DE"/>
          </a:p>
        </p:txBody>
      </p:sp>
    </p:spTree>
    <p:extLst>
      <p:ext uri="{BB962C8B-B14F-4D97-AF65-F5344CB8AC3E}">
        <p14:creationId xmlns:p14="http://schemas.microsoft.com/office/powerpoint/2010/main" val="19656679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de-DE" smtClean="0"/>
              <a:t>34</a:t>
            </a:fld>
            <a:endParaRPr lang="de-DE"/>
          </a:p>
        </p:txBody>
      </p:sp>
    </p:spTree>
    <p:extLst>
      <p:ext uri="{BB962C8B-B14F-4D97-AF65-F5344CB8AC3E}">
        <p14:creationId xmlns:p14="http://schemas.microsoft.com/office/powerpoint/2010/main" val="19656679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de-DE" smtClean="0"/>
              <a:t>35</a:t>
            </a:fld>
            <a:endParaRPr lang="de-DE"/>
          </a:p>
        </p:txBody>
      </p:sp>
    </p:spTree>
    <p:extLst>
      <p:ext uri="{BB962C8B-B14F-4D97-AF65-F5344CB8AC3E}">
        <p14:creationId xmlns:p14="http://schemas.microsoft.com/office/powerpoint/2010/main" val="19656679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de-DE" smtClean="0"/>
              <a:t>37</a:t>
            </a:fld>
            <a:endParaRPr lang="de-DE"/>
          </a:p>
        </p:txBody>
      </p:sp>
    </p:spTree>
    <p:extLst>
      <p:ext uri="{BB962C8B-B14F-4D97-AF65-F5344CB8AC3E}">
        <p14:creationId xmlns:p14="http://schemas.microsoft.com/office/powerpoint/2010/main" val="19656679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de-DE" smtClean="0"/>
              <a:t>38</a:t>
            </a:fld>
            <a:endParaRPr lang="de-DE"/>
          </a:p>
        </p:txBody>
      </p:sp>
    </p:spTree>
    <p:extLst>
      <p:ext uri="{BB962C8B-B14F-4D97-AF65-F5344CB8AC3E}">
        <p14:creationId xmlns:p14="http://schemas.microsoft.com/office/powerpoint/2010/main" val="19656679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de-DE" smtClean="0"/>
              <a:t>40</a:t>
            </a:fld>
            <a:endParaRPr lang="de-DE"/>
          </a:p>
        </p:txBody>
      </p:sp>
    </p:spTree>
    <p:extLst>
      <p:ext uri="{BB962C8B-B14F-4D97-AF65-F5344CB8AC3E}">
        <p14:creationId xmlns:p14="http://schemas.microsoft.com/office/powerpoint/2010/main" val="19656679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de-DE" smtClean="0"/>
              <a:t>41</a:t>
            </a:fld>
            <a:endParaRPr lang="de-DE"/>
          </a:p>
        </p:txBody>
      </p:sp>
    </p:spTree>
    <p:extLst>
      <p:ext uri="{BB962C8B-B14F-4D97-AF65-F5344CB8AC3E}">
        <p14:creationId xmlns:p14="http://schemas.microsoft.com/office/powerpoint/2010/main" val="1965667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Fast forward to 2018, and </a:t>
            </a:r>
            <a:r>
              <a:rPr lang="en-US" dirty="0" err="1" smtClean="0"/>
              <a:t>ThingCo’s</a:t>
            </a:r>
            <a:r>
              <a:rPr lang="en-US" dirty="0" smtClean="0"/>
              <a:t> CEO, George</a:t>
            </a:r>
            <a:r>
              <a:rPr lang="en-US" baseline="0" dirty="0" smtClean="0"/>
              <a:t> </a:t>
            </a:r>
            <a:r>
              <a:rPr lang="en-US" baseline="0" dirty="0" err="1" smtClean="0"/>
              <a:t>Poppadopoulos</a:t>
            </a:r>
            <a:r>
              <a:rPr lang="en-US" baseline="0" dirty="0" smtClean="0"/>
              <a:t>, was watching a rerun of Jurassic Park with his kids, when he got a flash of inspiration from a certain scene with a car. He saw the immense power of the dinosaur, with efficiency perfected through millions of years of evolution. He came into the office the next day and proceeded to draw his vision on the whiteboard: a Thing for the 21</a:t>
            </a:r>
            <a:r>
              <a:rPr lang="en-US" baseline="30000" dirty="0" smtClean="0"/>
              <a:t>st</a:t>
            </a:r>
            <a:r>
              <a:rPr lang="en-US" baseline="0" dirty="0" smtClean="0"/>
              <a:t> century. A Thing unlike anything the competition can offer. A Thing that would turn this company around! Oh yes – and he wanted it ready for the market in 2 weeks. And then he went off on vacation on his yacht in the Mediterranean. Thanks George!</a:t>
            </a:r>
          </a:p>
        </p:txBody>
      </p:sp>
      <p:sp>
        <p:nvSpPr>
          <p:cNvPr id="4" name="Slide Number Placeholder 3"/>
          <p:cNvSpPr>
            <a:spLocks noGrp="1"/>
          </p:cNvSpPr>
          <p:nvPr>
            <p:ph type="sldNum" sz="quarter" idx="10"/>
          </p:nvPr>
        </p:nvSpPr>
        <p:spPr/>
        <p:txBody>
          <a:bodyPr/>
          <a:lstStyle/>
          <a:p>
            <a:fld id="{8ABE8717-C7C3-44D8-90E9-AAA5AE1C5FAA}" type="slidenum">
              <a:rPr lang="de-DE" smtClean="0"/>
              <a:t>4</a:t>
            </a:fld>
            <a:endParaRPr lang="de-DE"/>
          </a:p>
        </p:txBody>
      </p:sp>
    </p:spTree>
    <p:extLst>
      <p:ext uri="{BB962C8B-B14F-4D97-AF65-F5344CB8AC3E}">
        <p14:creationId xmlns:p14="http://schemas.microsoft.com/office/powerpoint/2010/main" val="29572428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1200" b="1" i="0" u="none" strike="noStrike" kern="1200" dirty="0" smtClean="0">
                <a:solidFill>
                  <a:schemeClr val="tx1"/>
                </a:solidFill>
                <a:effectLst/>
              </a:rPr>
              <a:t>1. Business</a:t>
            </a:r>
            <a:r>
              <a:rPr lang="en-US" sz="1200" b="1" i="0" u="none" strike="noStrike" kern="1200" baseline="0" dirty="0" smtClean="0">
                <a:solidFill>
                  <a:schemeClr val="tx1"/>
                </a:solidFill>
                <a:effectLst/>
              </a:rPr>
              <a:t> &amp; IT Transformation</a:t>
            </a:r>
            <a:endParaRPr lang="en-US" sz="1200" b="1" i="0" u="none" strike="noStrike" kern="1200" dirty="0" smtClean="0">
              <a:solidFill>
                <a:schemeClr val="tx1"/>
              </a:solidFill>
              <a:effectLst/>
            </a:endParaRPr>
          </a:p>
          <a:p>
            <a:pPr rtl="0" eaLnBrk="1" fontAlgn="t" latinLnBrk="0" hangingPunct="1"/>
            <a:r>
              <a:rPr lang="en-US" sz="1200" b="0" i="0" u="none" strike="noStrike" kern="1200" dirty="0" smtClean="0">
                <a:solidFill>
                  <a:schemeClr val="tx1"/>
                </a:solidFill>
                <a:effectLst/>
              </a:rPr>
              <a:t>1.1</a:t>
            </a:r>
          </a:p>
          <a:p>
            <a:pPr rtl="0" eaLnBrk="1" fontAlgn="t" latinLnBrk="0" hangingPunct="1"/>
            <a:r>
              <a:rPr lang="en-US" sz="1200" b="0" i="0" u="none" strike="noStrike" kern="1200" dirty="0" smtClean="0">
                <a:solidFill>
                  <a:schemeClr val="tx1"/>
                </a:solidFill>
                <a:effectLst/>
              </a:rPr>
              <a:t>Business</a:t>
            </a:r>
            <a:r>
              <a:rPr lang="en-US" sz="1200" b="0" i="0" u="none" strike="noStrike" kern="1200" baseline="0" dirty="0" smtClean="0">
                <a:solidFill>
                  <a:schemeClr val="tx1"/>
                </a:solidFill>
                <a:effectLst/>
              </a:rPr>
              <a:t> strategy &amp; planning</a:t>
            </a:r>
            <a:endParaRPr lang="en-US" sz="1200" b="0" i="0" u="none" strike="noStrike" kern="1200" dirty="0" smtClean="0">
              <a:solidFill>
                <a:schemeClr val="tx1"/>
              </a:solidFill>
              <a:effectLst/>
            </a:endParaRPr>
          </a:p>
          <a:p>
            <a:pPr rtl="0" eaLnBrk="1" fontAlgn="t" latinLnBrk="0" hangingPunct="1"/>
            <a:r>
              <a:rPr lang="en-US" sz="1200" b="0" i="0" u="none" strike="noStrike" kern="1200" dirty="0" smtClean="0">
                <a:solidFill>
                  <a:schemeClr val="tx1"/>
                </a:solidFill>
                <a:effectLst/>
              </a:rPr>
              <a:t>Business strategy and planning bridges the gap between your strategy and operations with easy-to-use modeling capabilities as well as collaboration support and strategy communication</a:t>
            </a:r>
          </a:p>
          <a:p>
            <a:pPr rtl="0" eaLnBrk="1" fontAlgn="t" latinLnBrk="0" hangingPunct="1"/>
            <a:r>
              <a:rPr lang="en-US" sz="1200" b="0" i="0" u="none" strike="noStrike" kern="1200" dirty="0" smtClean="0">
                <a:solidFill>
                  <a:schemeClr val="tx1"/>
                </a:solidFill>
                <a:effectLst/>
              </a:rPr>
              <a:t>1.2</a:t>
            </a:r>
          </a:p>
          <a:p>
            <a:pPr rtl="0" eaLnBrk="1" fontAlgn="t" latinLnBrk="0" hangingPunct="1"/>
            <a:r>
              <a:rPr lang="en-US" sz="1200" b="0" i="0" u="none" strike="noStrike" kern="1200" dirty="0" smtClean="0">
                <a:solidFill>
                  <a:schemeClr val="tx1"/>
                </a:solidFill>
                <a:effectLst/>
              </a:rPr>
              <a:t>Customer</a:t>
            </a:r>
            <a:r>
              <a:rPr lang="en-US" sz="1200" b="0" i="0" u="none" strike="noStrike" kern="1200" baseline="0" dirty="0" smtClean="0">
                <a:solidFill>
                  <a:schemeClr val="tx1"/>
                </a:solidFill>
                <a:effectLst/>
              </a:rPr>
              <a:t> Journey Mapping</a:t>
            </a:r>
            <a:endParaRPr lang="en-US" sz="1200" b="0" i="0" u="none" strike="noStrike" kern="1200" dirty="0" smtClean="0">
              <a:solidFill>
                <a:schemeClr val="tx1"/>
              </a:solidFill>
              <a:effectLst/>
            </a:endParaRPr>
          </a:p>
          <a:p>
            <a:pPr rtl="0" eaLnBrk="1" fontAlgn="t" latinLnBrk="0" hangingPunct="1"/>
            <a:r>
              <a:rPr lang="en-US" sz="1200" b="0" i="0" u="none" strike="noStrike" kern="1200" dirty="0" smtClean="0">
                <a:solidFill>
                  <a:schemeClr val="tx1"/>
                </a:solidFill>
                <a:effectLst/>
              </a:rPr>
              <a:t>Customer journey mapping illustrates the customer facing processes along the whole customer lifecycle from the outside-in perspective. While the customer journey steps describe the process from the customers POV, the customer touchpoint describes the interaction and takes the customers expectations, emotions and importance into account.  </a:t>
            </a:r>
          </a:p>
          <a:p>
            <a:pPr rtl="0" eaLnBrk="1" fontAlgn="t" latinLnBrk="0" hangingPunct="1"/>
            <a:r>
              <a:rPr lang="en-US" sz="1200" b="0" i="0" u="none" strike="noStrike" kern="1200" dirty="0" smtClean="0">
                <a:solidFill>
                  <a:schemeClr val="tx1"/>
                </a:solidFill>
                <a:effectLst/>
              </a:rPr>
              <a:t>1.3</a:t>
            </a:r>
          </a:p>
          <a:p>
            <a:pPr rtl="0" eaLnBrk="1" fontAlgn="t" latinLnBrk="0" hangingPunct="1"/>
            <a:r>
              <a:rPr lang="en-US" sz="1200" b="0" i="0" u="none" strike="noStrike" kern="1200" dirty="0" smtClean="0">
                <a:solidFill>
                  <a:schemeClr val="tx1"/>
                </a:solidFill>
                <a:effectLst/>
              </a:rPr>
              <a:t>Design &amp; Analysis</a:t>
            </a:r>
          </a:p>
          <a:p>
            <a:pPr rtl="0" eaLnBrk="1" fontAlgn="t" latinLnBrk="0" hangingPunct="1"/>
            <a:r>
              <a:rPr lang="en-US" sz="1200" b="0" i="0" u="none" strike="noStrike" kern="1200" dirty="0" smtClean="0">
                <a:solidFill>
                  <a:schemeClr val="tx1"/>
                </a:solidFill>
                <a:effectLst/>
              </a:rPr>
              <a:t>Helps</a:t>
            </a:r>
            <a:r>
              <a:rPr lang="en-US" sz="1200" b="0" i="0" u="none" strike="noStrike" kern="1200" baseline="0" dirty="0" smtClean="0">
                <a:solidFill>
                  <a:schemeClr val="tx1"/>
                </a:solidFill>
                <a:effectLst/>
              </a:rPr>
              <a:t> </a:t>
            </a:r>
            <a:r>
              <a:rPr lang="en-US" sz="1200" b="0" i="0" u="none" strike="noStrike" kern="1200" dirty="0" smtClean="0">
                <a:solidFill>
                  <a:schemeClr val="tx1"/>
                </a:solidFill>
                <a:effectLst/>
              </a:rPr>
              <a:t>design, document, analyze, optimize, and communicate processes to achieve business process excellence for business, IT, and SAP solutions. Through more efficient processes, companies are</a:t>
            </a:r>
            <a:r>
              <a:rPr lang="en-US" sz="1200" b="0" i="0" u="none" strike="noStrike" kern="1200" baseline="0" dirty="0" smtClean="0">
                <a:solidFill>
                  <a:schemeClr val="tx1"/>
                </a:solidFill>
                <a:effectLst/>
              </a:rPr>
              <a:t> able</a:t>
            </a:r>
            <a:r>
              <a:rPr lang="en-US" sz="1200" b="0" i="0" u="none" strike="noStrike" kern="1200" dirty="0" smtClean="0">
                <a:solidFill>
                  <a:schemeClr val="tx1"/>
                </a:solidFill>
                <a:effectLst/>
              </a:rPr>
              <a:t> respond to changing business and market requirements more quickly. This improves business flexibility, achieves standardization</a:t>
            </a:r>
            <a:r>
              <a:rPr lang="en-US" sz="1200" b="0" i="0" u="none" strike="noStrike" kern="1200" baseline="0" dirty="0" smtClean="0">
                <a:solidFill>
                  <a:schemeClr val="tx1"/>
                </a:solidFill>
                <a:effectLst/>
              </a:rPr>
              <a:t> and</a:t>
            </a:r>
            <a:r>
              <a:rPr lang="en-US" sz="1200" b="0" i="0" u="none" strike="noStrike" kern="1200" dirty="0" smtClean="0">
                <a:solidFill>
                  <a:schemeClr val="tx1"/>
                </a:solidFill>
                <a:effectLst/>
              </a:rPr>
              <a:t> reduces costs.</a:t>
            </a:r>
          </a:p>
          <a:p>
            <a:pPr rtl="0" eaLnBrk="1" fontAlgn="t" latinLnBrk="0" hangingPunct="1"/>
            <a:r>
              <a:rPr lang="en-US" sz="1200" b="0" i="0" u="none" strike="noStrike" kern="1200" dirty="0" smtClean="0">
                <a:solidFill>
                  <a:schemeClr val="tx1"/>
                </a:solidFill>
                <a:effectLst/>
              </a:rPr>
              <a:t>1.4</a:t>
            </a:r>
          </a:p>
          <a:p>
            <a:pPr rtl="0" eaLnBrk="1" fontAlgn="t" latinLnBrk="0" hangingPunct="1"/>
            <a:r>
              <a:rPr lang="en-US" sz="1200" b="0" i="0" u="none" strike="noStrike" kern="1200" dirty="0" smtClean="0">
                <a:solidFill>
                  <a:schemeClr val="tx1"/>
                </a:solidFill>
                <a:effectLst/>
              </a:rPr>
              <a:t>Risk &amp; Compliance</a:t>
            </a:r>
            <a:r>
              <a:rPr lang="en-US" sz="1200" b="0" i="0" u="none" strike="noStrike" kern="1200" baseline="0" dirty="0" smtClean="0">
                <a:solidFill>
                  <a:schemeClr val="tx1"/>
                </a:solidFill>
                <a:effectLst/>
              </a:rPr>
              <a:t> Management</a:t>
            </a:r>
            <a:endParaRPr lang="en-US" sz="1200" b="0" i="0" u="none" strike="noStrike" kern="1200" dirty="0" smtClean="0">
              <a:solidFill>
                <a:schemeClr val="tx1"/>
              </a:solidFill>
              <a:effectLst/>
            </a:endParaRPr>
          </a:p>
          <a:p>
            <a:pPr rtl="0" eaLnBrk="1" fontAlgn="t" latinLnBrk="0" hangingPunct="1"/>
            <a:r>
              <a:rPr lang="en-US" sz="1200" b="0" i="0" u="none" strike="noStrike" kern="1200" dirty="0" smtClean="0">
                <a:solidFill>
                  <a:schemeClr val="tx1"/>
                </a:solidFill>
                <a:effectLst/>
              </a:rPr>
              <a:t>Risk and compliance management refers to meeting internal and external legal and regulatory requirements. It includes identifying risk-affected processes, risk assessment, implementing an internal control system, and monitoring control effectiveness.</a:t>
            </a:r>
          </a:p>
          <a:p>
            <a:pPr rtl="0" eaLnBrk="1" fontAlgn="t" latinLnBrk="0" hangingPunct="1"/>
            <a:r>
              <a:rPr lang="en-US" sz="1200" b="0" i="0" u="none" strike="noStrike" kern="1200" dirty="0" smtClean="0">
                <a:solidFill>
                  <a:schemeClr val="tx1"/>
                </a:solidFill>
                <a:effectLst/>
              </a:rPr>
              <a:t>1.5</a:t>
            </a:r>
          </a:p>
          <a:p>
            <a:pPr rtl="0" eaLnBrk="1" fontAlgn="t" latinLnBrk="0" hangingPunct="1"/>
            <a:r>
              <a:rPr lang="en-US" sz="1200" b="0" i="0" u="none" strike="noStrike" kern="1200" dirty="0" smtClean="0">
                <a:solidFill>
                  <a:schemeClr val="tx1"/>
                </a:solidFill>
                <a:effectLst/>
              </a:rPr>
              <a:t>Portfolio</a:t>
            </a:r>
            <a:r>
              <a:rPr lang="en-US" sz="1200" b="0" i="0" u="none" strike="noStrike" kern="1200" baseline="0" dirty="0" smtClean="0">
                <a:solidFill>
                  <a:schemeClr val="tx1"/>
                </a:solidFill>
                <a:effectLst/>
              </a:rPr>
              <a:t> Management</a:t>
            </a:r>
            <a:endParaRPr lang="en-US" sz="1200" b="0" i="0" u="none" strike="noStrike" kern="1200" dirty="0" smtClean="0">
              <a:solidFill>
                <a:schemeClr val="tx1"/>
              </a:solidFill>
              <a:effectLst/>
            </a:endParaRPr>
          </a:p>
          <a:p>
            <a:pPr rtl="0" eaLnBrk="1" fontAlgn="t" latinLnBrk="0" hangingPunct="1"/>
            <a:r>
              <a:rPr lang="en-US" sz="1200" b="0" i="0" u="none" strike="noStrike" kern="1200" dirty="0" smtClean="0">
                <a:solidFill>
                  <a:schemeClr val="tx1"/>
                </a:solidFill>
                <a:effectLst/>
              </a:rPr>
              <a:t>Portfolio Management provides a comprehensive and integrated view of the many enterprises´ sub-portfolios. Above and beyond enabling management and optimization of individual portfolios, enables the broad management and governance across multiple IT and non-IT portfolios to provide the information they need in order to make broad, directional and strategic decisions.</a:t>
            </a:r>
          </a:p>
          <a:p>
            <a:pPr rtl="0" eaLnBrk="1" fontAlgn="t" latinLnBrk="0" hangingPunct="1"/>
            <a:r>
              <a:rPr lang="en-US" sz="1200" b="0" i="0" u="none" strike="noStrike" kern="1200" dirty="0" smtClean="0">
                <a:solidFill>
                  <a:schemeClr val="tx1"/>
                </a:solidFill>
                <a:effectLst/>
              </a:rPr>
              <a:t>1.6</a:t>
            </a:r>
          </a:p>
          <a:p>
            <a:pPr rtl="0" eaLnBrk="1" fontAlgn="t" latinLnBrk="0" hangingPunct="1"/>
            <a:r>
              <a:rPr lang="en-US" sz="1200" b="0" i="0" u="none" strike="noStrike" kern="1200" dirty="0" smtClean="0">
                <a:solidFill>
                  <a:schemeClr val="tx1"/>
                </a:solidFill>
                <a:effectLst/>
              </a:rPr>
              <a:t>Enterprise Architecture</a:t>
            </a:r>
          </a:p>
          <a:p>
            <a:pPr rtl="0" eaLnBrk="1" fontAlgn="t" latinLnBrk="0" hangingPunct="1"/>
            <a:r>
              <a:rPr lang="en-US" sz="1200" b="0" i="0" u="none" strike="noStrike" kern="1200" dirty="0" smtClean="0">
                <a:solidFill>
                  <a:schemeClr val="tx1"/>
                </a:solidFill>
                <a:effectLst/>
              </a:rPr>
              <a:t>Enterprise</a:t>
            </a:r>
            <a:r>
              <a:rPr lang="en-US" sz="1200" b="0" i="0" u="none" strike="noStrike" kern="1200" baseline="0" dirty="0" smtClean="0">
                <a:solidFill>
                  <a:schemeClr val="tx1"/>
                </a:solidFill>
                <a:effectLst/>
              </a:rPr>
              <a:t> Architecture Management  is used to describe complex IT systems in terms of their business, application, Information and technical layers and to develop standards for change. It helps enterprise architects align the IT landscape with the business to guide competitive transformation. </a:t>
            </a:r>
            <a:endParaRPr lang="en-US" sz="1200" b="0" i="0" u="none" strike="noStrike" kern="1200" dirty="0" smtClean="0">
              <a:solidFill>
                <a:schemeClr val="tx1"/>
              </a:solidFill>
              <a:effectLst/>
            </a:endParaRPr>
          </a:p>
          <a:p>
            <a:pPr rtl="0" eaLnBrk="1" fontAlgn="t" latinLnBrk="0" hangingPunct="1"/>
            <a:r>
              <a:rPr lang="en-US" sz="1200" b="0" i="0" u="none" strike="noStrike" kern="1200" dirty="0" smtClean="0">
                <a:solidFill>
                  <a:schemeClr val="tx1"/>
                </a:solidFill>
                <a:effectLst/>
              </a:rPr>
              <a:t>1.7</a:t>
            </a:r>
          </a:p>
          <a:p>
            <a:pPr rtl="0" eaLnBrk="1" fontAlgn="t" latinLnBrk="0" hangingPunct="1"/>
            <a:r>
              <a:rPr lang="en-US" sz="1200" b="0" i="0" u="none" strike="noStrike" kern="1200" dirty="0" smtClean="0">
                <a:solidFill>
                  <a:schemeClr val="tx1"/>
                </a:solidFill>
                <a:effectLst/>
              </a:rPr>
              <a:t>Process</a:t>
            </a:r>
            <a:r>
              <a:rPr lang="en-US" sz="1200" b="0" i="0" u="none" strike="noStrike" kern="1200" baseline="0" dirty="0" smtClean="0">
                <a:solidFill>
                  <a:schemeClr val="tx1"/>
                </a:solidFill>
                <a:effectLst/>
              </a:rPr>
              <a:t> Analytics</a:t>
            </a:r>
            <a:endParaRPr lang="en-US" sz="1200" b="0" i="0" u="none" strike="noStrike" kern="1200" dirty="0" smtClean="0">
              <a:solidFill>
                <a:schemeClr val="tx1"/>
              </a:solidFill>
              <a:effectLst/>
            </a:endParaRPr>
          </a:p>
          <a:p>
            <a:pPr rtl="0" eaLnBrk="1" fontAlgn="t" latinLnBrk="0" hangingPunct="1"/>
            <a:r>
              <a:rPr lang="en-US" sz="1200" b="0" i="0" u="none" strike="noStrike" kern="1200" dirty="0" smtClean="0">
                <a:solidFill>
                  <a:schemeClr val="tx1"/>
                </a:solidFill>
                <a:effectLst/>
              </a:rPr>
              <a:t>Process Analytics enables enterprises to get an end-to-end visibility into all processes and workflows at the execution level</a:t>
            </a:r>
            <a:r>
              <a:rPr lang="en-US" sz="1200" b="0" i="0" u="none" strike="noStrike" kern="1200" baseline="0" dirty="0" smtClean="0">
                <a:solidFill>
                  <a:schemeClr val="tx1"/>
                </a:solidFill>
                <a:effectLst/>
              </a:rPr>
              <a:t> and analyze the performance and structure of them.</a:t>
            </a:r>
          </a:p>
          <a:p>
            <a:pPr rtl="0" eaLnBrk="1" fontAlgn="t" latinLnBrk="0" hangingPunct="1"/>
            <a:endParaRPr lang="en-US" sz="1200" b="0" i="0" u="none" strike="noStrike" kern="1200" baseline="0" dirty="0" smtClean="0">
              <a:solidFill>
                <a:schemeClr val="tx1"/>
              </a:solidFill>
              <a:effectLst/>
            </a:endParaRPr>
          </a:p>
          <a:p>
            <a:pPr rtl="0" eaLnBrk="1" fontAlgn="t" latinLnBrk="0" hangingPunct="1"/>
            <a:r>
              <a:rPr lang="en-US" sz="1200" b="1" i="0" u="none" strike="noStrike" kern="1200" baseline="0" dirty="0" smtClean="0">
                <a:solidFill>
                  <a:schemeClr val="tx1"/>
                </a:solidFill>
                <a:effectLst/>
              </a:rPr>
              <a:t>2. Analytics &amp; Decisions</a:t>
            </a:r>
          </a:p>
          <a:p>
            <a:pPr rtl="0" eaLnBrk="1" fontAlgn="t" latinLnBrk="0" hangingPunct="1"/>
            <a:r>
              <a:rPr lang="en-US" sz="1200" b="0" i="0" u="none" strike="noStrike" kern="1200" dirty="0" smtClean="0">
                <a:solidFill>
                  <a:schemeClr val="tx1"/>
                </a:solidFill>
                <a:effectLst/>
              </a:rPr>
              <a:t>2.1</a:t>
            </a:r>
          </a:p>
          <a:p>
            <a:pPr rtl="0" eaLnBrk="1" fontAlgn="t" latinLnBrk="0" hangingPunct="1"/>
            <a:r>
              <a:rPr lang="en-US" sz="1200" b="0" i="0" u="none" strike="noStrike" kern="1200" dirty="0" smtClean="0">
                <a:solidFill>
                  <a:schemeClr val="tx1"/>
                </a:solidFill>
                <a:effectLst/>
              </a:rPr>
              <a:t>Streaming analytics</a:t>
            </a:r>
          </a:p>
          <a:p>
            <a:pPr rtl="0" eaLnBrk="1" fontAlgn="t" latinLnBrk="0" hangingPunct="1"/>
            <a:r>
              <a:rPr lang="en-US" sz="1200" b="0" i="0" u="none" strike="noStrike" kern="1200" dirty="0" smtClean="0">
                <a:solidFill>
                  <a:schemeClr val="tx1"/>
                </a:solidFill>
                <a:effectLst/>
              </a:rPr>
              <a:t>Streaming Analytics integrates data streams from the </a:t>
            </a:r>
            <a:r>
              <a:rPr lang="en-US" sz="1200" b="0" i="0" u="none" strike="noStrike" kern="1200" dirty="0" err="1" smtClean="0">
                <a:solidFill>
                  <a:schemeClr val="tx1"/>
                </a:solidFill>
                <a:effectLst/>
              </a:rPr>
              <a:t>siloed</a:t>
            </a:r>
            <a:r>
              <a:rPr lang="en-US" sz="1200" b="0" i="0" u="none" strike="noStrike" kern="1200" dirty="0" smtClean="0">
                <a:solidFill>
                  <a:schemeClr val="tx1"/>
                </a:solidFill>
                <a:effectLst/>
              </a:rPr>
              <a:t> systems and monitor their processes, events and transactions automatically. This allows enterprises to transform real-time insights into right-time actions and continuously identify new revenue opportunities, optimize operations, mitigate risks, and innovate through real-time comparison and benchmarking for competitive advantage.</a:t>
            </a:r>
          </a:p>
          <a:p>
            <a:pPr rtl="0" eaLnBrk="1" fontAlgn="t" latinLnBrk="0" hangingPunct="1"/>
            <a:r>
              <a:rPr lang="en-US" sz="1200" b="0" i="0" u="none" strike="noStrike" kern="1200" dirty="0" smtClean="0">
                <a:solidFill>
                  <a:schemeClr val="tx1"/>
                </a:solidFill>
                <a:effectLst/>
              </a:rPr>
              <a:t>2.2</a:t>
            </a:r>
          </a:p>
          <a:p>
            <a:pPr rtl="0" eaLnBrk="1" fontAlgn="t" latinLnBrk="0" hangingPunct="1"/>
            <a:r>
              <a:rPr lang="en-US" sz="1200" b="0" i="0" u="none" strike="noStrike" kern="1200" dirty="0" smtClean="0">
                <a:solidFill>
                  <a:schemeClr val="tx1"/>
                </a:solidFill>
                <a:effectLst/>
              </a:rPr>
              <a:t>Machine learning</a:t>
            </a:r>
          </a:p>
          <a:p>
            <a:pPr rtl="0" eaLnBrk="1" fontAlgn="t" latinLnBrk="0" hangingPunct="1"/>
            <a:r>
              <a:rPr lang="en-US" sz="1200" b="0" i="0" u="none" strike="noStrike" kern="1200" dirty="0" smtClean="0">
                <a:solidFill>
                  <a:schemeClr val="tx1"/>
                </a:solidFill>
                <a:effectLst/>
              </a:rPr>
              <a:t>Our platform executes machine learning models in batch or real-time transactions and delivers operational AI capabilities for streaming analytics as well as big data applications quickly without writing code. This includes advanced analytics formulated in the vendor-neutral PMML industry standard to execute models that are exported from tools such as SAS, IBM SPSS, KNIME, or open source languages like R and Python. Supported algorithms range from simple regression to complex statistical and machine learning models, including model ensembles and deep neural networks. Models can be deployed and/or executed in both the cloud and gateways at the edge.</a:t>
            </a:r>
          </a:p>
          <a:p>
            <a:pPr rtl="0" eaLnBrk="1" fontAlgn="t" latinLnBrk="0" hangingPunct="1"/>
            <a:r>
              <a:rPr lang="en-US" sz="1200" b="0" i="0" u="none" strike="noStrike" kern="1200" dirty="0" smtClean="0">
                <a:solidFill>
                  <a:schemeClr val="tx1"/>
                </a:solidFill>
                <a:effectLst/>
              </a:rPr>
              <a:t>2.3</a:t>
            </a:r>
          </a:p>
          <a:p>
            <a:pPr rtl="0" eaLnBrk="1" fontAlgn="t" latinLnBrk="0" hangingPunct="1"/>
            <a:r>
              <a:rPr lang="en-US" sz="1200" b="0" i="0" u="none" strike="noStrike" kern="1200" dirty="0" smtClean="0">
                <a:solidFill>
                  <a:schemeClr val="tx1"/>
                </a:solidFill>
                <a:effectLst/>
              </a:rPr>
              <a:t>Predictive analytics</a:t>
            </a:r>
          </a:p>
          <a:p>
            <a:pPr rtl="0" eaLnBrk="1" fontAlgn="t" latinLnBrk="0" hangingPunct="1"/>
            <a:r>
              <a:rPr lang="en-US" sz="1200" b="0" i="0" u="none" strike="noStrike" kern="1200" dirty="0" smtClean="0">
                <a:solidFill>
                  <a:schemeClr val="tx1"/>
                </a:solidFill>
                <a:effectLst/>
              </a:rPr>
              <a:t>Predictive analytics can be used to score incoming data against predictive models built using a wide variety tools such as </a:t>
            </a:r>
            <a:r>
              <a:rPr lang="en-US" sz="1200" b="0" i="0" u="none" strike="noStrike" kern="1200" dirty="0" err="1" smtClean="0">
                <a:solidFill>
                  <a:schemeClr val="tx1"/>
                </a:solidFill>
                <a:effectLst/>
              </a:rPr>
              <a:t>Knime</a:t>
            </a:r>
            <a:r>
              <a:rPr lang="en-US" sz="1200" b="0" i="0" u="none" strike="noStrike" kern="1200" dirty="0" smtClean="0">
                <a:solidFill>
                  <a:schemeClr val="tx1"/>
                </a:solidFill>
                <a:effectLst/>
              </a:rPr>
              <a:t>, R, SAS and SPSS to predict future events that are likely to occur. In addition the analytics engine can calculate the normal behavior and alert as the actual behavior begins to deviate from the normal. It can calculate standard deviations and highlight when the actual values breach the standard deviations, e.g. using Bollinger bands. The analytics engine includes numerous analytics to assist with predicting future issues across streams of data, such as calculating spreads, volatility, missing data, drifts, spikes and peer analysis. Closed loop analytics ensures the system learns from previous events helping the system better predict what may happen in the future.</a:t>
            </a:r>
          </a:p>
          <a:p>
            <a:pPr rtl="0" eaLnBrk="1" fontAlgn="t" latinLnBrk="0" hangingPunct="1"/>
            <a:r>
              <a:rPr lang="en-US" sz="1200" b="0" i="0" u="none" strike="noStrike" kern="1200" dirty="0" smtClean="0">
                <a:solidFill>
                  <a:schemeClr val="tx1"/>
                </a:solidFill>
                <a:effectLst/>
              </a:rPr>
              <a:t>2.4</a:t>
            </a:r>
          </a:p>
          <a:p>
            <a:pPr rtl="0" eaLnBrk="1" fontAlgn="t" latinLnBrk="0" hangingPunct="1"/>
            <a:r>
              <a:rPr lang="en-US" sz="1200" b="0" i="0" u="none" strike="noStrike" kern="1200" dirty="0" smtClean="0">
                <a:solidFill>
                  <a:schemeClr val="tx1"/>
                </a:solidFill>
                <a:effectLst/>
              </a:rPr>
              <a:t>Edge analytics</a:t>
            </a:r>
          </a:p>
          <a:p>
            <a:pPr rtl="0" eaLnBrk="1" fontAlgn="t" latinLnBrk="0" hangingPunct="1"/>
            <a:r>
              <a:rPr lang="en-US" sz="1200" b="0" i="0" u="none" strike="noStrike" kern="1200" dirty="0" smtClean="0">
                <a:solidFill>
                  <a:schemeClr val="tx1"/>
                </a:solidFill>
                <a:effectLst/>
              </a:rPr>
              <a:t>Distributed architecture that enables rapid deployment and performance of real-time streaming analytics at the edge of the network, close to digital devices and sensors which is achieved through an embedded of Streaming Analytics. Performing real-time analytics on the edge can drastically reduce the cost of high volume Industrial IoT sensor traffic and the need for expensive central servers.</a:t>
            </a:r>
          </a:p>
          <a:p>
            <a:pPr rtl="0" eaLnBrk="1" fontAlgn="t" latinLnBrk="0" hangingPunct="1"/>
            <a:r>
              <a:rPr lang="en-US" sz="1200" b="0" i="0" u="none" strike="noStrike" kern="1200" dirty="0" smtClean="0">
                <a:solidFill>
                  <a:schemeClr val="tx1"/>
                </a:solidFill>
                <a:effectLst/>
              </a:rPr>
              <a:t>2.5</a:t>
            </a:r>
          </a:p>
          <a:p>
            <a:pPr rtl="0" eaLnBrk="1" fontAlgn="t" latinLnBrk="0" hangingPunct="1"/>
            <a:r>
              <a:rPr lang="en-US" sz="1200" b="0" i="0" u="none" strike="noStrike" kern="1200" dirty="0" smtClean="0">
                <a:solidFill>
                  <a:schemeClr val="tx1"/>
                </a:solidFill>
                <a:effectLst/>
              </a:rPr>
              <a:t>Visual</a:t>
            </a:r>
            <a:r>
              <a:rPr lang="en-US" sz="1200" b="0" i="0" u="none" strike="noStrike" kern="1200" baseline="0" dirty="0" smtClean="0">
                <a:solidFill>
                  <a:schemeClr val="tx1"/>
                </a:solidFill>
                <a:effectLst/>
              </a:rPr>
              <a:t> analytics</a:t>
            </a:r>
            <a:endParaRPr lang="en-US" sz="1200" b="0" i="0" u="none" strike="noStrike" kern="1200" dirty="0" smtClean="0">
              <a:solidFill>
                <a:schemeClr val="tx1"/>
              </a:solidFill>
              <a:effectLst/>
            </a:endParaRPr>
          </a:p>
          <a:p>
            <a:pPr rtl="0" eaLnBrk="1" fontAlgn="t" latinLnBrk="0" hangingPunct="1"/>
            <a:r>
              <a:rPr lang="en-US" sz="1200" b="0" i="0" u="none" strike="noStrike" kern="1200" dirty="0" smtClean="0">
                <a:solidFill>
                  <a:schemeClr val="tx1"/>
                </a:solidFill>
                <a:effectLst/>
              </a:rPr>
              <a:t>Visual Analytics allows users to build responsive dashboards by connecting to data sources, leverage a rich set of visualizations, and perform visual exploration on data. One can combine data from any original source—data warehouses, ARIS, XML files, databases, streaming big data and even Excel® spreadsheets—to create business dashboards for right-time decision-making. Users can combine data from any live data source to create real-time dashboards, transform raw data into useful analytics within a few minutes, measure continuous business impact with easy access to </a:t>
            </a:r>
            <a:r>
              <a:rPr lang="en-US" sz="1200" b="0" i="0" u="none" strike="noStrike" kern="1200" dirty="0" err="1" smtClean="0">
                <a:solidFill>
                  <a:schemeClr val="tx1"/>
                </a:solidFill>
                <a:effectLst/>
              </a:rPr>
              <a:t>realtime</a:t>
            </a:r>
            <a:r>
              <a:rPr lang="en-US" sz="1200" b="0" i="0" u="none" strike="noStrike" kern="1200" dirty="0" smtClean="0">
                <a:solidFill>
                  <a:schemeClr val="tx1"/>
                </a:solidFill>
                <a:effectLst/>
              </a:rPr>
              <a:t> KPIs and metrics, rely less on IT—anyone can create a dashboard and easily share with others in the organization and safely and secure data.</a:t>
            </a:r>
          </a:p>
          <a:p>
            <a:pPr rtl="0" eaLnBrk="1" fontAlgn="t" latinLnBrk="0" hangingPunct="1"/>
            <a:r>
              <a:rPr lang="en-US" sz="1200" b="0" i="0" u="none" strike="noStrike" kern="1200" dirty="0" smtClean="0">
                <a:solidFill>
                  <a:schemeClr val="tx1"/>
                </a:solidFill>
                <a:effectLst/>
              </a:rPr>
              <a:t>2.6</a:t>
            </a:r>
          </a:p>
          <a:p>
            <a:pPr rtl="0" eaLnBrk="1" fontAlgn="t" latinLnBrk="0" hangingPunct="1"/>
            <a:r>
              <a:rPr lang="en-US" sz="1200" b="0" i="0" u="none" strike="noStrike" kern="1200" dirty="0" smtClean="0">
                <a:solidFill>
                  <a:schemeClr val="tx1"/>
                </a:solidFill>
                <a:effectLst/>
              </a:rPr>
              <a:t>In-Memory</a:t>
            </a:r>
            <a:r>
              <a:rPr lang="en-US" sz="1200" b="0" i="0" u="none" strike="noStrike" kern="1200" baseline="0" dirty="0" smtClean="0">
                <a:solidFill>
                  <a:schemeClr val="tx1"/>
                </a:solidFill>
                <a:effectLst/>
              </a:rPr>
              <a:t> store &amp; compute</a:t>
            </a:r>
            <a:endParaRPr lang="en-US" sz="1200" b="0" i="0" u="none" strike="noStrike" kern="1200" dirty="0" smtClean="0">
              <a:solidFill>
                <a:schemeClr val="tx1"/>
              </a:solidFill>
              <a:effectLst/>
            </a:endParaRPr>
          </a:p>
          <a:p>
            <a:pPr rtl="0" eaLnBrk="1" fontAlgn="t" latinLnBrk="0" hangingPunct="1"/>
            <a:r>
              <a:rPr lang="en-US" sz="1200" b="0" i="0" u="none" strike="noStrike" kern="1200" dirty="0" smtClean="0">
                <a:solidFill>
                  <a:schemeClr val="tx1"/>
                </a:solidFill>
                <a:effectLst/>
              </a:rPr>
              <a:t>A next generation in-memory data platform that offers blazing-fast performance for combined operational and analytical processing. Our in-memory DB leverages the foundational technology used in </a:t>
            </a:r>
            <a:r>
              <a:rPr lang="en-US" sz="1200" b="0" i="0" u="none" strike="noStrike" kern="1200" dirty="0" err="1" smtClean="0">
                <a:solidFill>
                  <a:schemeClr val="tx1"/>
                </a:solidFill>
                <a:effectLst/>
              </a:rPr>
              <a:t>BigMemory</a:t>
            </a:r>
            <a:r>
              <a:rPr lang="en-US" sz="1200" b="0" i="0" u="none" strike="noStrike" kern="1200" dirty="0" smtClean="0">
                <a:solidFill>
                  <a:schemeClr val="tx1"/>
                </a:solidFill>
                <a:effectLst/>
              </a:rPr>
              <a:t> - an industry leading In-memory data grid (IMDG). Our in memory technology introduces improved distributed Ehcache v3 based on JSR-107 caching standard and </a:t>
            </a:r>
            <a:r>
              <a:rPr lang="en-US" sz="1200" b="0" i="0" u="none" strike="noStrike" kern="1200" dirty="0" err="1" smtClean="0">
                <a:solidFill>
                  <a:schemeClr val="tx1"/>
                </a:solidFill>
                <a:effectLst/>
              </a:rPr>
              <a:t>TCStore</a:t>
            </a:r>
            <a:r>
              <a:rPr lang="en-US" sz="1200" b="0" i="0" u="none" strike="noStrike" kern="1200" dirty="0" smtClean="0">
                <a:solidFill>
                  <a:schemeClr val="tx1"/>
                </a:solidFill>
                <a:effectLst/>
              </a:rPr>
              <a:t> - new storage and compute APIs for developers to build real-time applications where latency, performance, and scalability are a necessity.</a:t>
            </a:r>
          </a:p>
          <a:p>
            <a:pPr rtl="0" eaLnBrk="1" fontAlgn="t" latinLnBrk="0" hangingPunct="1"/>
            <a:r>
              <a:rPr lang="en-US" sz="1200" b="0" i="0" u="none" strike="noStrike" kern="1200" dirty="0" smtClean="0">
                <a:solidFill>
                  <a:schemeClr val="tx1"/>
                </a:solidFill>
                <a:effectLst/>
              </a:rPr>
              <a:t>2.7</a:t>
            </a:r>
          </a:p>
          <a:p>
            <a:pPr rtl="0" eaLnBrk="1" fontAlgn="t" latinLnBrk="0" hangingPunct="1"/>
            <a:r>
              <a:rPr lang="en-US" sz="1200" b="0" i="0" u="none" strike="noStrike" kern="1200" dirty="0" smtClean="0">
                <a:solidFill>
                  <a:schemeClr val="tx1"/>
                </a:solidFill>
                <a:effectLst/>
              </a:rPr>
              <a:t>Distributes caching</a:t>
            </a:r>
          </a:p>
          <a:p>
            <a:pPr rtl="0" eaLnBrk="1" fontAlgn="t" latinLnBrk="0" hangingPunct="1"/>
            <a:r>
              <a:rPr lang="en-US" sz="1200" b="0" i="0" u="none" strike="noStrike" kern="1200" dirty="0" smtClean="0">
                <a:solidFill>
                  <a:schemeClr val="tx1"/>
                </a:solidFill>
                <a:effectLst/>
              </a:rPr>
              <a:t>Distributed Caching brings data closer to running application to have real-time access to information at scale. Distributed Caching provides in-memory real-time access to information, real-time access to data from multiple client platforms, the ability to scale to even higher data limits up to 100s of terabytes while providing greater fault tolerance, lower TCO and operational flexibility and simple to use on commodity hardware and continuous availability of data with zero downtime across different deployment topologies.</a:t>
            </a:r>
          </a:p>
          <a:p>
            <a:pPr rtl="0" eaLnBrk="1" fontAlgn="t" latinLnBrk="0" hangingPunct="1"/>
            <a:r>
              <a:rPr lang="en-US" sz="1200" b="0" i="0" u="none" strike="noStrike" kern="1200" dirty="0" smtClean="0">
                <a:solidFill>
                  <a:schemeClr val="tx1"/>
                </a:solidFill>
                <a:effectLst/>
              </a:rPr>
              <a:t>2.8</a:t>
            </a:r>
          </a:p>
          <a:p>
            <a:pPr rtl="0" eaLnBrk="1" fontAlgn="t" latinLnBrk="0" hangingPunct="1"/>
            <a:r>
              <a:rPr lang="en-US" sz="1200" b="0" i="0" u="none" strike="noStrike" kern="1200" dirty="0" smtClean="0">
                <a:solidFill>
                  <a:schemeClr val="tx1"/>
                </a:solidFill>
                <a:effectLst/>
              </a:rPr>
              <a:t>Alerts &amp; actions</a:t>
            </a:r>
          </a:p>
          <a:p>
            <a:pPr rtl="0" eaLnBrk="1" fontAlgn="t" latinLnBrk="0" hangingPunct="1"/>
            <a:r>
              <a:rPr lang="en-US" sz="1200" b="0" i="0" u="none" strike="noStrike" kern="1200" dirty="0" smtClean="0">
                <a:solidFill>
                  <a:schemeClr val="tx1"/>
                </a:solidFill>
                <a:effectLst/>
              </a:rPr>
              <a:t>Real-time streaming data coming from devices or other data sources for immediate processing are used to define business operations. Based on a set of applied rules, this information can then be used to take action, generate an alert, or kick off a business process. Alerts can be setup to highlight when something of importance has happened and the details of what actually happened (e.g. sensor readings over a threshold) are provided to the user.</a:t>
            </a:r>
          </a:p>
          <a:p>
            <a:pPr rtl="0" eaLnBrk="1" fontAlgn="t" latinLnBrk="0" hangingPunct="1"/>
            <a:r>
              <a:rPr lang="en-US" sz="1200" b="0" i="0" u="none" strike="noStrike" kern="1200" dirty="0" smtClean="0">
                <a:solidFill>
                  <a:schemeClr val="tx1"/>
                </a:solidFill>
                <a:effectLst/>
              </a:rPr>
              <a:t>2.9</a:t>
            </a:r>
          </a:p>
          <a:p>
            <a:pPr rtl="0" eaLnBrk="1" fontAlgn="t" latinLnBrk="0" hangingPunct="1"/>
            <a:r>
              <a:rPr lang="en-US" sz="1200" b="0" i="0" u="none" strike="noStrike" kern="1200" dirty="0" smtClean="0">
                <a:solidFill>
                  <a:schemeClr val="tx1"/>
                </a:solidFill>
                <a:effectLst/>
              </a:rPr>
              <a:t>Event routing</a:t>
            </a:r>
            <a:r>
              <a:rPr lang="en-US" sz="1200" b="0" i="0" u="none" strike="noStrike" kern="1200" baseline="0" dirty="0" smtClean="0">
                <a:solidFill>
                  <a:schemeClr val="tx1"/>
                </a:solidFill>
                <a:effectLst/>
              </a:rPr>
              <a:t> &amp; persistence</a:t>
            </a:r>
            <a:endParaRPr lang="en-US" sz="1200" b="0" i="0" u="none" strike="noStrike" kern="1200" dirty="0" smtClean="0">
              <a:solidFill>
                <a:schemeClr val="tx1"/>
              </a:solidFill>
              <a:effectLst/>
            </a:endParaRPr>
          </a:p>
          <a:p>
            <a:pPr rtl="0" eaLnBrk="1" fontAlgn="t" latinLnBrk="0" hangingPunct="1"/>
            <a:r>
              <a:rPr lang="en-US" sz="1200" b="0" i="0" u="none" strike="noStrike" kern="1200" dirty="0" smtClean="0">
                <a:solidFill>
                  <a:schemeClr val="tx1"/>
                </a:solidFill>
                <a:effectLst/>
              </a:rPr>
              <a:t>Digital Event Services (DES) is the mechanism for event-based integration between all our platform capabilities &amp; products and provides event routing, event persistency and a common event interchange definition language.</a:t>
            </a:r>
          </a:p>
          <a:p>
            <a:pPr rtl="0" eaLnBrk="1" fontAlgn="t" latinLnBrk="0" hangingPunct="1"/>
            <a:endParaRPr lang="en-US" sz="1200" b="0" i="0" u="none" strike="noStrike" kern="1200" dirty="0" smtClean="0">
              <a:solidFill>
                <a:schemeClr val="tx1"/>
              </a:solidFill>
              <a:effectLst/>
            </a:endParaRPr>
          </a:p>
          <a:p>
            <a:pPr rtl="0" eaLnBrk="1" fontAlgn="t" latinLnBrk="0" hangingPunct="1"/>
            <a:r>
              <a:rPr lang="en-US" sz="1200" b="1" i="0" u="none" strike="noStrike" kern="1200" dirty="0" smtClean="0">
                <a:solidFill>
                  <a:schemeClr val="tx1"/>
                </a:solidFill>
                <a:effectLst/>
              </a:rPr>
              <a:t>3 Process &amp; Applications</a:t>
            </a:r>
            <a:endParaRPr lang="en-US" sz="1200" b="0" i="0" u="none" strike="noStrike" kern="1200" dirty="0" smtClean="0">
              <a:solidFill>
                <a:schemeClr val="tx1"/>
              </a:solidFill>
              <a:effectLst/>
            </a:endParaRPr>
          </a:p>
          <a:p>
            <a:pPr rtl="0" eaLnBrk="1" fontAlgn="t" latinLnBrk="0" hangingPunct="1"/>
            <a:r>
              <a:rPr lang="en-US" sz="1200" b="0" i="0" u="none" strike="noStrike" kern="1200" dirty="0" smtClean="0">
                <a:solidFill>
                  <a:schemeClr val="tx1"/>
                </a:solidFill>
                <a:effectLst/>
              </a:rPr>
              <a:t>3.1</a:t>
            </a:r>
          </a:p>
          <a:p>
            <a:pPr rtl="0" eaLnBrk="1" fontAlgn="t" latinLnBrk="0" hangingPunct="1"/>
            <a:r>
              <a:rPr lang="en-US" sz="1200" b="0" i="0" u="none" strike="noStrike" kern="1200" dirty="0" smtClean="0">
                <a:solidFill>
                  <a:schemeClr val="tx1"/>
                </a:solidFill>
                <a:effectLst/>
              </a:rPr>
              <a:t>Dynamic orchestration</a:t>
            </a:r>
            <a:r>
              <a:rPr lang="en-US" sz="1200" b="0" i="0" u="none" strike="noStrike" kern="1200" baseline="0" dirty="0" smtClean="0">
                <a:solidFill>
                  <a:schemeClr val="tx1"/>
                </a:solidFill>
                <a:effectLst/>
              </a:rPr>
              <a:t> </a:t>
            </a:r>
            <a:endParaRPr lang="en-US" sz="1200" b="0" i="0" u="none" strike="noStrike" kern="1200" dirty="0" smtClean="0">
              <a:solidFill>
                <a:schemeClr val="tx1"/>
              </a:solidFill>
              <a:effectLst/>
            </a:endParaRPr>
          </a:p>
          <a:p>
            <a:pPr rtl="0" eaLnBrk="1" fontAlgn="t" latinLnBrk="0" hangingPunct="1"/>
            <a:r>
              <a:rPr lang="en-US" sz="1200" b="0" i="0" u="none" strike="noStrike" kern="1200" baseline="0" dirty="0" smtClean="0">
                <a:solidFill>
                  <a:schemeClr val="tx1"/>
                </a:solidFill>
                <a:effectLst/>
              </a:rPr>
              <a:t>Allows organizations to orchestrate people, systems and data in order to create efficiencies, increase productivity and enable continuous improvement. Ability to change processes “on the fly” including in-flight tasks, steps and sub-processes.</a:t>
            </a:r>
            <a:endParaRPr lang="en-US" sz="1200" b="0" i="0" u="none" strike="noStrike" kern="1200" dirty="0" smtClean="0">
              <a:solidFill>
                <a:schemeClr val="tx1"/>
              </a:solidFill>
              <a:effectLst/>
            </a:endParaRPr>
          </a:p>
          <a:p>
            <a:pPr rtl="0" eaLnBrk="1" fontAlgn="t" latinLnBrk="0" hangingPunct="1"/>
            <a:r>
              <a:rPr lang="en-US" sz="1200" b="0" i="0" u="none" strike="noStrike" kern="1200" dirty="0" smtClean="0">
                <a:solidFill>
                  <a:schemeClr val="tx1"/>
                </a:solidFill>
                <a:effectLst/>
              </a:rPr>
              <a:t>3.2</a:t>
            </a:r>
          </a:p>
          <a:p>
            <a:pPr rtl="0" eaLnBrk="1" fontAlgn="t" latinLnBrk="0" hangingPunct="1"/>
            <a:r>
              <a:rPr lang="en-US" sz="1200" b="0" i="0" u="none" strike="noStrike" kern="1200" dirty="0" smtClean="0">
                <a:solidFill>
                  <a:schemeClr val="tx1"/>
                </a:solidFill>
                <a:effectLst/>
              </a:rPr>
              <a:t>Process automation</a:t>
            </a:r>
          </a:p>
          <a:p>
            <a:pPr rtl="0" eaLnBrk="1" fontAlgn="t" latinLnBrk="0" hangingPunct="1"/>
            <a:r>
              <a:rPr lang="en-US" sz="1200" b="0" i="0" u="none" strike="noStrike" kern="1200" dirty="0" smtClean="0">
                <a:solidFill>
                  <a:schemeClr val="tx1"/>
                </a:solidFill>
                <a:effectLst/>
              </a:rPr>
              <a:t>Enables </a:t>
            </a:r>
            <a:r>
              <a:rPr lang="en-US" sz="1200" b="0" i="0" u="none" strike="noStrike" kern="1200" baseline="0" dirty="0" smtClean="0">
                <a:solidFill>
                  <a:schemeClr val="tx1"/>
                </a:solidFill>
                <a:effectLst/>
              </a:rPr>
              <a:t>you to accelerate your business by streamlining and automating processes. By eliminating manual activities and inconsistent processes, you can increase productivity, improve accountability and reduce errors. </a:t>
            </a:r>
            <a:endParaRPr lang="en-US" sz="1200" b="0" i="0" u="none" strike="noStrike" kern="1200" dirty="0" smtClean="0">
              <a:solidFill>
                <a:schemeClr val="tx1"/>
              </a:solidFill>
              <a:effectLst/>
            </a:endParaRPr>
          </a:p>
          <a:p>
            <a:pPr rtl="0" eaLnBrk="1" fontAlgn="t" latinLnBrk="0" hangingPunct="1"/>
            <a:r>
              <a:rPr lang="en-US" sz="1200" b="0" i="0" u="none" strike="noStrike" kern="1200" dirty="0" smtClean="0">
                <a:solidFill>
                  <a:schemeClr val="tx1"/>
                </a:solidFill>
                <a:effectLst/>
              </a:rPr>
              <a:t>3.3</a:t>
            </a:r>
          </a:p>
          <a:p>
            <a:pPr rtl="0" eaLnBrk="1" fontAlgn="t" latinLnBrk="0" hangingPunct="1"/>
            <a:r>
              <a:rPr lang="en-US" sz="1200" b="0" i="0" u="none" strike="noStrike" kern="1200" dirty="0" smtClean="0">
                <a:solidFill>
                  <a:schemeClr val="tx1"/>
                </a:solidFill>
                <a:effectLst/>
              </a:rPr>
              <a:t>Case management</a:t>
            </a:r>
          </a:p>
          <a:p>
            <a:pPr rtl="0" eaLnBrk="1" fontAlgn="auto" latinLnBrk="0" hangingPunct="1"/>
            <a:r>
              <a:rPr lang="en-US" sz="1200" b="0" i="0" u="none" strike="noStrike" kern="1200" dirty="0" smtClean="0">
                <a:solidFill>
                  <a:schemeClr val="tx1"/>
                </a:solidFill>
                <a:effectLst/>
              </a:rPr>
              <a:t>Provides enhanced</a:t>
            </a:r>
            <a:r>
              <a:rPr lang="en-US" sz="1200" b="0" i="0" u="none" strike="noStrike" kern="1200" baseline="0" dirty="0" smtClean="0">
                <a:solidFill>
                  <a:schemeClr val="tx1"/>
                </a:solidFill>
                <a:effectLst/>
              </a:rPr>
              <a:t> case management capabilities such as ca</a:t>
            </a:r>
            <a:r>
              <a:rPr lang="en-US" sz="1200" b="0" i="0" u="none" strike="noStrike" kern="1200" dirty="0" smtClean="0">
                <a:solidFill>
                  <a:schemeClr val="tx1"/>
                </a:solidFill>
                <a:effectLst/>
              </a:rPr>
              <a:t>se assignment rules and queues,</a:t>
            </a:r>
            <a:r>
              <a:rPr lang="en-US" sz="1200" b="0" i="0" u="none" strike="noStrike" kern="1200" baseline="0" dirty="0" smtClean="0">
                <a:solidFill>
                  <a:schemeClr val="tx1"/>
                </a:solidFill>
                <a:effectLst/>
              </a:rPr>
              <a:t> t</a:t>
            </a:r>
            <a:r>
              <a:rPr lang="en-US" sz="1200" b="0" i="0" u="none" strike="noStrike" kern="1200" dirty="0" smtClean="0">
                <a:solidFill>
                  <a:schemeClr val="tx1"/>
                </a:solidFill>
                <a:effectLst/>
              </a:rPr>
              <a:t>ime tracking for case work, case activity</a:t>
            </a:r>
            <a:r>
              <a:rPr lang="en-US" sz="1200" b="0" i="0" u="none" strike="noStrike" kern="1200" baseline="0" dirty="0" smtClean="0">
                <a:solidFill>
                  <a:schemeClr val="tx1"/>
                </a:solidFill>
                <a:effectLst/>
              </a:rPr>
              <a:t> history, </a:t>
            </a:r>
            <a:r>
              <a:rPr lang="en-US" sz="1200" b="0" i="0" u="none" strike="noStrike" kern="1200" dirty="0" smtClean="0">
                <a:solidFill>
                  <a:schemeClr val="tx1"/>
                </a:solidFill>
                <a:effectLst/>
              </a:rPr>
              <a:t>analytics and reporting.</a:t>
            </a:r>
          </a:p>
          <a:p>
            <a:pPr rtl="0" eaLnBrk="1" fontAlgn="t" latinLnBrk="0" hangingPunct="1"/>
            <a:r>
              <a:rPr lang="en-US" sz="1200" b="0" i="0" u="none" strike="noStrike" kern="1200" dirty="0" smtClean="0">
                <a:solidFill>
                  <a:schemeClr val="tx1"/>
                </a:solidFill>
                <a:effectLst/>
              </a:rPr>
              <a:t>3.4</a:t>
            </a:r>
          </a:p>
          <a:p>
            <a:pPr rtl="0" eaLnBrk="1" fontAlgn="t" latinLnBrk="0" hangingPunct="1"/>
            <a:r>
              <a:rPr lang="en-US" sz="1200" b="0" i="0" u="none" strike="noStrike" kern="1200" dirty="0" smtClean="0">
                <a:solidFill>
                  <a:schemeClr val="tx1"/>
                </a:solidFill>
                <a:effectLst/>
              </a:rPr>
              <a:t>Robotic process automation</a:t>
            </a:r>
          </a:p>
          <a:p>
            <a:pPr rtl="0" eaLnBrk="1" fontAlgn="auto" latinLnBrk="0" hangingPunct="1"/>
            <a:r>
              <a:rPr lang="en-US" sz="1200" b="0" i="0" u="none" strike="noStrike" kern="1200" dirty="0" smtClean="0">
                <a:solidFill>
                  <a:schemeClr val="tx1"/>
                </a:solidFill>
                <a:effectLst/>
              </a:rPr>
              <a:t>A new “workforce” of software robots helps companies to automate repetitive manual tasks and processes. Robots can assist users to complete a specific task automatically for them, or guide them through the required steps that need to be done. Besides that they can work in unattended mode without any user involvement or interaction. </a:t>
            </a:r>
          </a:p>
          <a:p>
            <a:pPr rtl="0" eaLnBrk="1" fontAlgn="t" latinLnBrk="0" hangingPunct="1"/>
            <a:r>
              <a:rPr lang="en-US" sz="1200" b="0" i="0" u="none" strike="noStrike" kern="1200" dirty="0" smtClean="0">
                <a:solidFill>
                  <a:schemeClr val="tx1"/>
                </a:solidFill>
                <a:effectLst/>
              </a:rPr>
              <a:t>3.5</a:t>
            </a:r>
          </a:p>
          <a:p>
            <a:pPr rtl="0" eaLnBrk="1" fontAlgn="t" latinLnBrk="0" hangingPunct="1"/>
            <a:r>
              <a:rPr lang="en-US" sz="1200" b="0" i="0" u="none" strike="noStrike" kern="1200" dirty="0" smtClean="0">
                <a:solidFill>
                  <a:schemeClr val="tx1"/>
                </a:solidFill>
                <a:effectLst/>
              </a:rPr>
              <a:t>Low code app development</a:t>
            </a:r>
          </a:p>
          <a:p>
            <a:pPr rtl="0" eaLnBrk="1" fontAlgn="t" latinLnBrk="0" hangingPunct="1"/>
            <a:r>
              <a:rPr lang="en-US" sz="1200" b="0" i="0" u="none" strike="noStrike" kern="1200" dirty="0" smtClean="0">
                <a:solidFill>
                  <a:schemeClr val="tx1"/>
                </a:solidFill>
                <a:effectLst/>
              </a:rPr>
              <a:t>Allows organizations to quickly respond to evolving customer and competitive requirements by enabling visual configuration of applications by developers and subject matter experts to create easily create business applications.</a:t>
            </a:r>
          </a:p>
          <a:p>
            <a:pPr rtl="0" eaLnBrk="1" fontAlgn="t" latinLnBrk="0" hangingPunct="1"/>
            <a:r>
              <a:rPr lang="en-US" sz="1200" b="0" i="0" u="none" strike="noStrike" kern="1200" dirty="0" smtClean="0">
                <a:solidFill>
                  <a:schemeClr val="tx1"/>
                </a:solidFill>
                <a:effectLst/>
              </a:rPr>
              <a:t>3.6</a:t>
            </a:r>
          </a:p>
          <a:p>
            <a:pPr rtl="0" eaLnBrk="1" fontAlgn="t" latinLnBrk="0" hangingPunct="1"/>
            <a:r>
              <a:rPr lang="en-US" sz="1200" b="0" i="0" u="none" strike="noStrike" kern="1200" dirty="0" smtClean="0">
                <a:solidFill>
                  <a:schemeClr val="tx1"/>
                </a:solidFill>
                <a:effectLst/>
              </a:rPr>
              <a:t>Mobile</a:t>
            </a:r>
            <a:r>
              <a:rPr lang="en-US" sz="1200" b="0" i="0" u="none" strike="noStrike" kern="1200" baseline="0" dirty="0" smtClean="0">
                <a:solidFill>
                  <a:schemeClr val="tx1"/>
                </a:solidFill>
                <a:effectLst/>
              </a:rPr>
              <a:t> enablement</a:t>
            </a:r>
            <a:endParaRPr lang="en-US" sz="1200" b="0" i="0" u="none" strike="noStrike" kern="1200" dirty="0" smtClean="0">
              <a:solidFill>
                <a:schemeClr val="tx1"/>
              </a:solidFill>
              <a:effectLst/>
            </a:endParaRPr>
          </a:p>
          <a:p>
            <a:pPr rtl="0" eaLnBrk="1" fontAlgn="t" latinLnBrk="0" hangingPunct="1"/>
            <a:r>
              <a:rPr lang="en-US" sz="1200" b="0" i="0" u="none" strike="noStrike" kern="1200" dirty="0" smtClean="0">
                <a:solidFill>
                  <a:schemeClr val="tx1"/>
                </a:solidFill>
                <a:effectLst/>
              </a:rPr>
              <a:t>Provides a quick and easy way to create native mobile applications based on tasks and workflows</a:t>
            </a:r>
            <a:r>
              <a:rPr lang="en-US" sz="1200" b="0" i="0" u="none" strike="noStrike" kern="1200" baseline="0" dirty="0" smtClean="0">
                <a:solidFill>
                  <a:schemeClr val="tx1"/>
                </a:solidFill>
                <a:effectLst/>
              </a:rPr>
              <a:t>, connect them with variety of data sources in order to improve customer experience and worker productivity.</a:t>
            </a:r>
            <a:endParaRPr lang="en-US" sz="1200" b="0" i="0" u="none" strike="noStrike" kern="1200" dirty="0" smtClean="0">
              <a:solidFill>
                <a:schemeClr val="tx1"/>
              </a:solidFill>
              <a:effectLst/>
            </a:endParaRPr>
          </a:p>
          <a:p>
            <a:pPr rtl="0" eaLnBrk="1" fontAlgn="t" latinLnBrk="0" hangingPunct="1"/>
            <a:r>
              <a:rPr lang="en-US" sz="1200" b="0" i="0" u="none" strike="noStrike" kern="1200" dirty="0" smtClean="0">
                <a:solidFill>
                  <a:schemeClr val="tx1"/>
                </a:solidFill>
                <a:effectLst/>
              </a:rPr>
              <a:t>3.7</a:t>
            </a:r>
          </a:p>
          <a:p>
            <a:pPr rtl="0" eaLnBrk="1" fontAlgn="t" latinLnBrk="0" hangingPunct="1"/>
            <a:r>
              <a:rPr lang="en-US" sz="1200" b="0" i="0" u="none" strike="noStrike" kern="1200" dirty="0" smtClean="0">
                <a:solidFill>
                  <a:schemeClr val="tx1"/>
                </a:solidFill>
                <a:effectLst/>
              </a:rPr>
              <a:t>Task &amp;</a:t>
            </a:r>
            <a:r>
              <a:rPr lang="en-US" sz="1200" b="0" i="0" u="none" strike="noStrike" kern="1200" baseline="0" dirty="0" smtClean="0">
                <a:solidFill>
                  <a:schemeClr val="tx1"/>
                </a:solidFill>
                <a:effectLst/>
              </a:rPr>
              <a:t> work management</a:t>
            </a:r>
            <a:endParaRPr lang="en-US" sz="1200" b="0" i="0" u="none" strike="noStrike" kern="1200" dirty="0" smtClean="0">
              <a:solidFill>
                <a:schemeClr val="tx1"/>
              </a:solidFill>
              <a:effectLst/>
            </a:endParaRPr>
          </a:p>
          <a:p>
            <a:pPr rtl="0" eaLnBrk="1" fontAlgn="t" latinLnBrk="0" hangingPunct="1"/>
            <a:r>
              <a:rPr lang="en-US" sz="1200" b="0" i="0" u="none" strike="noStrike" kern="1200" dirty="0" smtClean="0">
                <a:solidFill>
                  <a:schemeClr val="tx1"/>
                </a:solidFill>
                <a:effectLst/>
              </a:rPr>
              <a:t>Comprehensive task management capabilities with role-based monitoring and social guidance. A customizable inbox enables users to view, act and collaborate on all assigned tasks. A recommendation engine for experts guides you in completing tasks faster and more effectively. Prebuilt</a:t>
            </a:r>
            <a:r>
              <a:rPr lang="en-US" sz="1200" b="0" i="0" u="none" strike="noStrike" kern="1200" baseline="0" dirty="0" smtClean="0">
                <a:solidFill>
                  <a:schemeClr val="tx1"/>
                </a:solidFill>
                <a:effectLst/>
              </a:rPr>
              <a:t> w</a:t>
            </a:r>
            <a:r>
              <a:rPr lang="en-US" sz="1200" b="0" i="0" u="none" strike="noStrike" kern="1200" dirty="0" smtClean="0">
                <a:solidFill>
                  <a:schemeClr val="tx1"/>
                </a:solidFill>
                <a:effectLst/>
              </a:rPr>
              <a:t>eb</a:t>
            </a:r>
            <a:r>
              <a:rPr lang="en-US" sz="1200" b="0" i="0" u="none" strike="noStrike" kern="1200" baseline="0" dirty="0" smtClean="0">
                <a:solidFill>
                  <a:schemeClr val="tx1"/>
                </a:solidFill>
                <a:effectLst/>
              </a:rPr>
              <a:t> and native mobile applications enable users to work on tasks on the go.</a:t>
            </a:r>
            <a:endParaRPr lang="en-US" sz="1200" b="0" i="0" u="none" strike="noStrike" kern="1200" dirty="0" smtClean="0">
              <a:solidFill>
                <a:schemeClr val="tx1"/>
              </a:solidFill>
              <a:effectLst/>
            </a:endParaRPr>
          </a:p>
          <a:p>
            <a:pPr rtl="0" eaLnBrk="1" fontAlgn="t" latinLnBrk="0" hangingPunct="1"/>
            <a:r>
              <a:rPr lang="en-US" sz="1200" b="0" i="0" u="none" strike="noStrike" kern="1200" dirty="0" smtClean="0">
                <a:solidFill>
                  <a:schemeClr val="tx1"/>
                </a:solidFill>
                <a:effectLst/>
              </a:rPr>
              <a:t>3.8</a:t>
            </a:r>
          </a:p>
          <a:p>
            <a:pPr rtl="0" eaLnBrk="1" fontAlgn="t" latinLnBrk="0" hangingPunct="1"/>
            <a:r>
              <a:rPr lang="en-US" sz="1200" b="0" i="0" u="none" strike="noStrike" kern="1200" dirty="0" smtClean="0">
                <a:solidFill>
                  <a:schemeClr val="tx1"/>
                </a:solidFill>
                <a:effectLst/>
              </a:rPr>
              <a:t>Rules management</a:t>
            </a:r>
          </a:p>
          <a:p>
            <a:pPr rtl="0" eaLnBrk="1" fontAlgn="auto" latinLnBrk="0" hangingPunct="1"/>
            <a:r>
              <a:rPr lang="en-US" sz="1200" b="0" i="0" u="none" strike="noStrike" kern="1200" dirty="0" smtClean="0">
                <a:solidFill>
                  <a:schemeClr val="tx1"/>
                </a:solidFill>
                <a:effectLst/>
              </a:rPr>
              <a:t>Allows users to define</a:t>
            </a:r>
            <a:r>
              <a:rPr lang="en-US" sz="1200" b="0" i="0" u="none" strike="noStrike" kern="1200" baseline="0" dirty="0" smtClean="0">
                <a:solidFill>
                  <a:schemeClr val="tx1"/>
                </a:solidFill>
                <a:effectLst/>
              </a:rPr>
              <a:t> a</a:t>
            </a:r>
            <a:r>
              <a:rPr lang="en-US" sz="1200" b="0" i="0" u="none" strike="noStrike" kern="1200" dirty="0" smtClean="0">
                <a:solidFill>
                  <a:schemeClr val="tx1"/>
                </a:solidFill>
                <a:effectLst/>
              </a:rPr>
              <a:t>nd link business rules to the right processes and enforce them automatically by applications. This helps companies</a:t>
            </a:r>
            <a:r>
              <a:rPr lang="en-US" sz="1200" b="0" i="0" u="none" strike="noStrike" kern="1200" baseline="0" dirty="0" smtClean="0">
                <a:solidFill>
                  <a:schemeClr val="tx1"/>
                </a:solidFill>
                <a:effectLst/>
              </a:rPr>
              <a:t> to </a:t>
            </a:r>
            <a:r>
              <a:rPr lang="en-US" sz="1200" b="0" i="0" u="none" strike="noStrike" kern="1200" dirty="0" smtClean="0">
                <a:solidFill>
                  <a:schemeClr val="tx1"/>
                </a:solidFill>
                <a:effectLst/>
              </a:rPr>
              <a:t>automate and improve quality of decisions by consistently applying policies and procedures. Defined rules can be changed easily at any time without development effort</a:t>
            </a:r>
            <a:r>
              <a:rPr lang="en-US" sz="1200" b="0" i="0" u="none" strike="noStrike" kern="1200" baseline="0" dirty="0" smtClean="0">
                <a:solidFill>
                  <a:schemeClr val="tx1"/>
                </a:solidFill>
                <a:effectLst/>
              </a:rPr>
              <a:t> and without the need to change underlying processes.</a:t>
            </a:r>
            <a:endParaRPr lang="en-US" sz="1200" b="0" i="0" u="none" strike="noStrike" kern="1200" dirty="0" smtClean="0">
              <a:solidFill>
                <a:schemeClr val="tx1"/>
              </a:solidFill>
              <a:effectLst/>
            </a:endParaRPr>
          </a:p>
          <a:p>
            <a:pPr rtl="0" eaLnBrk="1" fontAlgn="t" latinLnBrk="0" hangingPunct="1"/>
            <a:r>
              <a:rPr lang="en-US" sz="1200" b="0" i="0" u="none" strike="noStrike" kern="1200" dirty="0" smtClean="0">
                <a:solidFill>
                  <a:schemeClr val="tx1"/>
                </a:solidFill>
                <a:effectLst/>
              </a:rPr>
              <a:t>3.9</a:t>
            </a:r>
          </a:p>
          <a:p>
            <a:pPr rtl="0" eaLnBrk="1" fontAlgn="t" latinLnBrk="0" hangingPunct="1"/>
            <a:r>
              <a:rPr lang="en-US" sz="1200" b="0" i="0" u="none" strike="noStrike" kern="1200" dirty="0" smtClean="0">
                <a:solidFill>
                  <a:schemeClr val="tx1"/>
                </a:solidFill>
                <a:effectLst/>
              </a:rPr>
              <a:t>Content management</a:t>
            </a:r>
          </a:p>
          <a:p>
            <a:pPr rtl="0" eaLnBrk="1" fontAlgn="t" latinLnBrk="0" hangingPunct="1"/>
            <a:r>
              <a:rPr lang="en-US" sz="1200" b="0" i="0" u="none" strike="noStrike" kern="1200" dirty="0" smtClean="0">
                <a:solidFill>
                  <a:schemeClr val="tx1"/>
                </a:solidFill>
                <a:effectLst/>
              </a:rPr>
              <a:t>Allows organizations to easily integrate unstructured content from various sources and to leverage it seamlessly in any business application.</a:t>
            </a:r>
          </a:p>
          <a:p>
            <a:pPr rtl="0" eaLnBrk="1" fontAlgn="t" latinLnBrk="0" hangingPunct="1"/>
            <a:endParaRPr lang="en-US" sz="1200" b="0" i="0" u="none" strike="noStrike" kern="1200" dirty="0" smtClean="0">
              <a:solidFill>
                <a:schemeClr val="tx1"/>
              </a:solidFill>
              <a:effectLst/>
            </a:endParaRPr>
          </a:p>
          <a:p>
            <a:pPr rtl="0" eaLnBrk="1" fontAlgn="t" latinLnBrk="0" hangingPunct="1"/>
            <a:r>
              <a:rPr lang="en-US" sz="1200" b="1" i="0" u="none" strike="noStrike" kern="1200" dirty="0" smtClean="0">
                <a:solidFill>
                  <a:schemeClr val="tx1"/>
                </a:solidFill>
                <a:effectLst/>
              </a:rPr>
              <a:t>4 Integration &amp;</a:t>
            </a:r>
            <a:r>
              <a:rPr lang="en-US" sz="1200" b="1" i="0" u="none" strike="noStrike" kern="1200" baseline="0" dirty="0" smtClean="0">
                <a:solidFill>
                  <a:schemeClr val="tx1"/>
                </a:solidFill>
                <a:effectLst/>
              </a:rPr>
              <a:t> API</a:t>
            </a:r>
            <a:endParaRPr lang="en-US" sz="1200" b="0" i="0" u="none" strike="noStrike" kern="1200" dirty="0" smtClean="0">
              <a:solidFill>
                <a:schemeClr val="tx1"/>
              </a:solidFill>
              <a:effectLst/>
            </a:endParaRPr>
          </a:p>
          <a:p>
            <a:pPr rtl="0" eaLnBrk="1" fontAlgn="t" latinLnBrk="0" hangingPunct="1"/>
            <a:r>
              <a:rPr lang="en-US" sz="1200" b="0" i="0" u="none" strike="noStrike" kern="1200" dirty="0" smtClean="0">
                <a:solidFill>
                  <a:schemeClr val="tx1"/>
                </a:solidFill>
                <a:effectLst/>
              </a:rPr>
              <a:t>4.1</a:t>
            </a:r>
          </a:p>
          <a:p>
            <a:pPr rtl="0" eaLnBrk="1" fontAlgn="t" latinLnBrk="0" hangingPunct="1"/>
            <a:r>
              <a:rPr lang="en-US" sz="1200" b="0" i="0" u="none" strike="noStrike" kern="1200" dirty="0" smtClean="0">
                <a:solidFill>
                  <a:schemeClr val="tx1"/>
                </a:solidFill>
                <a:effectLst/>
              </a:rPr>
              <a:t>Application</a:t>
            </a:r>
            <a:r>
              <a:rPr lang="en-US" sz="1200" b="0" i="0" u="none" strike="noStrike" kern="1200" baseline="0" dirty="0" smtClean="0">
                <a:solidFill>
                  <a:schemeClr val="tx1"/>
                </a:solidFill>
                <a:effectLst/>
              </a:rPr>
              <a:t> integration</a:t>
            </a:r>
            <a:endParaRPr lang="en-US" sz="1200" b="0" i="0" u="none" strike="noStrike" kern="1200" dirty="0" smtClean="0">
              <a:solidFill>
                <a:schemeClr val="tx1"/>
              </a:solidFill>
              <a:effectLst/>
            </a:endParaRPr>
          </a:p>
          <a:p>
            <a:pPr rtl="0" eaLnBrk="1" fontAlgn="t" latinLnBrk="0" hangingPunct="1"/>
            <a:r>
              <a:rPr lang="en-US" sz="1200" b="0" i="0" u="none" strike="noStrike" kern="1200" dirty="0" smtClean="0">
                <a:solidFill>
                  <a:schemeClr val="tx1"/>
                </a:solidFill>
                <a:effectLst/>
              </a:rPr>
              <a:t>Use a common, configuration-based infrastructure for: integrating applications and data sources; mapping and transforming data as needed; and orchestrating business logic to provide composite services. With application integration, you can establish an integration backbone to streamline and simplify interoperability among disparate apps, both packaged and home grown.</a:t>
            </a:r>
          </a:p>
          <a:p>
            <a:pPr rtl="0" eaLnBrk="1" fontAlgn="t" latinLnBrk="0" hangingPunct="1"/>
            <a:r>
              <a:rPr lang="en-US" sz="1200" b="0" i="0" u="none" strike="noStrike" kern="1200" dirty="0" smtClean="0">
                <a:solidFill>
                  <a:schemeClr val="tx1"/>
                </a:solidFill>
                <a:effectLst/>
              </a:rPr>
              <a:t>4.2</a:t>
            </a:r>
          </a:p>
          <a:p>
            <a:pPr rtl="0" eaLnBrk="1" fontAlgn="t" latinLnBrk="0" hangingPunct="1"/>
            <a:r>
              <a:rPr lang="en-US" sz="1200" b="0" i="0" u="none" strike="noStrike" kern="1200" dirty="0" smtClean="0">
                <a:solidFill>
                  <a:schemeClr val="tx1"/>
                </a:solidFill>
                <a:effectLst/>
              </a:rPr>
              <a:t>Cloud &amp; big data</a:t>
            </a:r>
            <a:r>
              <a:rPr lang="en-US" sz="1200" b="0" i="0" u="none" strike="noStrike" kern="1200" baseline="0" dirty="0" smtClean="0">
                <a:solidFill>
                  <a:schemeClr val="tx1"/>
                </a:solidFill>
                <a:effectLst/>
              </a:rPr>
              <a:t> integration</a:t>
            </a:r>
            <a:endParaRPr lang="en-US" sz="1200" b="0" i="0" u="none" strike="noStrike" kern="1200" dirty="0" smtClean="0">
              <a:solidFill>
                <a:schemeClr val="tx1"/>
              </a:solidFill>
              <a:effectLst/>
            </a:endParaRPr>
          </a:p>
          <a:p>
            <a:pPr rtl="0" eaLnBrk="1" fontAlgn="t" latinLnBrk="0" hangingPunct="1"/>
            <a:r>
              <a:rPr lang="en-US" sz="1200" b="0" i="0" u="none" strike="noStrike" kern="1200" dirty="0" smtClean="0">
                <a:solidFill>
                  <a:schemeClr val="tx1"/>
                </a:solidFill>
                <a:effectLst/>
              </a:rPr>
              <a:t>Integrate cloud apps, such as Salesforce.com®, and use consumption governance and monitoring capabilities to maximize your ROI in the cloud. Speed up integration our</a:t>
            </a:r>
            <a:r>
              <a:rPr lang="en-US" sz="1200" b="0" i="0" u="none" strike="noStrike" kern="1200" baseline="0" dirty="0" smtClean="0">
                <a:solidFill>
                  <a:schemeClr val="tx1"/>
                </a:solidFill>
                <a:effectLst/>
              </a:rPr>
              <a:t> </a:t>
            </a:r>
            <a:r>
              <a:rPr lang="en-US" sz="1200" b="0" i="0" u="none" strike="noStrike" kern="1200" dirty="0" smtClean="0">
                <a:solidFill>
                  <a:schemeClr val="tx1"/>
                </a:solidFill>
                <a:effectLst/>
              </a:rPr>
              <a:t>connectors for </a:t>
            </a:r>
            <a:r>
              <a:rPr lang="en-US" sz="1200" b="0" i="0" u="none" strike="noStrike" kern="1200" dirty="0" err="1" smtClean="0">
                <a:solidFill>
                  <a:schemeClr val="tx1"/>
                </a:solidFill>
                <a:effectLst/>
              </a:rPr>
              <a:t>SuccessFactors</a:t>
            </a:r>
            <a:r>
              <a:rPr lang="en-US" sz="1200" b="0" i="0" u="none" strike="noStrike" kern="1200" dirty="0" smtClean="0">
                <a:solidFill>
                  <a:schemeClr val="tx1"/>
                </a:solidFill>
                <a:effectLst/>
              </a:rPr>
              <a:t>®, Chatter®, Facebook, Twitter® and Google® apps.</a:t>
            </a:r>
          </a:p>
          <a:p>
            <a:pPr rtl="0" eaLnBrk="1" fontAlgn="t" latinLnBrk="0" hangingPunct="1"/>
            <a:r>
              <a:rPr lang="en-US" sz="1200" b="0" i="0" u="none" strike="noStrike" kern="1200" dirty="0" smtClean="0">
                <a:solidFill>
                  <a:schemeClr val="tx1"/>
                </a:solidFill>
                <a:effectLst/>
              </a:rPr>
              <a:t>4.3</a:t>
            </a:r>
          </a:p>
          <a:p>
            <a:pPr rtl="0" eaLnBrk="1" fontAlgn="t" latinLnBrk="0" hangingPunct="1"/>
            <a:r>
              <a:rPr lang="en-US" sz="1200" b="0" i="0" u="none" strike="noStrike" kern="1200" dirty="0" smtClean="0">
                <a:solidFill>
                  <a:schemeClr val="tx1"/>
                </a:solidFill>
                <a:effectLst/>
              </a:rPr>
              <a:t>Messaging</a:t>
            </a:r>
          </a:p>
          <a:p>
            <a:pPr rtl="0" eaLnBrk="1" fontAlgn="t" latinLnBrk="0" hangingPunct="1"/>
            <a:r>
              <a:rPr lang="en-US" sz="1200" b="0" i="0" u="none" strike="noStrike" kern="1200" dirty="0" smtClean="0">
                <a:solidFill>
                  <a:schemeClr val="tx1"/>
                </a:solidFill>
                <a:effectLst/>
              </a:rPr>
              <a:t>Every integrated infrastructure needs a messaging backbone that’s performant,</a:t>
            </a:r>
          </a:p>
          <a:p>
            <a:pPr rtl="0" eaLnBrk="1" fontAlgn="t" latinLnBrk="0" hangingPunct="1"/>
            <a:r>
              <a:rPr lang="en-US" sz="1200" b="0" i="0" u="none" strike="noStrike" kern="1200" dirty="0" smtClean="0">
                <a:solidFill>
                  <a:schemeClr val="tx1"/>
                </a:solidFill>
                <a:effectLst/>
              </a:rPr>
              <a:t>robust, reliable, flexible and simple to use so you can execute real-time, message-oriented</a:t>
            </a:r>
          </a:p>
          <a:p>
            <a:pPr rtl="0" eaLnBrk="1" fontAlgn="t" latinLnBrk="0" hangingPunct="1"/>
            <a:r>
              <a:rPr lang="en-US" sz="1200" b="0" i="0" u="none" strike="noStrike" kern="1200" dirty="0" smtClean="0">
                <a:solidFill>
                  <a:schemeClr val="tx1"/>
                </a:solidFill>
                <a:effectLst/>
              </a:rPr>
              <a:t>interactions in an event-driven architecture. With Messaging you can expand your Digital Enterprise easily to cater to the increased data and gain new advantages in the digital business.</a:t>
            </a:r>
          </a:p>
          <a:p>
            <a:pPr rtl="0" eaLnBrk="1" fontAlgn="t" latinLnBrk="0" hangingPunct="1"/>
            <a:r>
              <a:rPr lang="en-US" sz="1200" b="0" i="0" u="none" strike="noStrike" kern="1200" dirty="0" smtClean="0">
                <a:solidFill>
                  <a:schemeClr val="tx1"/>
                </a:solidFill>
                <a:effectLst/>
              </a:rPr>
              <a:t>4.4</a:t>
            </a:r>
          </a:p>
          <a:p>
            <a:pPr rtl="0" eaLnBrk="1" fontAlgn="t" latinLnBrk="0" hangingPunct="1"/>
            <a:r>
              <a:rPr lang="en-US" sz="1200" b="0" i="0" u="none" strike="noStrike" kern="1200" dirty="0" smtClean="0">
                <a:solidFill>
                  <a:schemeClr val="tx1"/>
                </a:solidFill>
                <a:effectLst/>
              </a:rPr>
              <a:t>Mainframe</a:t>
            </a:r>
            <a:r>
              <a:rPr lang="en-US" sz="1200" b="0" i="0" u="none" strike="noStrike" kern="1200" baseline="0" dirty="0" smtClean="0">
                <a:solidFill>
                  <a:schemeClr val="tx1"/>
                </a:solidFill>
                <a:effectLst/>
              </a:rPr>
              <a:t> &amp; data integration</a:t>
            </a:r>
            <a:endParaRPr lang="en-US" sz="1200" b="0" i="0" u="none" strike="noStrike" kern="1200" dirty="0" smtClean="0">
              <a:solidFill>
                <a:schemeClr val="tx1"/>
              </a:solidFill>
              <a:effectLst/>
            </a:endParaRPr>
          </a:p>
          <a:p>
            <a:pPr rtl="0" eaLnBrk="1" fontAlgn="t" latinLnBrk="0" hangingPunct="1"/>
            <a:r>
              <a:rPr lang="en-US" sz="1200" b="0" i="0" u="none" strike="noStrike" kern="1200" dirty="0" smtClean="0">
                <a:solidFill>
                  <a:schemeClr val="tx1"/>
                </a:solidFill>
                <a:effectLst/>
              </a:rPr>
              <a:t>You can include legacy systems in the Digital Transformation. We integrate Mainframe and legacy data sources as easily as we integrate latest Cloud apps. Using the industry’s widest range of database drivers, you can create a single view of multiple databases and allow real-time access to consume the data as it is being updated in real time.</a:t>
            </a:r>
          </a:p>
          <a:p>
            <a:pPr rtl="0" eaLnBrk="1" fontAlgn="t" latinLnBrk="0" hangingPunct="1"/>
            <a:r>
              <a:rPr lang="en-US" sz="1200" b="0" i="0" u="none" strike="noStrike" kern="1200" dirty="0" smtClean="0">
                <a:solidFill>
                  <a:schemeClr val="tx1"/>
                </a:solidFill>
                <a:effectLst/>
              </a:rPr>
              <a:t>Mainframe and data integration adapters offer simplified SQL data access to more than 150 data sources. That means you can access virtually any data source on any platform, whether non-relational, relational, cloud, big data or in-memory.</a:t>
            </a:r>
          </a:p>
          <a:p>
            <a:pPr rtl="0" eaLnBrk="1" fontAlgn="t" latinLnBrk="0" hangingPunct="1"/>
            <a:r>
              <a:rPr lang="en-US" sz="1200" b="0" i="0" u="none" strike="noStrike" kern="1200" dirty="0" smtClean="0">
                <a:solidFill>
                  <a:schemeClr val="tx1"/>
                </a:solidFill>
                <a:effectLst/>
              </a:rPr>
              <a:t>4.5</a:t>
            </a:r>
          </a:p>
          <a:p>
            <a:pPr rtl="0" eaLnBrk="1" fontAlgn="t" latinLnBrk="0" hangingPunct="1"/>
            <a:r>
              <a:rPr lang="en-US" sz="1200" b="0" i="0" u="none" strike="noStrike" kern="1200" dirty="0" smtClean="0">
                <a:solidFill>
                  <a:schemeClr val="tx1"/>
                </a:solidFill>
                <a:effectLst/>
              </a:rPr>
              <a:t>API</a:t>
            </a:r>
            <a:r>
              <a:rPr lang="en-US" sz="1200" b="0" i="0" u="none" strike="noStrike" kern="1200" baseline="0" dirty="0" smtClean="0">
                <a:solidFill>
                  <a:schemeClr val="tx1"/>
                </a:solidFill>
                <a:effectLst/>
              </a:rPr>
              <a:t> gateway</a:t>
            </a:r>
            <a:endParaRPr lang="en-US" sz="1200" b="0" i="0" u="none" strike="noStrike" kern="1200" dirty="0" smtClean="0">
              <a:solidFill>
                <a:schemeClr val="tx1"/>
              </a:solidFill>
              <a:effectLst/>
            </a:endParaRPr>
          </a:p>
          <a:p>
            <a:pPr rtl="0" eaLnBrk="1" fontAlgn="t" latinLnBrk="0" hangingPunct="1"/>
            <a:r>
              <a:rPr lang="en-US" sz="1200" b="0" i="0" u="none" strike="noStrike" kern="1200" dirty="0" smtClean="0">
                <a:solidFill>
                  <a:schemeClr val="tx1"/>
                </a:solidFill>
                <a:effectLst/>
              </a:rPr>
              <a:t>API Gateway enables you to securely expose your APIs to third-party developers, partners and other consumers for use in web, mobile and Internet of Things (IoT) applications. With API Gateway you can easily create APIs, define Service Level Agreement (SLA) policies, and seamlessly publish your APIs to API-Portal.</a:t>
            </a:r>
          </a:p>
          <a:p>
            <a:pPr rtl="0" eaLnBrk="1" fontAlgn="t" latinLnBrk="0" hangingPunct="1"/>
            <a:r>
              <a:rPr lang="en-US" sz="1200" b="0" i="0" u="none" strike="noStrike" kern="1200" dirty="0" smtClean="0">
                <a:solidFill>
                  <a:schemeClr val="tx1"/>
                </a:solidFill>
                <a:effectLst/>
              </a:rPr>
              <a:t>4.6</a:t>
            </a:r>
          </a:p>
          <a:p>
            <a:pPr rtl="0" eaLnBrk="1" fontAlgn="t" latinLnBrk="0" hangingPunct="1"/>
            <a:r>
              <a:rPr lang="en-US" sz="1200" b="0" i="0" u="none" strike="noStrike" kern="1200" dirty="0" smtClean="0">
                <a:solidFill>
                  <a:schemeClr val="tx1"/>
                </a:solidFill>
                <a:effectLst/>
              </a:rPr>
              <a:t>API portal</a:t>
            </a:r>
          </a:p>
          <a:p>
            <a:pPr rtl="0" eaLnBrk="1" fontAlgn="t" latinLnBrk="0" hangingPunct="1"/>
            <a:r>
              <a:rPr lang="en-US" sz="1200" b="0" i="0" u="none" strike="noStrike" kern="1200" dirty="0" smtClean="0">
                <a:solidFill>
                  <a:schemeClr val="tx1"/>
                </a:solidFill>
                <a:effectLst/>
              </a:rPr>
              <a:t>API</a:t>
            </a:r>
            <a:r>
              <a:rPr lang="en-US" sz="1200" b="0" i="0" u="none" strike="noStrike" kern="1200" baseline="0" dirty="0" smtClean="0">
                <a:solidFill>
                  <a:schemeClr val="tx1"/>
                </a:solidFill>
                <a:effectLst/>
              </a:rPr>
              <a:t> Portal enables you to p</a:t>
            </a:r>
            <a:r>
              <a:rPr lang="en-US" sz="1200" b="0" i="0" u="none" strike="noStrike" kern="1200" dirty="0" smtClean="0">
                <a:solidFill>
                  <a:schemeClr val="tx1"/>
                </a:solidFill>
                <a:effectLst/>
              </a:rPr>
              <a:t>romote and document your REST and SOAP APIs and Automatically sync API documentation between your enterprise catalog and developer portal. So you manage access to your APIs</a:t>
            </a:r>
            <a:r>
              <a:rPr lang="en-US" sz="1200" b="0" i="0" u="none" strike="noStrike" kern="1200" baseline="0" dirty="0" smtClean="0">
                <a:solidFill>
                  <a:schemeClr val="tx1"/>
                </a:solidFill>
                <a:effectLst/>
              </a:rPr>
              <a:t> and c</a:t>
            </a:r>
            <a:r>
              <a:rPr lang="en-US" sz="1200" b="0" i="0" u="none" strike="noStrike" kern="1200" dirty="0" smtClean="0">
                <a:solidFill>
                  <a:schemeClr val="tx1"/>
                </a:solidFill>
                <a:effectLst/>
              </a:rPr>
              <a:t>ollect analytics to better understand your visitors and how they are using your APIs. </a:t>
            </a:r>
          </a:p>
          <a:p>
            <a:pPr rtl="0" eaLnBrk="1" fontAlgn="t" latinLnBrk="0" hangingPunct="1"/>
            <a:r>
              <a:rPr lang="en-US" sz="1200" b="0" i="0" u="none" strike="noStrike" kern="1200" dirty="0" smtClean="0">
                <a:solidFill>
                  <a:schemeClr val="tx1"/>
                </a:solidFill>
                <a:effectLst/>
              </a:rPr>
              <a:t>4.7</a:t>
            </a:r>
          </a:p>
          <a:p>
            <a:pPr rtl="0" eaLnBrk="1" fontAlgn="t" latinLnBrk="0" hangingPunct="1"/>
            <a:r>
              <a:rPr lang="en-US" sz="1200" b="0" i="0" u="none" strike="noStrike" kern="1200" dirty="0" smtClean="0">
                <a:solidFill>
                  <a:schemeClr val="tx1"/>
                </a:solidFill>
                <a:effectLst/>
              </a:rPr>
              <a:t>API &amp; Service catalog</a:t>
            </a:r>
          </a:p>
          <a:p>
            <a:pPr rtl="0" eaLnBrk="1" fontAlgn="t" latinLnBrk="0" hangingPunct="1"/>
            <a:r>
              <a:rPr lang="en-US" sz="1200" b="0" i="0" u="none" strike="noStrike" kern="1200" dirty="0" smtClean="0">
                <a:solidFill>
                  <a:schemeClr val="tx1"/>
                </a:solidFill>
                <a:effectLst/>
              </a:rPr>
              <a:t>Catalog all your APIs for discovery, re-use and life-cycle management. Create policies to be applied at run-time and configure parameters to virtualize the APIs at run-time. In addition you gain real-time visibility into service transactions. Easily find root-cause location of SLA violations, exceptions and other service processing problems. Discover “rogue” services and enforce governance compliance by putting them under control. </a:t>
            </a:r>
          </a:p>
          <a:p>
            <a:pPr rtl="0" eaLnBrk="1" fontAlgn="t" latinLnBrk="0" hangingPunct="1"/>
            <a:r>
              <a:rPr lang="en-US" sz="1200" b="0" i="0" u="none" strike="noStrike" kern="1200" dirty="0" smtClean="0">
                <a:solidFill>
                  <a:schemeClr val="tx1"/>
                </a:solidFill>
                <a:effectLst/>
              </a:rPr>
              <a:t>4.8</a:t>
            </a:r>
          </a:p>
          <a:p>
            <a:pPr rtl="0" eaLnBrk="1" fontAlgn="t" latinLnBrk="0" hangingPunct="1"/>
            <a:r>
              <a:rPr lang="en-US" sz="1200" b="0" i="0" u="none" strike="noStrike" kern="1200" dirty="0" smtClean="0">
                <a:solidFill>
                  <a:schemeClr val="tx1"/>
                </a:solidFill>
                <a:effectLst/>
              </a:rPr>
              <a:t>Master data management</a:t>
            </a:r>
          </a:p>
          <a:p>
            <a:pPr rtl="0" eaLnBrk="1" fontAlgn="t" latinLnBrk="0" hangingPunct="1"/>
            <a:r>
              <a:rPr lang="en-US" sz="1200" b="0" i="0" u="none" strike="noStrike" kern="1200" baseline="0" dirty="0" smtClean="0">
                <a:solidFill>
                  <a:schemeClr val="tx1"/>
                </a:solidFill>
                <a:effectLst/>
              </a:rPr>
              <a:t>Govern and manage master data by using multi-domain master data for both operational and analytical applications. Validate and cleanse data using internal and third-party data quality engines. Use our enhanced interface to manage hierarchical data and improved rules management for data matching.</a:t>
            </a:r>
            <a:endParaRPr lang="en-US" sz="1200" b="0" i="0" u="none" strike="noStrike" kern="1200" dirty="0" smtClean="0">
              <a:solidFill>
                <a:schemeClr val="tx1"/>
              </a:solidFill>
              <a:effectLst/>
            </a:endParaRPr>
          </a:p>
          <a:p>
            <a:pPr rtl="0" eaLnBrk="1" fontAlgn="t" latinLnBrk="0" hangingPunct="1"/>
            <a:r>
              <a:rPr lang="en-US" sz="1200" b="0" i="0" u="none" strike="noStrike" kern="1200" dirty="0" smtClean="0">
                <a:solidFill>
                  <a:schemeClr val="tx1"/>
                </a:solidFill>
                <a:effectLst/>
              </a:rPr>
              <a:t>4.9</a:t>
            </a:r>
          </a:p>
          <a:p>
            <a:pPr rtl="0" eaLnBrk="1" fontAlgn="t" latinLnBrk="0" hangingPunct="1"/>
            <a:r>
              <a:rPr lang="en-US" sz="1200" b="0" i="0" u="none" strike="noStrike" kern="1200" dirty="0" smtClean="0">
                <a:solidFill>
                  <a:schemeClr val="tx1"/>
                </a:solidFill>
                <a:effectLst/>
              </a:rPr>
              <a:t>B2B &amp; managed file transfer</a:t>
            </a:r>
          </a:p>
          <a:p>
            <a:pPr rtl="0" eaLnBrk="1" fontAlgn="t" latinLnBrk="0" hangingPunct="1"/>
            <a:r>
              <a:rPr lang="en-US" sz="1200" b="0" i="0" u="none" strike="noStrike" kern="1200" baseline="0" dirty="0" smtClean="0">
                <a:solidFill>
                  <a:schemeClr val="tx1"/>
                </a:solidFill>
                <a:effectLst/>
              </a:rPr>
              <a:t>Improve collaboration with business partners by automating the exchange of</a:t>
            </a:r>
            <a:endParaRPr lang="en-US" sz="1200" b="0" i="0" u="none" strike="noStrike" kern="1200" dirty="0" smtClean="0">
              <a:solidFill>
                <a:schemeClr val="tx1"/>
              </a:solidFill>
              <a:effectLst/>
            </a:endParaRPr>
          </a:p>
          <a:p>
            <a:pPr rtl="0" eaLnBrk="1" fontAlgn="t" latinLnBrk="0" hangingPunct="1"/>
            <a:r>
              <a:rPr lang="en-US" sz="1200" b="0" i="0" u="none" strike="noStrike" kern="1200" baseline="0" dirty="0" smtClean="0">
                <a:solidFill>
                  <a:schemeClr val="tx1"/>
                </a:solidFill>
                <a:effectLst/>
              </a:rPr>
              <a:t>transactions using prevalent B2B standards. Simplifies adopting B2B standards and subsequent compliance. Scalable, secure and reliable dashboards help you monitor B2B transactions.</a:t>
            </a:r>
            <a:endParaRPr lang="en-US" sz="1200" b="0" i="0" u="none" strike="noStrike" kern="1200" dirty="0" smtClean="0">
              <a:solidFill>
                <a:schemeClr val="tx1"/>
              </a:solidFill>
              <a:effectLst/>
            </a:endParaRPr>
          </a:p>
          <a:p>
            <a:pPr rtl="0" eaLnBrk="1" fontAlgn="t" latinLnBrk="0" hangingPunct="1"/>
            <a:r>
              <a:rPr lang="en-US" sz="1200" b="0" i="0" u="none" strike="noStrike" kern="1200" baseline="0" dirty="0" smtClean="0">
                <a:solidFill>
                  <a:schemeClr val="tx1"/>
                </a:solidFill>
                <a:effectLst/>
              </a:rPr>
              <a:t>Managing enterprise file transfers can be a daunting task. Customers need easy configuration and management of file transfers, allowing IT and business to scale file transfers as needed, as well as provide API extensions and event auditing. Powerful post-processing makes the downstream processing of files easier.</a:t>
            </a:r>
          </a:p>
          <a:p>
            <a:pPr rtl="0" eaLnBrk="1" fontAlgn="t" latinLnBrk="0" hangingPunct="1"/>
            <a:endParaRPr lang="en-US" sz="1200" b="0" i="0" u="none" strike="noStrike" kern="1200" baseline="0" dirty="0" smtClean="0">
              <a:solidFill>
                <a:schemeClr val="tx1"/>
              </a:solidFill>
              <a:effectLst/>
            </a:endParaRPr>
          </a:p>
          <a:p>
            <a:pPr rtl="0" eaLnBrk="1" fontAlgn="t" latinLnBrk="0" hangingPunct="1"/>
            <a:r>
              <a:rPr lang="en-US" sz="1200" b="1" i="0" u="none" strike="noStrike" kern="1200" dirty="0" smtClean="0">
                <a:solidFill>
                  <a:schemeClr val="tx1"/>
                </a:solidFill>
                <a:effectLst/>
              </a:rPr>
              <a:t>5 Devices</a:t>
            </a:r>
            <a:endParaRPr lang="en-US" sz="1200" b="0" i="0" u="none" strike="noStrike" kern="1200" dirty="0" smtClean="0">
              <a:solidFill>
                <a:schemeClr val="tx1"/>
              </a:solidFill>
              <a:effectLst/>
            </a:endParaRPr>
          </a:p>
          <a:p>
            <a:pPr rtl="0" eaLnBrk="1" fontAlgn="t" latinLnBrk="0" hangingPunct="1"/>
            <a:r>
              <a:rPr lang="en-US" sz="1200" b="0" i="0" u="none" strike="noStrike" kern="1200" dirty="0" smtClean="0">
                <a:solidFill>
                  <a:schemeClr val="tx1"/>
                </a:solidFill>
                <a:effectLst/>
              </a:rPr>
              <a:t>5.1</a:t>
            </a:r>
          </a:p>
          <a:p>
            <a:pPr rtl="0" eaLnBrk="1" fontAlgn="t" latinLnBrk="0" hangingPunct="1"/>
            <a:r>
              <a:rPr lang="en-US" sz="1200" b="0" i="0" u="none" strike="noStrike" kern="1200" dirty="0" smtClean="0">
                <a:solidFill>
                  <a:schemeClr val="tx1"/>
                </a:solidFill>
                <a:effectLst/>
              </a:rPr>
              <a:t>Device management</a:t>
            </a:r>
          </a:p>
          <a:p>
            <a:pPr rtl="0" eaLnBrk="1" fontAlgn="t" latinLnBrk="0" hangingPunct="1"/>
            <a:r>
              <a:rPr lang="en-US" sz="1200" b="0" i="0" u="none" strike="noStrike" kern="1200" dirty="0" smtClean="0">
                <a:solidFill>
                  <a:schemeClr val="tx1"/>
                </a:solidFill>
                <a:effectLst/>
              </a:rPr>
              <a:t>Our platform provides fully-featured device, network, vertical and </a:t>
            </a:r>
            <a:r>
              <a:rPr lang="en-US" sz="1200" b="0" i="0" u="none" strike="noStrike" kern="1200" dirty="0" err="1" smtClean="0">
                <a:solidFill>
                  <a:schemeClr val="tx1"/>
                </a:solidFill>
                <a:effectLst/>
              </a:rPr>
              <a:t>usecase</a:t>
            </a:r>
            <a:r>
              <a:rPr lang="en-US" sz="1200" b="0" i="0" u="none" strike="noStrike" kern="1200" dirty="0" smtClean="0">
                <a:solidFill>
                  <a:schemeClr val="tx1"/>
                </a:solidFill>
                <a:effectLst/>
              </a:rPr>
              <a:t> agnostic device management for all IoT elements, including IoT endpoints (i.e. sensors, assets), IoT gateways, IoT platform components and IoT edge devices. The Device Management allows users to connect &amp; disconnect devices, list, search and group the connected devices, view details of the devices and check their status, monitor connection quality and service status, locate devices, work with alarms from devices, remote control, simulate and troubleshoot devices, manage the software, firmware and credentials of devices, create and update </a:t>
            </a:r>
            <a:r>
              <a:rPr lang="en-US" sz="1200" b="0" i="0" u="none" strike="noStrike" kern="1200" dirty="0" err="1" smtClean="0">
                <a:solidFill>
                  <a:schemeClr val="tx1"/>
                </a:solidFill>
                <a:effectLst/>
              </a:rPr>
              <a:t>SmartRest</a:t>
            </a:r>
            <a:r>
              <a:rPr lang="en-US" sz="1200" b="0" i="0" u="none" strike="noStrike" kern="1200" dirty="0" smtClean="0">
                <a:solidFill>
                  <a:schemeClr val="tx1"/>
                </a:solidFill>
                <a:effectLst/>
              </a:rPr>
              <a:t> templates and remotely access the UI (HMI) of your asset.</a:t>
            </a:r>
          </a:p>
          <a:p>
            <a:pPr rtl="0" eaLnBrk="1" fontAlgn="t" latinLnBrk="0" hangingPunct="1"/>
            <a:r>
              <a:rPr lang="en-US" sz="1200" b="0" i="0" u="none" strike="noStrike" kern="1200" dirty="0" smtClean="0">
                <a:solidFill>
                  <a:schemeClr val="tx1"/>
                </a:solidFill>
                <a:effectLst/>
              </a:rPr>
              <a:t>5.2</a:t>
            </a:r>
          </a:p>
          <a:p>
            <a:pPr rtl="0" eaLnBrk="1" fontAlgn="t" latinLnBrk="0" hangingPunct="1"/>
            <a:r>
              <a:rPr lang="en-US" sz="1200" b="0" i="0" u="none" strike="noStrike" kern="1200" dirty="0" smtClean="0">
                <a:solidFill>
                  <a:schemeClr val="tx1"/>
                </a:solidFill>
                <a:effectLst/>
              </a:rPr>
              <a:t>Device agents</a:t>
            </a:r>
          </a:p>
          <a:p>
            <a:pPr rtl="0" eaLnBrk="1" fontAlgn="t" latinLnBrk="0" hangingPunct="1"/>
            <a:r>
              <a:rPr lang="en-US" sz="1200" b="0" i="0" u="none" strike="noStrike" kern="1200" dirty="0" smtClean="0">
                <a:solidFill>
                  <a:schemeClr val="tx1"/>
                </a:solidFill>
                <a:effectLst/>
              </a:rPr>
              <a:t>Our platform</a:t>
            </a:r>
            <a:r>
              <a:rPr lang="en-US" sz="1200" b="0" i="0" u="none" strike="noStrike" kern="1200" baseline="0" dirty="0" smtClean="0">
                <a:solidFill>
                  <a:schemeClr val="tx1"/>
                </a:solidFill>
                <a:effectLst/>
              </a:rPr>
              <a:t> is </a:t>
            </a:r>
            <a:r>
              <a:rPr lang="en-US" sz="1200" b="0" i="0" u="none" strike="noStrike" kern="1200" dirty="0" smtClean="0">
                <a:solidFill>
                  <a:schemeClr val="tx1"/>
                </a:solidFill>
                <a:effectLst/>
              </a:rPr>
              <a:t>device and network agnostic, and supports interfacing IoT devices and other IoT-related data sources. To interface these systems, a driver software called an agent is utilized. An agent is a function that complies with three duties for a specific vendor and type of devices: 1) It translates the device-specific interface protocol into a single reference protocol, 2) It translates the specific domain model of the device into a reference domain model, and 3) It enables secure remote communication in various network architectures. Edge services extensions to device agents include: Cloud Fieldbus for secure connection to industrial machines, Cloud Remote Access for secure connection to machine HMIs and streaming analytics.</a:t>
            </a:r>
          </a:p>
          <a:p>
            <a:pPr rtl="0" eaLnBrk="1" fontAlgn="t" latinLnBrk="0" hangingPunct="1"/>
            <a:r>
              <a:rPr lang="en-US" sz="1200" b="0" i="0" u="none" strike="noStrike" kern="1200" dirty="0" smtClean="0">
                <a:solidFill>
                  <a:schemeClr val="tx1"/>
                </a:solidFill>
                <a:effectLst/>
              </a:rPr>
              <a:t>5.3</a:t>
            </a:r>
          </a:p>
          <a:p>
            <a:pPr rtl="0" eaLnBrk="1" fontAlgn="t" latinLnBrk="0" hangingPunct="1"/>
            <a:r>
              <a:rPr lang="en-US" sz="1200" b="0" i="0" u="none" strike="noStrike" kern="1200" dirty="0" smtClean="0">
                <a:solidFill>
                  <a:schemeClr val="tx1"/>
                </a:solidFill>
                <a:effectLst/>
              </a:rPr>
              <a:t>Device connectivity</a:t>
            </a:r>
          </a:p>
          <a:p>
            <a:pPr rtl="0" eaLnBrk="1" fontAlgn="t" latinLnBrk="0" hangingPunct="1"/>
            <a:r>
              <a:rPr lang="en-US" sz="1200" b="0" i="0" u="none" strike="noStrike" kern="1200" dirty="0" smtClean="0">
                <a:solidFill>
                  <a:schemeClr val="tx1"/>
                </a:solidFill>
                <a:effectLst/>
              </a:rPr>
              <a:t>Our platform provides carrier-grade encryption connectivity to any device type over any network with hundreds of certified and pre-integrated devices and supported protocols. Connecting and integrating completely new devices is done either with "device-side" or "server-side" agents. If the device supports open environments like Java SE/ME, Linux, </a:t>
            </a:r>
            <a:r>
              <a:rPr lang="en-US" sz="1200" b="0" i="0" u="none" strike="noStrike" kern="1200" dirty="0" err="1" smtClean="0">
                <a:solidFill>
                  <a:schemeClr val="tx1"/>
                </a:solidFill>
                <a:effectLst/>
              </a:rPr>
              <a:t>Posix</a:t>
            </a:r>
            <a:r>
              <a:rPr lang="en-US" sz="1200" b="0" i="0" u="none" strike="noStrike" kern="1200" dirty="0" smtClean="0">
                <a:solidFill>
                  <a:schemeClr val="tx1"/>
                </a:solidFill>
                <a:effectLst/>
              </a:rPr>
              <a:t>, ARM </a:t>
            </a:r>
            <a:r>
              <a:rPr lang="en-US" sz="1200" b="0" i="0" u="none" strike="noStrike" kern="1200" dirty="0" err="1" smtClean="0">
                <a:solidFill>
                  <a:schemeClr val="tx1"/>
                </a:solidFill>
                <a:effectLst/>
              </a:rPr>
              <a:t>mbed</a:t>
            </a:r>
            <a:r>
              <a:rPr lang="en-US" sz="1200" b="0" i="0" u="none" strike="noStrike" kern="1200" dirty="0" smtClean="0">
                <a:solidFill>
                  <a:schemeClr val="tx1"/>
                </a:solidFill>
                <a:effectLst/>
              </a:rPr>
              <a:t>, Arduino, etc. then integration is off-the-shelf with the device-side agent (MIT open source). For other environments the development of the agent is done using: (1) Open, public API documentation, free sandbox, and (2) Example code for device-side and server-side agents. With our open APIs + dynamic data model, anyone can integrate new devices independently of our platform - by the customer, by the device vendors, or any 3rd party.</a:t>
            </a:r>
          </a:p>
          <a:p>
            <a:pPr rtl="0" eaLnBrk="1" fontAlgn="t" latinLnBrk="0" hangingPunct="1"/>
            <a:r>
              <a:rPr lang="en-US" sz="1200" b="0" i="0" u="none" strike="noStrike" kern="1200" dirty="0" smtClean="0">
                <a:solidFill>
                  <a:schemeClr val="tx1"/>
                </a:solidFill>
                <a:effectLst/>
              </a:rPr>
              <a:t>5.4</a:t>
            </a:r>
          </a:p>
          <a:p>
            <a:pPr rtl="0" eaLnBrk="1" fontAlgn="t" latinLnBrk="0" hangingPunct="1"/>
            <a:r>
              <a:rPr lang="en-US" sz="1200" b="0" i="0" u="none" strike="noStrike" kern="1200" dirty="0" smtClean="0">
                <a:solidFill>
                  <a:schemeClr val="tx1"/>
                </a:solidFill>
                <a:effectLst/>
              </a:rPr>
              <a:t>Edge services</a:t>
            </a:r>
          </a:p>
          <a:p>
            <a:pPr rtl="0" eaLnBrk="1" fontAlgn="t" latinLnBrk="0" hangingPunct="1"/>
            <a:r>
              <a:rPr lang="en-US" sz="1200" b="0" i="0" u="none" strike="noStrike" kern="1200" dirty="0" smtClean="0">
                <a:solidFill>
                  <a:schemeClr val="tx1"/>
                </a:solidFill>
                <a:effectLst/>
              </a:rPr>
              <a:t>Edge Services</a:t>
            </a:r>
            <a:r>
              <a:rPr lang="en-US" sz="1200" b="0" i="0" u="none" strike="noStrike" kern="1200" baseline="0" dirty="0" smtClean="0">
                <a:solidFill>
                  <a:schemeClr val="tx1"/>
                </a:solidFill>
                <a:effectLst/>
              </a:rPr>
              <a:t> </a:t>
            </a:r>
            <a:r>
              <a:rPr lang="en-US" sz="1200" b="0" i="0" u="none" strike="noStrike" kern="1200" dirty="0" smtClean="0">
                <a:solidFill>
                  <a:schemeClr val="tx1"/>
                </a:solidFill>
                <a:effectLst/>
              </a:rPr>
              <a:t>is an onsite, single server variant of our proven IoT platform, with Edge specific extension. The Edge Services</a:t>
            </a:r>
            <a:r>
              <a:rPr lang="en-US" sz="1200" b="0" i="0" u="none" strike="noStrike" kern="1200" baseline="0" dirty="0" smtClean="0">
                <a:solidFill>
                  <a:schemeClr val="tx1"/>
                </a:solidFill>
                <a:effectLst/>
              </a:rPr>
              <a:t> </a:t>
            </a:r>
            <a:r>
              <a:rPr lang="en-US" sz="1200" b="0" i="0" u="none" strike="noStrike" kern="1200" dirty="0" smtClean="0">
                <a:solidFill>
                  <a:schemeClr val="tx1"/>
                </a:solidFill>
                <a:effectLst/>
              </a:rPr>
              <a:t>feature device management, a database for historic data storage, the ability to connect devices using </a:t>
            </a:r>
            <a:r>
              <a:rPr lang="en-US" sz="1200" b="0" i="0" u="none" strike="noStrike" kern="1200" dirty="0" err="1" smtClean="0">
                <a:solidFill>
                  <a:schemeClr val="tx1"/>
                </a:solidFill>
                <a:effectLst/>
              </a:rPr>
              <a:t>modbus</a:t>
            </a:r>
            <a:r>
              <a:rPr lang="en-US" sz="1200" b="0" i="0" u="none" strike="noStrike" kern="1200" dirty="0" smtClean="0">
                <a:solidFill>
                  <a:schemeClr val="tx1"/>
                </a:solidFill>
                <a:effectLst/>
              </a:rPr>
              <a:t>, CAN and OPC/UA, forward data from edge to cloud with filters, distribute Analytics rules from Cloud to Edge and monitor and manage all Edge installations centrally all with easy installation. Edge Services provides autonomy by working without cloud connection, data reduction by analyzing and aggregating data onsite, and reactivity by reducing latency with onsite rule engine. Edge Services</a:t>
            </a:r>
            <a:r>
              <a:rPr lang="en-US" sz="1200" b="0" i="0" u="none" strike="noStrike" kern="1200" baseline="0" dirty="0" smtClean="0">
                <a:solidFill>
                  <a:schemeClr val="tx1"/>
                </a:solidFill>
                <a:effectLst/>
              </a:rPr>
              <a:t> also </a:t>
            </a:r>
            <a:r>
              <a:rPr lang="en-US" sz="1200" b="0" i="0" u="none" strike="noStrike" kern="1200" dirty="0" smtClean="0">
                <a:solidFill>
                  <a:schemeClr val="tx1"/>
                </a:solidFill>
                <a:effectLst/>
              </a:rPr>
              <a:t>include</a:t>
            </a:r>
            <a:r>
              <a:rPr lang="en-US" sz="1200" b="0" i="0" u="none" strike="noStrike" kern="1200" baseline="0" dirty="0" smtClean="0">
                <a:solidFill>
                  <a:schemeClr val="tx1"/>
                </a:solidFill>
                <a:effectLst/>
              </a:rPr>
              <a:t> </a:t>
            </a:r>
            <a:r>
              <a:rPr lang="en-US" sz="1200" b="0" i="0" u="none" strike="noStrike" kern="1200" dirty="0" smtClean="0">
                <a:solidFill>
                  <a:schemeClr val="tx1"/>
                </a:solidFill>
                <a:effectLst/>
              </a:rPr>
              <a:t>streaming analytics for predictive analytics.</a:t>
            </a:r>
          </a:p>
          <a:p>
            <a:pPr rtl="0" eaLnBrk="1" fontAlgn="t" latinLnBrk="0" hangingPunct="1"/>
            <a:endParaRPr lang="en-US" sz="1200" b="0" i="0" u="none" strike="noStrike" kern="1200" dirty="0" smtClean="0">
              <a:solidFill>
                <a:schemeClr val="tx1"/>
              </a:solidFill>
              <a:effectLst/>
            </a:endParaRPr>
          </a:p>
          <a:p>
            <a:pPr rtl="0" eaLnBrk="1" fontAlgn="t" latinLnBrk="0" hangingPunct="1"/>
            <a:endParaRPr lang="en-US" sz="1200" b="0" i="0" u="none" strike="noStrike" kern="1200" dirty="0" smtClean="0">
              <a:solidFill>
                <a:schemeClr val="tx1"/>
              </a:solidFill>
              <a:effectLst/>
            </a:endParaRPr>
          </a:p>
          <a:p>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en-US" smtClean="0"/>
              <a:t>44</a:t>
            </a:fld>
            <a:endParaRPr lang="en-US" dirty="0"/>
          </a:p>
        </p:txBody>
      </p:sp>
    </p:spTree>
    <p:extLst>
      <p:ext uri="{BB962C8B-B14F-4D97-AF65-F5344CB8AC3E}">
        <p14:creationId xmlns:p14="http://schemas.microsoft.com/office/powerpoint/2010/main" val="24128816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1200" b="1" i="0" u="none" strike="noStrike" kern="1200" dirty="0" smtClean="0">
                <a:solidFill>
                  <a:schemeClr val="tx1"/>
                </a:solidFill>
                <a:effectLst/>
              </a:rPr>
              <a:t>1. Business</a:t>
            </a:r>
            <a:r>
              <a:rPr lang="en-US" sz="1200" b="1" i="0" u="none" strike="noStrike" kern="1200" baseline="0" dirty="0" smtClean="0">
                <a:solidFill>
                  <a:schemeClr val="tx1"/>
                </a:solidFill>
                <a:effectLst/>
              </a:rPr>
              <a:t> &amp; IT Transformation</a:t>
            </a:r>
            <a:endParaRPr lang="en-US" sz="1200" b="1" i="0" u="none" strike="noStrike" kern="1200" dirty="0" smtClean="0">
              <a:solidFill>
                <a:schemeClr val="tx1"/>
              </a:solidFill>
              <a:effectLst/>
            </a:endParaRPr>
          </a:p>
          <a:p>
            <a:pPr rtl="0" eaLnBrk="1" fontAlgn="t" latinLnBrk="0" hangingPunct="1"/>
            <a:r>
              <a:rPr lang="en-US" sz="1200" b="0" i="0" u="none" strike="noStrike" kern="1200" dirty="0" smtClean="0">
                <a:solidFill>
                  <a:schemeClr val="tx1"/>
                </a:solidFill>
                <a:effectLst/>
              </a:rPr>
              <a:t>1.1</a:t>
            </a:r>
          </a:p>
          <a:p>
            <a:pPr rtl="0" eaLnBrk="1" fontAlgn="t" latinLnBrk="0" hangingPunct="1"/>
            <a:r>
              <a:rPr lang="en-US" sz="1200" b="0" i="0" u="none" strike="noStrike" kern="1200" dirty="0" smtClean="0">
                <a:solidFill>
                  <a:schemeClr val="tx1"/>
                </a:solidFill>
                <a:effectLst/>
              </a:rPr>
              <a:t>Business</a:t>
            </a:r>
            <a:r>
              <a:rPr lang="en-US" sz="1200" b="0" i="0" u="none" strike="noStrike" kern="1200" baseline="0" dirty="0" smtClean="0">
                <a:solidFill>
                  <a:schemeClr val="tx1"/>
                </a:solidFill>
                <a:effectLst/>
              </a:rPr>
              <a:t> strategy &amp; planning</a:t>
            </a:r>
            <a:endParaRPr lang="en-US" sz="1200" b="0" i="0" u="none" strike="noStrike" kern="1200" dirty="0" smtClean="0">
              <a:solidFill>
                <a:schemeClr val="tx1"/>
              </a:solidFill>
              <a:effectLst/>
            </a:endParaRPr>
          </a:p>
          <a:p>
            <a:pPr rtl="0" eaLnBrk="1" fontAlgn="t" latinLnBrk="0" hangingPunct="1"/>
            <a:r>
              <a:rPr lang="en-US" sz="1200" b="0" i="0" u="none" strike="noStrike" kern="1200" dirty="0" smtClean="0">
                <a:solidFill>
                  <a:schemeClr val="tx1"/>
                </a:solidFill>
                <a:effectLst/>
              </a:rPr>
              <a:t>Business strategy and planning bridges the gap between your strategy and operations with easy-to-use modeling capabilities as well as collaboration support and strategy communication</a:t>
            </a:r>
          </a:p>
          <a:p>
            <a:pPr rtl="0" eaLnBrk="1" fontAlgn="t" latinLnBrk="0" hangingPunct="1"/>
            <a:r>
              <a:rPr lang="en-US" sz="1200" b="0" i="0" u="none" strike="noStrike" kern="1200" dirty="0" smtClean="0">
                <a:solidFill>
                  <a:schemeClr val="tx1"/>
                </a:solidFill>
                <a:effectLst/>
              </a:rPr>
              <a:t>1.2</a:t>
            </a:r>
          </a:p>
          <a:p>
            <a:pPr rtl="0" eaLnBrk="1" fontAlgn="t" latinLnBrk="0" hangingPunct="1"/>
            <a:r>
              <a:rPr lang="en-US" sz="1200" b="0" i="0" u="none" strike="noStrike" kern="1200" dirty="0" smtClean="0">
                <a:solidFill>
                  <a:schemeClr val="tx1"/>
                </a:solidFill>
                <a:effectLst/>
              </a:rPr>
              <a:t>Customer</a:t>
            </a:r>
            <a:r>
              <a:rPr lang="en-US" sz="1200" b="0" i="0" u="none" strike="noStrike" kern="1200" baseline="0" dirty="0" smtClean="0">
                <a:solidFill>
                  <a:schemeClr val="tx1"/>
                </a:solidFill>
                <a:effectLst/>
              </a:rPr>
              <a:t> Journey Mapping</a:t>
            </a:r>
            <a:endParaRPr lang="en-US" sz="1200" b="0" i="0" u="none" strike="noStrike" kern="1200" dirty="0" smtClean="0">
              <a:solidFill>
                <a:schemeClr val="tx1"/>
              </a:solidFill>
              <a:effectLst/>
            </a:endParaRPr>
          </a:p>
          <a:p>
            <a:pPr rtl="0" eaLnBrk="1" fontAlgn="t" latinLnBrk="0" hangingPunct="1"/>
            <a:r>
              <a:rPr lang="en-US" sz="1200" b="0" i="0" u="none" strike="noStrike" kern="1200" dirty="0" smtClean="0">
                <a:solidFill>
                  <a:schemeClr val="tx1"/>
                </a:solidFill>
                <a:effectLst/>
              </a:rPr>
              <a:t>Customer journey mapping illustrates the customer facing processes along the whole customer lifecycle from the outside-in perspective. While the customer journey steps describe the process from the customers POV, the customer touchpoint describes the interaction and takes the customers expectations, emotions and importance into account.  </a:t>
            </a:r>
          </a:p>
          <a:p>
            <a:pPr rtl="0" eaLnBrk="1" fontAlgn="t" latinLnBrk="0" hangingPunct="1"/>
            <a:r>
              <a:rPr lang="en-US" sz="1200" b="0" i="0" u="none" strike="noStrike" kern="1200" dirty="0" smtClean="0">
                <a:solidFill>
                  <a:schemeClr val="tx1"/>
                </a:solidFill>
                <a:effectLst/>
              </a:rPr>
              <a:t>1.3</a:t>
            </a:r>
          </a:p>
          <a:p>
            <a:pPr rtl="0" eaLnBrk="1" fontAlgn="t" latinLnBrk="0" hangingPunct="1"/>
            <a:r>
              <a:rPr lang="en-US" sz="1200" b="0" i="0" u="none" strike="noStrike" kern="1200" dirty="0" smtClean="0">
                <a:solidFill>
                  <a:schemeClr val="tx1"/>
                </a:solidFill>
                <a:effectLst/>
              </a:rPr>
              <a:t>Design &amp; Analysis</a:t>
            </a:r>
          </a:p>
          <a:p>
            <a:pPr rtl="0" eaLnBrk="1" fontAlgn="t" latinLnBrk="0" hangingPunct="1"/>
            <a:r>
              <a:rPr lang="en-US" sz="1200" b="0" i="0" u="none" strike="noStrike" kern="1200" dirty="0" smtClean="0">
                <a:solidFill>
                  <a:schemeClr val="tx1"/>
                </a:solidFill>
                <a:effectLst/>
              </a:rPr>
              <a:t>Helps</a:t>
            </a:r>
            <a:r>
              <a:rPr lang="en-US" sz="1200" b="0" i="0" u="none" strike="noStrike" kern="1200" baseline="0" dirty="0" smtClean="0">
                <a:solidFill>
                  <a:schemeClr val="tx1"/>
                </a:solidFill>
                <a:effectLst/>
              </a:rPr>
              <a:t> </a:t>
            </a:r>
            <a:r>
              <a:rPr lang="en-US" sz="1200" b="0" i="0" u="none" strike="noStrike" kern="1200" dirty="0" smtClean="0">
                <a:solidFill>
                  <a:schemeClr val="tx1"/>
                </a:solidFill>
                <a:effectLst/>
              </a:rPr>
              <a:t>design, document, analyze, optimize, and communicate processes to achieve business process excellence for business, IT, and SAP solutions. Through more efficient processes, companies are</a:t>
            </a:r>
            <a:r>
              <a:rPr lang="en-US" sz="1200" b="0" i="0" u="none" strike="noStrike" kern="1200" baseline="0" dirty="0" smtClean="0">
                <a:solidFill>
                  <a:schemeClr val="tx1"/>
                </a:solidFill>
                <a:effectLst/>
              </a:rPr>
              <a:t> able</a:t>
            </a:r>
            <a:r>
              <a:rPr lang="en-US" sz="1200" b="0" i="0" u="none" strike="noStrike" kern="1200" dirty="0" smtClean="0">
                <a:solidFill>
                  <a:schemeClr val="tx1"/>
                </a:solidFill>
                <a:effectLst/>
              </a:rPr>
              <a:t> respond to changing business and market requirements more quickly. This improves business flexibility, achieves standardization</a:t>
            </a:r>
            <a:r>
              <a:rPr lang="en-US" sz="1200" b="0" i="0" u="none" strike="noStrike" kern="1200" baseline="0" dirty="0" smtClean="0">
                <a:solidFill>
                  <a:schemeClr val="tx1"/>
                </a:solidFill>
                <a:effectLst/>
              </a:rPr>
              <a:t> and</a:t>
            </a:r>
            <a:r>
              <a:rPr lang="en-US" sz="1200" b="0" i="0" u="none" strike="noStrike" kern="1200" dirty="0" smtClean="0">
                <a:solidFill>
                  <a:schemeClr val="tx1"/>
                </a:solidFill>
                <a:effectLst/>
              </a:rPr>
              <a:t> reduces costs.</a:t>
            </a:r>
          </a:p>
          <a:p>
            <a:pPr rtl="0" eaLnBrk="1" fontAlgn="t" latinLnBrk="0" hangingPunct="1"/>
            <a:r>
              <a:rPr lang="en-US" sz="1200" b="0" i="0" u="none" strike="noStrike" kern="1200" dirty="0" smtClean="0">
                <a:solidFill>
                  <a:schemeClr val="tx1"/>
                </a:solidFill>
                <a:effectLst/>
              </a:rPr>
              <a:t>1.4</a:t>
            </a:r>
          </a:p>
          <a:p>
            <a:pPr rtl="0" eaLnBrk="1" fontAlgn="t" latinLnBrk="0" hangingPunct="1"/>
            <a:r>
              <a:rPr lang="en-US" sz="1200" b="0" i="0" u="none" strike="noStrike" kern="1200" dirty="0" smtClean="0">
                <a:solidFill>
                  <a:schemeClr val="tx1"/>
                </a:solidFill>
                <a:effectLst/>
              </a:rPr>
              <a:t>Risk &amp; Compliance</a:t>
            </a:r>
            <a:r>
              <a:rPr lang="en-US" sz="1200" b="0" i="0" u="none" strike="noStrike" kern="1200" baseline="0" dirty="0" smtClean="0">
                <a:solidFill>
                  <a:schemeClr val="tx1"/>
                </a:solidFill>
                <a:effectLst/>
              </a:rPr>
              <a:t> Management</a:t>
            </a:r>
            <a:endParaRPr lang="en-US" sz="1200" b="0" i="0" u="none" strike="noStrike" kern="1200" dirty="0" smtClean="0">
              <a:solidFill>
                <a:schemeClr val="tx1"/>
              </a:solidFill>
              <a:effectLst/>
            </a:endParaRPr>
          </a:p>
          <a:p>
            <a:pPr rtl="0" eaLnBrk="1" fontAlgn="t" latinLnBrk="0" hangingPunct="1"/>
            <a:r>
              <a:rPr lang="en-US" sz="1200" b="0" i="0" u="none" strike="noStrike" kern="1200" dirty="0" smtClean="0">
                <a:solidFill>
                  <a:schemeClr val="tx1"/>
                </a:solidFill>
                <a:effectLst/>
              </a:rPr>
              <a:t>Risk and compliance management refers to meeting internal and external legal and regulatory requirements. It includes identifying risk-affected processes, risk assessment, implementing an internal control system, and monitoring control effectiveness.</a:t>
            </a:r>
          </a:p>
          <a:p>
            <a:pPr rtl="0" eaLnBrk="1" fontAlgn="t" latinLnBrk="0" hangingPunct="1"/>
            <a:r>
              <a:rPr lang="en-US" sz="1200" b="0" i="0" u="none" strike="noStrike" kern="1200" dirty="0" smtClean="0">
                <a:solidFill>
                  <a:schemeClr val="tx1"/>
                </a:solidFill>
                <a:effectLst/>
              </a:rPr>
              <a:t>1.5</a:t>
            </a:r>
          </a:p>
          <a:p>
            <a:pPr rtl="0" eaLnBrk="1" fontAlgn="t" latinLnBrk="0" hangingPunct="1"/>
            <a:r>
              <a:rPr lang="en-US" sz="1200" b="0" i="0" u="none" strike="noStrike" kern="1200" dirty="0" smtClean="0">
                <a:solidFill>
                  <a:schemeClr val="tx1"/>
                </a:solidFill>
                <a:effectLst/>
              </a:rPr>
              <a:t>Portfolio</a:t>
            </a:r>
            <a:r>
              <a:rPr lang="en-US" sz="1200" b="0" i="0" u="none" strike="noStrike" kern="1200" baseline="0" dirty="0" smtClean="0">
                <a:solidFill>
                  <a:schemeClr val="tx1"/>
                </a:solidFill>
                <a:effectLst/>
              </a:rPr>
              <a:t> Management</a:t>
            </a:r>
            <a:endParaRPr lang="en-US" sz="1200" b="0" i="0" u="none" strike="noStrike" kern="1200" dirty="0" smtClean="0">
              <a:solidFill>
                <a:schemeClr val="tx1"/>
              </a:solidFill>
              <a:effectLst/>
            </a:endParaRPr>
          </a:p>
          <a:p>
            <a:pPr rtl="0" eaLnBrk="1" fontAlgn="t" latinLnBrk="0" hangingPunct="1"/>
            <a:r>
              <a:rPr lang="en-US" sz="1200" b="0" i="0" u="none" strike="noStrike" kern="1200" dirty="0" smtClean="0">
                <a:solidFill>
                  <a:schemeClr val="tx1"/>
                </a:solidFill>
                <a:effectLst/>
              </a:rPr>
              <a:t>Portfolio Management provides a comprehensive and integrated view of the many enterprises´ sub-portfolios. Above and beyond enabling management and optimization of individual portfolios, enables the broad management and governance across multiple IT and non-IT portfolios to provide the information they need in order to make broad, directional and strategic decisions.</a:t>
            </a:r>
          </a:p>
          <a:p>
            <a:pPr rtl="0" eaLnBrk="1" fontAlgn="t" latinLnBrk="0" hangingPunct="1"/>
            <a:r>
              <a:rPr lang="en-US" sz="1200" b="0" i="0" u="none" strike="noStrike" kern="1200" dirty="0" smtClean="0">
                <a:solidFill>
                  <a:schemeClr val="tx1"/>
                </a:solidFill>
                <a:effectLst/>
              </a:rPr>
              <a:t>1.6</a:t>
            </a:r>
          </a:p>
          <a:p>
            <a:pPr rtl="0" eaLnBrk="1" fontAlgn="t" latinLnBrk="0" hangingPunct="1"/>
            <a:r>
              <a:rPr lang="en-US" sz="1200" b="0" i="0" u="none" strike="noStrike" kern="1200" dirty="0" smtClean="0">
                <a:solidFill>
                  <a:schemeClr val="tx1"/>
                </a:solidFill>
                <a:effectLst/>
              </a:rPr>
              <a:t>Enterprise Architecture</a:t>
            </a:r>
          </a:p>
          <a:p>
            <a:pPr rtl="0" eaLnBrk="1" fontAlgn="t" latinLnBrk="0" hangingPunct="1"/>
            <a:r>
              <a:rPr lang="en-US" sz="1200" b="0" i="0" u="none" strike="noStrike" kern="1200" dirty="0" smtClean="0">
                <a:solidFill>
                  <a:schemeClr val="tx1"/>
                </a:solidFill>
                <a:effectLst/>
              </a:rPr>
              <a:t>Enterprise</a:t>
            </a:r>
            <a:r>
              <a:rPr lang="en-US" sz="1200" b="0" i="0" u="none" strike="noStrike" kern="1200" baseline="0" dirty="0" smtClean="0">
                <a:solidFill>
                  <a:schemeClr val="tx1"/>
                </a:solidFill>
                <a:effectLst/>
              </a:rPr>
              <a:t> Architecture Management  is used to describe complex IT systems in terms of their business, application, Information and technical layers and to develop standards for change. It helps enterprise architects align the IT landscape with the business to guide competitive transformation. </a:t>
            </a:r>
            <a:endParaRPr lang="en-US" sz="1200" b="0" i="0" u="none" strike="noStrike" kern="1200" dirty="0" smtClean="0">
              <a:solidFill>
                <a:schemeClr val="tx1"/>
              </a:solidFill>
              <a:effectLst/>
            </a:endParaRPr>
          </a:p>
          <a:p>
            <a:pPr rtl="0" eaLnBrk="1" fontAlgn="t" latinLnBrk="0" hangingPunct="1"/>
            <a:r>
              <a:rPr lang="en-US" sz="1200" b="0" i="0" u="none" strike="noStrike" kern="1200" dirty="0" smtClean="0">
                <a:solidFill>
                  <a:schemeClr val="tx1"/>
                </a:solidFill>
                <a:effectLst/>
              </a:rPr>
              <a:t>1.7</a:t>
            </a:r>
          </a:p>
          <a:p>
            <a:pPr rtl="0" eaLnBrk="1" fontAlgn="t" latinLnBrk="0" hangingPunct="1"/>
            <a:r>
              <a:rPr lang="en-US" sz="1200" b="0" i="0" u="none" strike="noStrike" kern="1200" dirty="0" smtClean="0">
                <a:solidFill>
                  <a:schemeClr val="tx1"/>
                </a:solidFill>
                <a:effectLst/>
              </a:rPr>
              <a:t>Process</a:t>
            </a:r>
            <a:r>
              <a:rPr lang="en-US" sz="1200" b="0" i="0" u="none" strike="noStrike" kern="1200" baseline="0" dirty="0" smtClean="0">
                <a:solidFill>
                  <a:schemeClr val="tx1"/>
                </a:solidFill>
                <a:effectLst/>
              </a:rPr>
              <a:t> Analytics</a:t>
            </a:r>
            <a:endParaRPr lang="en-US" sz="1200" b="0" i="0" u="none" strike="noStrike" kern="1200" dirty="0" smtClean="0">
              <a:solidFill>
                <a:schemeClr val="tx1"/>
              </a:solidFill>
              <a:effectLst/>
            </a:endParaRPr>
          </a:p>
          <a:p>
            <a:pPr rtl="0" eaLnBrk="1" fontAlgn="t" latinLnBrk="0" hangingPunct="1"/>
            <a:r>
              <a:rPr lang="en-US" sz="1200" b="0" i="0" u="none" strike="noStrike" kern="1200" dirty="0" smtClean="0">
                <a:solidFill>
                  <a:schemeClr val="tx1"/>
                </a:solidFill>
                <a:effectLst/>
              </a:rPr>
              <a:t>Process Analytics enables enterprises to get an end-to-end visibility into all processes and workflows at the execution level</a:t>
            </a:r>
            <a:r>
              <a:rPr lang="en-US" sz="1200" b="0" i="0" u="none" strike="noStrike" kern="1200" baseline="0" dirty="0" smtClean="0">
                <a:solidFill>
                  <a:schemeClr val="tx1"/>
                </a:solidFill>
                <a:effectLst/>
              </a:rPr>
              <a:t> and analyze the performance and structure of them.</a:t>
            </a:r>
          </a:p>
          <a:p>
            <a:pPr rtl="0" eaLnBrk="1" fontAlgn="t" latinLnBrk="0" hangingPunct="1"/>
            <a:endParaRPr lang="en-US" sz="1200" b="0" i="0" u="none" strike="noStrike" kern="1200" baseline="0" dirty="0" smtClean="0">
              <a:solidFill>
                <a:schemeClr val="tx1"/>
              </a:solidFill>
              <a:effectLst/>
            </a:endParaRPr>
          </a:p>
          <a:p>
            <a:pPr rtl="0" eaLnBrk="1" fontAlgn="t" latinLnBrk="0" hangingPunct="1"/>
            <a:r>
              <a:rPr lang="en-US" sz="1200" b="1" i="0" u="none" strike="noStrike" kern="1200" baseline="0" dirty="0" smtClean="0">
                <a:solidFill>
                  <a:schemeClr val="tx1"/>
                </a:solidFill>
                <a:effectLst/>
              </a:rPr>
              <a:t>2. Analytics &amp; Decisions</a:t>
            </a:r>
          </a:p>
          <a:p>
            <a:pPr rtl="0" eaLnBrk="1" fontAlgn="t" latinLnBrk="0" hangingPunct="1"/>
            <a:r>
              <a:rPr lang="en-US" sz="1200" b="0" i="0" u="none" strike="noStrike" kern="1200" dirty="0" smtClean="0">
                <a:solidFill>
                  <a:schemeClr val="tx1"/>
                </a:solidFill>
                <a:effectLst/>
              </a:rPr>
              <a:t>2.1</a:t>
            </a:r>
          </a:p>
          <a:p>
            <a:pPr rtl="0" eaLnBrk="1" fontAlgn="t" latinLnBrk="0" hangingPunct="1"/>
            <a:r>
              <a:rPr lang="en-US" sz="1200" b="0" i="0" u="none" strike="noStrike" kern="1200" dirty="0" smtClean="0">
                <a:solidFill>
                  <a:schemeClr val="tx1"/>
                </a:solidFill>
                <a:effectLst/>
              </a:rPr>
              <a:t>Streaming analytics</a:t>
            </a:r>
          </a:p>
          <a:p>
            <a:pPr rtl="0" eaLnBrk="1" fontAlgn="t" latinLnBrk="0" hangingPunct="1"/>
            <a:r>
              <a:rPr lang="en-US" sz="1200" b="0" i="0" u="none" strike="noStrike" kern="1200" dirty="0" smtClean="0">
                <a:solidFill>
                  <a:schemeClr val="tx1"/>
                </a:solidFill>
                <a:effectLst/>
              </a:rPr>
              <a:t>Streaming Analytics integrates data streams from the </a:t>
            </a:r>
            <a:r>
              <a:rPr lang="en-US" sz="1200" b="0" i="0" u="none" strike="noStrike" kern="1200" dirty="0" err="1" smtClean="0">
                <a:solidFill>
                  <a:schemeClr val="tx1"/>
                </a:solidFill>
                <a:effectLst/>
              </a:rPr>
              <a:t>siloed</a:t>
            </a:r>
            <a:r>
              <a:rPr lang="en-US" sz="1200" b="0" i="0" u="none" strike="noStrike" kern="1200" dirty="0" smtClean="0">
                <a:solidFill>
                  <a:schemeClr val="tx1"/>
                </a:solidFill>
                <a:effectLst/>
              </a:rPr>
              <a:t> systems and monitor their processes, events and transactions automatically. This allows enterprises to transform real-time insights into right-time actions and continuously identify new revenue opportunities, optimize operations, mitigate risks, and innovate through real-time comparison and benchmarking for competitive advantage.</a:t>
            </a:r>
          </a:p>
          <a:p>
            <a:pPr rtl="0" eaLnBrk="1" fontAlgn="t" latinLnBrk="0" hangingPunct="1"/>
            <a:r>
              <a:rPr lang="en-US" sz="1200" b="0" i="0" u="none" strike="noStrike" kern="1200" dirty="0" smtClean="0">
                <a:solidFill>
                  <a:schemeClr val="tx1"/>
                </a:solidFill>
                <a:effectLst/>
              </a:rPr>
              <a:t>2.2</a:t>
            </a:r>
          </a:p>
          <a:p>
            <a:pPr rtl="0" eaLnBrk="1" fontAlgn="t" latinLnBrk="0" hangingPunct="1"/>
            <a:r>
              <a:rPr lang="en-US" sz="1200" b="0" i="0" u="none" strike="noStrike" kern="1200" dirty="0" smtClean="0">
                <a:solidFill>
                  <a:schemeClr val="tx1"/>
                </a:solidFill>
                <a:effectLst/>
              </a:rPr>
              <a:t>Machine learning</a:t>
            </a:r>
          </a:p>
          <a:p>
            <a:pPr rtl="0" eaLnBrk="1" fontAlgn="t" latinLnBrk="0" hangingPunct="1"/>
            <a:r>
              <a:rPr lang="en-US" sz="1200" b="0" i="0" u="none" strike="noStrike" kern="1200" dirty="0" smtClean="0">
                <a:solidFill>
                  <a:schemeClr val="tx1"/>
                </a:solidFill>
                <a:effectLst/>
              </a:rPr>
              <a:t>Our platform executes machine learning models in batch or real-time transactions and delivers operational AI capabilities for streaming analytics as well as big data applications quickly without writing code. This includes advanced analytics formulated in the vendor-neutral PMML industry standard to execute models that are exported from tools such as SAS, IBM SPSS, KNIME, or open source languages like R and Python. Supported algorithms range from simple regression to complex statistical and machine learning models, including model ensembles and deep neural networks. Models can be deployed and/or executed in both the cloud and gateways at the edge.</a:t>
            </a:r>
          </a:p>
          <a:p>
            <a:pPr rtl="0" eaLnBrk="1" fontAlgn="t" latinLnBrk="0" hangingPunct="1"/>
            <a:r>
              <a:rPr lang="en-US" sz="1200" b="0" i="0" u="none" strike="noStrike" kern="1200" dirty="0" smtClean="0">
                <a:solidFill>
                  <a:schemeClr val="tx1"/>
                </a:solidFill>
                <a:effectLst/>
              </a:rPr>
              <a:t>2.3</a:t>
            </a:r>
          </a:p>
          <a:p>
            <a:pPr rtl="0" eaLnBrk="1" fontAlgn="t" latinLnBrk="0" hangingPunct="1"/>
            <a:r>
              <a:rPr lang="en-US" sz="1200" b="0" i="0" u="none" strike="noStrike" kern="1200" dirty="0" smtClean="0">
                <a:solidFill>
                  <a:schemeClr val="tx1"/>
                </a:solidFill>
                <a:effectLst/>
              </a:rPr>
              <a:t>Predictive analytics</a:t>
            </a:r>
          </a:p>
          <a:p>
            <a:pPr rtl="0" eaLnBrk="1" fontAlgn="t" latinLnBrk="0" hangingPunct="1"/>
            <a:r>
              <a:rPr lang="en-US" sz="1200" b="0" i="0" u="none" strike="noStrike" kern="1200" dirty="0" smtClean="0">
                <a:solidFill>
                  <a:schemeClr val="tx1"/>
                </a:solidFill>
                <a:effectLst/>
              </a:rPr>
              <a:t>Predictive analytics can be used to score incoming data against predictive models built using a wide variety tools such as </a:t>
            </a:r>
            <a:r>
              <a:rPr lang="en-US" sz="1200" b="0" i="0" u="none" strike="noStrike" kern="1200" dirty="0" err="1" smtClean="0">
                <a:solidFill>
                  <a:schemeClr val="tx1"/>
                </a:solidFill>
                <a:effectLst/>
              </a:rPr>
              <a:t>Knime</a:t>
            </a:r>
            <a:r>
              <a:rPr lang="en-US" sz="1200" b="0" i="0" u="none" strike="noStrike" kern="1200" dirty="0" smtClean="0">
                <a:solidFill>
                  <a:schemeClr val="tx1"/>
                </a:solidFill>
                <a:effectLst/>
              </a:rPr>
              <a:t>, R, SAS and SPSS to predict future events that are likely to occur. In addition the analytics engine can calculate the normal behavior and alert as the actual behavior begins to deviate from the normal. It can calculate standard deviations and highlight when the actual values breach the standard deviations, e.g. using Bollinger bands. The analytics engine includes numerous analytics to assist with predicting future issues across streams of data, such as calculating spreads, volatility, missing data, drifts, spikes and peer analysis. Closed loop analytics ensures the system learns from previous events helping the system better predict what may happen in the future.</a:t>
            </a:r>
          </a:p>
          <a:p>
            <a:pPr rtl="0" eaLnBrk="1" fontAlgn="t" latinLnBrk="0" hangingPunct="1"/>
            <a:r>
              <a:rPr lang="en-US" sz="1200" b="0" i="0" u="none" strike="noStrike" kern="1200" dirty="0" smtClean="0">
                <a:solidFill>
                  <a:schemeClr val="tx1"/>
                </a:solidFill>
                <a:effectLst/>
              </a:rPr>
              <a:t>2.4</a:t>
            </a:r>
          </a:p>
          <a:p>
            <a:pPr rtl="0" eaLnBrk="1" fontAlgn="t" latinLnBrk="0" hangingPunct="1"/>
            <a:r>
              <a:rPr lang="en-US" sz="1200" b="0" i="0" u="none" strike="noStrike" kern="1200" dirty="0" smtClean="0">
                <a:solidFill>
                  <a:schemeClr val="tx1"/>
                </a:solidFill>
                <a:effectLst/>
              </a:rPr>
              <a:t>Edge analytics</a:t>
            </a:r>
          </a:p>
          <a:p>
            <a:pPr rtl="0" eaLnBrk="1" fontAlgn="t" latinLnBrk="0" hangingPunct="1"/>
            <a:r>
              <a:rPr lang="en-US" sz="1200" b="0" i="0" u="none" strike="noStrike" kern="1200" dirty="0" smtClean="0">
                <a:solidFill>
                  <a:schemeClr val="tx1"/>
                </a:solidFill>
                <a:effectLst/>
              </a:rPr>
              <a:t>Distributed architecture that enables rapid deployment and performance of real-time streaming analytics at the edge of the network, close to digital devices and sensors which is achieved through an embedded of Streaming Analytics. Performing real-time analytics on the edge can drastically reduce the cost of high volume Industrial IoT sensor traffic and the need for expensive central servers.</a:t>
            </a:r>
          </a:p>
          <a:p>
            <a:pPr rtl="0" eaLnBrk="1" fontAlgn="t" latinLnBrk="0" hangingPunct="1"/>
            <a:r>
              <a:rPr lang="en-US" sz="1200" b="0" i="0" u="none" strike="noStrike" kern="1200" dirty="0" smtClean="0">
                <a:solidFill>
                  <a:schemeClr val="tx1"/>
                </a:solidFill>
                <a:effectLst/>
              </a:rPr>
              <a:t>2.5</a:t>
            </a:r>
          </a:p>
          <a:p>
            <a:pPr rtl="0" eaLnBrk="1" fontAlgn="t" latinLnBrk="0" hangingPunct="1"/>
            <a:r>
              <a:rPr lang="en-US" sz="1200" b="0" i="0" u="none" strike="noStrike" kern="1200" dirty="0" smtClean="0">
                <a:solidFill>
                  <a:schemeClr val="tx1"/>
                </a:solidFill>
                <a:effectLst/>
              </a:rPr>
              <a:t>Visual</a:t>
            </a:r>
            <a:r>
              <a:rPr lang="en-US" sz="1200" b="0" i="0" u="none" strike="noStrike" kern="1200" baseline="0" dirty="0" smtClean="0">
                <a:solidFill>
                  <a:schemeClr val="tx1"/>
                </a:solidFill>
                <a:effectLst/>
              </a:rPr>
              <a:t> analytics</a:t>
            </a:r>
            <a:endParaRPr lang="en-US" sz="1200" b="0" i="0" u="none" strike="noStrike" kern="1200" dirty="0" smtClean="0">
              <a:solidFill>
                <a:schemeClr val="tx1"/>
              </a:solidFill>
              <a:effectLst/>
            </a:endParaRPr>
          </a:p>
          <a:p>
            <a:pPr rtl="0" eaLnBrk="1" fontAlgn="t" latinLnBrk="0" hangingPunct="1"/>
            <a:r>
              <a:rPr lang="en-US" sz="1200" b="0" i="0" u="none" strike="noStrike" kern="1200" dirty="0" smtClean="0">
                <a:solidFill>
                  <a:schemeClr val="tx1"/>
                </a:solidFill>
                <a:effectLst/>
              </a:rPr>
              <a:t>Visual Analytics allows users to build responsive dashboards by connecting to data sources, leverage a rich set of visualizations, and perform visual exploration on data. One can combine data from any original source—data warehouses, ARIS, XML files, databases, streaming big data and even Excel® spreadsheets—to create business dashboards for right-time decision-making. Users can combine data from any live data source to create real-time dashboards, transform raw data into useful analytics within a few minutes, measure continuous business impact with easy access to </a:t>
            </a:r>
            <a:r>
              <a:rPr lang="en-US" sz="1200" b="0" i="0" u="none" strike="noStrike" kern="1200" dirty="0" err="1" smtClean="0">
                <a:solidFill>
                  <a:schemeClr val="tx1"/>
                </a:solidFill>
                <a:effectLst/>
              </a:rPr>
              <a:t>realtime</a:t>
            </a:r>
            <a:r>
              <a:rPr lang="en-US" sz="1200" b="0" i="0" u="none" strike="noStrike" kern="1200" dirty="0" smtClean="0">
                <a:solidFill>
                  <a:schemeClr val="tx1"/>
                </a:solidFill>
                <a:effectLst/>
              </a:rPr>
              <a:t> KPIs and metrics, rely less on IT—anyone can create a dashboard and easily share with others in the organization and safely and secure data.</a:t>
            </a:r>
          </a:p>
          <a:p>
            <a:pPr rtl="0" eaLnBrk="1" fontAlgn="t" latinLnBrk="0" hangingPunct="1"/>
            <a:r>
              <a:rPr lang="en-US" sz="1200" b="0" i="0" u="none" strike="noStrike" kern="1200" dirty="0" smtClean="0">
                <a:solidFill>
                  <a:schemeClr val="tx1"/>
                </a:solidFill>
                <a:effectLst/>
              </a:rPr>
              <a:t>2.6</a:t>
            </a:r>
          </a:p>
          <a:p>
            <a:pPr rtl="0" eaLnBrk="1" fontAlgn="t" latinLnBrk="0" hangingPunct="1"/>
            <a:r>
              <a:rPr lang="en-US" sz="1200" b="0" i="0" u="none" strike="noStrike" kern="1200" dirty="0" smtClean="0">
                <a:solidFill>
                  <a:schemeClr val="tx1"/>
                </a:solidFill>
                <a:effectLst/>
              </a:rPr>
              <a:t>In-Memory</a:t>
            </a:r>
            <a:r>
              <a:rPr lang="en-US" sz="1200" b="0" i="0" u="none" strike="noStrike" kern="1200" baseline="0" dirty="0" smtClean="0">
                <a:solidFill>
                  <a:schemeClr val="tx1"/>
                </a:solidFill>
                <a:effectLst/>
              </a:rPr>
              <a:t> store &amp; compute</a:t>
            </a:r>
            <a:endParaRPr lang="en-US" sz="1200" b="0" i="0" u="none" strike="noStrike" kern="1200" dirty="0" smtClean="0">
              <a:solidFill>
                <a:schemeClr val="tx1"/>
              </a:solidFill>
              <a:effectLst/>
            </a:endParaRPr>
          </a:p>
          <a:p>
            <a:pPr rtl="0" eaLnBrk="1" fontAlgn="t" latinLnBrk="0" hangingPunct="1"/>
            <a:r>
              <a:rPr lang="en-US" sz="1200" b="0" i="0" u="none" strike="noStrike" kern="1200" dirty="0" smtClean="0">
                <a:solidFill>
                  <a:schemeClr val="tx1"/>
                </a:solidFill>
                <a:effectLst/>
              </a:rPr>
              <a:t>A next generation in-memory data platform that offers blazing-fast performance for combined operational and analytical processing. Our in-memory DB leverages the foundational technology used in </a:t>
            </a:r>
            <a:r>
              <a:rPr lang="en-US" sz="1200" b="0" i="0" u="none" strike="noStrike" kern="1200" dirty="0" err="1" smtClean="0">
                <a:solidFill>
                  <a:schemeClr val="tx1"/>
                </a:solidFill>
                <a:effectLst/>
              </a:rPr>
              <a:t>BigMemory</a:t>
            </a:r>
            <a:r>
              <a:rPr lang="en-US" sz="1200" b="0" i="0" u="none" strike="noStrike" kern="1200" dirty="0" smtClean="0">
                <a:solidFill>
                  <a:schemeClr val="tx1"/>
                </a:solidFill>
                <a:effectLst/>
              </a:rPr>
              <a:t> - an industry leading In-memory data grid (IMDG). Our in memory technology introduces improved distributed Ehcache v3 based on JSR-107 caching standard and </a:t>
            </a:r>
            <a:r>
              <a:rPr lang="en-US" sz="1200" b="0" i="0" u="none" strike="noStrike" kern="1200" dirty="0" err="1" smtClean="0">
                <a:solidFill>
                  <a:schemeClr val="tx1"/>
                </a:solidFill>
                <a:effectLst/>
              </a:rPr>
              <a:t>TCStore</a:t>
            </a:r>
            <a:r>
              <a:rPr lang="en-US" sz="1200" b="0" i="0" u="none" strike="noStrike" kern="1200" dirty="0" smtClean="0">
                <a:solidFill>
                  <a:schemeClr val="tx1"/>
                </a:solidFill>
                <a:effectLst/>
              </a:rPr>
              <a:t> - new storage and compute APIs for developers to build real-time applications where latency, performance, and scalability are a necessity.</a:t>
            </a:r>
          </a:p>
          <a:p>
            <a:pPr rtl="0" eaLnBrk="1" fontAlgn="t" latinLnBrk="0" hangingPunct="1"/>
            <a:r>
              <a:rPr lang="en-US" sz="1200" b="0" i="0" u="none" strike="noStrike" kern="1200" dirty="0" smtClean="0">
                <a:solidFill>
                  <a:schemeClr val="tx1"/>
                </a:solidFill>
                <a:effectLst/>
              </a:rPr>
              <a:t>2.7</a:t>
            </a:r>
          </a:p>
          <a:p>
            <a:pPr rtl="0" eaLnBrk="1" fontAlgn="t" latinLnBrk="0" hangingPunct="1"/>
            <a:r>
              <a:rPr lang="en-US" sz="1200" b="0" i="0" u="none" strike="noStrike" kern="1200" dirty="0" smtClean="0">
                <a:solidFill>
                  <a:schemeClr val="tx1"/>
                </a:solidFill>
                <a:effectLst/>
              </a:rPr>
              <a:t>Distributes caching</a:t>
            </a:r>
          </a:p>
          <a:p>
            <a:pPr rtl="0" eaLnBrk="1" fontAlgn="t" latinLnBrk="0" hangingPunct="1"/>
            <a:r>
              <a:rPr lang="en-US" sz="1200" b="0" i="0" u="none" strike="noStrike" kern="1200" dirty="0" smtClean="0">
                <a:solidFill>
                  <a:schemeClr val="tx1"/>
                </a:solidFill>
                <a:effectLst/>
              </a:rPr>
              <a:t>Distributed Caching brings data closer to running application to have real-time access to information at scale. Distributed Caching provides in-memory real-time access to information, real-time access to data from multiple client platforms, the ability to scale to even higher data limits up to 100s of terabytes while providing greater fault tolerance, lower TCO and operational flexibility and simple to use on commodity hardware and continuous availability of data with zero downtime across different deployment topologies.</a:t>
            </a:r>
          </a:p>
          <a:p>
            <a:pPr rtl="0" eaLnBrk="1" fontAlgn="t" latinLnBrk="0" hangingPunct="1"/>
            <a:r>
              <a:rPr lang="en-US" sz="1200" b="0" i="0" u="none" strike="noStrike" kern="1200" dirty="0" smtClean="0">
                <a:solidFill>
                  <a:schemeClr val="tx1"/>
                </a:solidFill>
                <a:effectLst/>
              </a:rPr>
              <a:t>2.8</a:t>
            </a:r>
          </a:p>
          <a:p>
            <a:pPr rtl="0" eaLnBrk="1" fontAlgn="t" latinLnBrk="0" hangingPunct="1"/>
            <a:r>
              <a:rPr lang="en-US" sz="1200" b="0" i="0" u="none" strike="noStrike" kern="1200" dirty="0" smtClean="0">
                <a:solidFill>
                  <a:schemeClr val="tx1"/>
                </a:solidFill>
                <a:effectLst/>
              </a:rPr>
              <a:t>Alerts &amp; actions</a:t>
            </a:r>
          </a:p>
          <a:p>
            <a:pPr rtl="0" eaLnBrk="1" fontAlgn="t" latinLnBrk="0" hangingPunct="1"/>
            <a:r>
              <a:rPr lang="en-US" sz="1200" b="0" i="0" u="none" strike="noStrike" kern="1200" dirty="0" smtClean="0">
                <a:solidFill>
                  <a:schemeClr val="tx1"/>
                </a:solidFill>
                <a:effectLst/>
              </a:rPr>
              <a:t>Real-time streaming data coming from devices or other data sources for immediate processing are used to define business operations. Based on a set of applied rules, this information can then be used to take action, generate an alert, or kick off a business process. Alerts can be setup to highlight when something of importance has happened and the details of what actually happened (e.g. sensor readings over a threshold) are provided to the user.</a:t>
            </a:r>
          </a:p>
          <a:p>
            <a:pPr rtl="0" eaLnBrk="1" fontAlgn="t" latinLnBrk="0" hangingPunct="1"/>
            <a:r>
              <a:rPr lang="en-US" sz="1200" b="0" i="0" u="none" strike="noStrike" kern="1200" dirty="0" smtClean="0">
                <a:solidFill>
                  <a:schemeClr val="tx1"/>
                </a:solidFill>
                <a:effectLst/>
              </a:rPr>
              <a:t>2.9</a:t>
            </a:r>
          </a:p>
          <a:p>
            <a:pPr rtl="0" eaLnBrk="1" fontAlgn="t" latinLnBrk="0" hangingPunct="1"/>
            <a:r>
              <a:rPr lang="en-US" sz="1200" b="0" i="0" u="none" strike="noStrike" kern="1200" dirty="0" smtClean="0">
                <a:solidFill>
                  <a:schemeClr val="tx1"/>
                </a:solidFill>
                <a:effectLst/>
              </a:rPr>
              <a:t>Event routing</a:t>
            </a:r>
            <a:r>
              <a:rPr lang="en-US" sz="1200" b="0" i="0" u="none" strike="noStrike" kern="1200" baseline="0" dirty="0" smtClean="0">
                <a:solidFill>
                  <a:schemeClr val="tx1"/>
                </a:solidFill>
                <a:effectLst/>
              </a:rPr>
              <a:t> &amp; persistence</a:t>
            </a:r>
            <a:endParaRPr lang="en-US" sz="1200" b="0" i="0" u="none" strike="noStrike" kern="1200" dirty="0" smtClean="0">
              <a:solidFill>
                <a:schemeClr val="tx1"/>
              </a:solidFill>
              <a:effectLst/>
            </a:endParaRPr>
          </a:p>
          <a:p>
            <a:pPr rtl="0" eaLnBrk="1" fontAlgn="t" latinLnBrk="0" hangingPunct="1"/>
            <a:r>
              <a:rPr lang="en-US" sz="1200" b="0" i="0" u="none" strike="noStrike" kern="1200" dirty="0" smtClean="0">
                <a:solidFill>
                  <a:schemeClr val="tx1"/>
                </a:solidFill>
                <a:effectLst/>
              </a:rPr>
              <a:t>Digital Event Services (DES) is the mechanism for event-based integration between all our platform capabilities &amp; products and provides event routing, event persistency and a common event interchange definition language.</a:t>
            </a:r>
          </a:p>
          <a:p>
            <a:pPr rtl="0" eaLnBrk="1" fontAlgn="t" latinLnBrk="0" hangingPunct="1"/>
            <a:endParaRPr lang="en-US" sz="1200" b="0" i="0" u="none" strike="noStrike" kern="1200" dirty="0" smtClean="0">
              <a:solidFill>
                <a:schemeClr val="tx1"/>
              </a:solidFill>
              <a:effectLst/>
            </a:endParaRPr>
          </a:p>
          <a:p>
            <a:pPr rtl="0" eaLnBrk="1" fontAlgn="t" latinLnBrk="0" hangingPunct="1"/>
            <a:r>
              <a:rPr lang="en-US" sz="1200" b="1" i="0" u="none" strike="noStrike" kern="1200" dirty="0" smtClean="0">
                <a:solidFill>
                  <a:schemeClr val="tx1"/>
                </a:solidFill>
                <a:effectLst/>
              </a:rPr>
              <a:t>3 Process &amp; Applications</a:t>
            </a:r>
            <a:endParaRPr lang="en-US" sz="1200" b="0" i="0" u="none" strike="noStrike" kern="1200" dirty="0" smtClean="0">
              <a:solidFill>
                <a:schemeClr val="tx1"/>
              </a:solidFill>
              <a:effectLst/>
            </a:endParaRPr>
          </a:p>
          <a:p>
            <a:pPr rtl="0" eaLnBrk="1" fontAlgn="t" latinLnBrk="0" hangingPunct="1"/>
            <a:r>
              <a:rPr lang="en-US" sz="1200" b="0" i="0" u="none" strike="noStrike" kern="1200" dirty="0" smtClean="0">
                <a:solidFill>
                  <a:schemeClr val="tx1"/>
                </a:solidFill>
                <a:effectLst/>
              </a:rPr>
              <a:t>3.1</a:t>
            </a:r>
          </a:p>
          <a:p>
            <a:pPr rtl="0" eaLnBrk="1" fontAlgn="t" latinLnBrk="0" hangingPunct="1"/>
            <a:r>
              <a:rPr lang="en-US" sz="1200" b="0" i="0" u="none" strike="noStrike" kern="1200" dirty="0" smtClean="0">
                <a:solidFill>
                  <a:schemeClr val="tx1"/>
                </a:solidFill>
                <a:effectLst/>
              </a:rPr>
              <a:t>Dynamic orchestration</a:t>
            </a:r>
            <a:r>
              <a:rPr lang="en-US" sz="1200" b="0" i="0" u="none" strike="noStrike" kern="1200" baseline="0" dirty="0" smtClean="0">
                <a:solidFill>
                  <a:schemeClr val="tx1"/>
                </a:solidFill>
                <a:effectLst/>
              </a:rPr>
              <a:t> </a:t>
            </a:r>
            <a:endParaRPr lang="en-US" sz="1200" b="0" i="0" u="none" strike="noStrike" kern="1200" dirty="0" smtClean="0">
              <a:solidFill>
                <a:schemeClr val="tx1"/>
              </a:solidFill>
              <a:effectLst/>
            </a:endParaRPr>
          </a:p>
          <a:p>
            <a:pPr rtl="0" eaLnBrk="1" fontAlgn="t" latinLnBrk="0" hangingPunct="1"/>
            <a:r>
              <a:rPr lang="en-US" sz="1200" b="0" i="0" u="none" strike="noStrike" kern="1200" baseline="0" dirty="0" smtClean="0">
                <a:solidFill>
                  <a:schemeClr val="tx1"/>
                </a:solidFill>
                <a:effectLst/>
              </a:rPr>
              <a:t>Allows organizations to orchestrate people, systems and data in order to create efficiencies, increase productivity and enable continuous improvement. Ability to change processes “on the fly” including in-flight tasks, steps and sub-processes.</a:t>
            </a:r>
            <a:endParaRPr lang="en-US" sz="1200" b="0" i="0" u="none" strike="noStrike" kern="1200" dirty="0" smtClean="0">
              <a:solidFill>
                <a:schemeClr val="tx1"/>
              </a:solidFill>
              <a:effectLst/>
            </a:endParaRPr>
          </a:p>
          <a:p>
            <a:pPr rtl="0" eaLnBrk="1" fontAlgn="t" latinLnBrk="0" hangingPunct="1"/>
            <a:r>
              <a:rPr lang="en-US" sz="1200" b="0" i="0" u="none" strike="noStrike" kern="1200" dirty="0" smtClean="0">
                <a:solidFill>
                  <a:schemeClr val="tx1"/>
                </a:solidFill>
                <a:effectLst/>
              </a:rPr>
              <a:t>3.2</a:t>
            </a:r>
          </a:p>
          <a:p>
            <a:pPr rtl="0" eaLnBrk="1" fontAlgn="t" latinLnBrk="0" hangingPunct="1"/>
            <a:r>
              <a:rPr lang="en-US" sz="1200" b="0" i="0" u="none" strike="noStrike" kern="1200" dirty="0" smtClean="0">
                <a:solidFill>
                  <a:schemeClr val="tx1"/>
                </a:solidFill>
                <a:effectLst/>
              </a:rPr>
              <a:t>Process automation</a:t>
            </a:r>
          </a:p>
          <a:p>
            <a:pPr rtl="0" eaLnBrk="1" fontAlgn="t" latinLnBrk="0" hangingPunct="1"/>
            <a:r>
              <a:rPr lang="en-US" sz="1200" b="0" i="0" u="none" strike="noStrike" kern="1200" dirty="0" smtClean="0">
                <a:solidFill>
                  <a:schemeClr val="tx1"/>
                </a:solidFill>
                <a:effectLst/>
              </a:rPr>
              <a:t>Enables </a:t>
            </a:r>
            <a:r>
              <a:rPr lang="en-US" sz="1200" b="0" i="0" u="none" strike="noStrike" kern="1200" baseline="0" dirty="0" smtClean="0">
                <a:solidFill>
                  <a:schemeClr val="tx1"/>
                </a:solidFill>
                <a:effectLst/>
              </a:rPr>
              <a:t>you to accelerate your business by streamlining and automating processes. By eliminating manual activities and inconsistent processes, you can increase productivity, improve accountability and reduce errors. </a:t>
            </a:r>
            <a:endParaRPr lang="en-US" sz="1200" b="0" i="0" u="none" strike="noStrike" kern="1200" dirty="0" smtClean="0">
              <a:solidFill>
                <a:schemeClr val="tx1"/>
              </a:solidFill>
              <a:effectLst/>
            </a:endParaRPr>
          </a:p>
          <a:p>
            <a:pPr rtl="0" eaLnBrk="1" fontAlgn="t" latinLnBrk="0" hangingPunct="1"/>
            <a:r>
              <a:rPr lang="en-US" sz="1200" b="0" i="0" u="none" strike="noStrike" kern="1200" dirty="0" smtClean="0">
                <a:solidFill>
                  <a:schemeClr val="tx1"/>
                </a:solidFill>
                <a:effectLst/>
              </a:rPr>
              <a:t>3.3</a:t>
            </a:r>
          </a:p>
          <a:p>
            <a:pPr rtl="0" eaLnBrk="1" fontAlgn="t" latinLnBrk="0" hangingPunct="1"/>
            <a:r>
              <a:rPr lang="en-US" sz="1200" b="0" i="0" u="none" strike="noStrike" kern="1200" dirty="0" smtClean="0">
                <a:solidFill>
                  <a:schemeClr val="tx1"/>
                </a:solidFill>
                <a:effectLst/>
              </a:rPr>
              <a:t>Case management</a:t>
            </a:r>
          </a:p>
          <a:p>
            <a:pPr rtl="0" eaLnBrk="1" fontAlgn="auto" latinLnBrk="0" hangingPunct="1"/>
            <a:r>
              <a:rPr lang="en-US" sz="1200" b="0" i="0" u="none" strike="noStrike" kern="1200" dirty="0" smtClean="0">
                <a:solidFill>
                  <a:schemeClr val="tx1"/>
                </a:solidFill>
                <a:effectLst/>
              </a:rPr>
              <a:t>Provides enhanced</a:t>
            </a:r>
            <a:r>
              <a:rPr lang="en-US" sz="1200" b="0" i="0" u="none" strike="noStrike" kern="1200" baseline="0" dirty="0" smtClean="0">
                <a:solidFill>
                  <a:schemeClr val="tx1"/>
                </a:solidFill>
                <a:effectLst/>
              </a:rPr>
              <a:t> case management capabilities such as ca</a:t>
            </a:r>
            <a:r>
              <a:rPr lang="en-US" sz="1200" b="0" i="0" u="none" strike="noStrike" kern="1200" dirty="0" smtClean="0">
                <a:solidFill>
                  <a:schemeClr val="tx1"/>
                </a:solidFill>
                <a:effectLst/>
              </a:rPr>
              <a:t>se assignment rules and queues,</a:t>
            </a:r>
            <a:r>
              <a:rPr lang="en-US" sz="1200" b="0" i="0" u="none" strike="noStrike" kern="1200" baseline="0" dirty="0" smtClean="0">
                <a:solidFill>
                  <a:schemeClr val="tx1"/>
                </a:solidFill>
                <a:effectLst/>
              </a:rPr>
              <a:t> t</a:t>
            </a:r>
            <a:r>
              <a:rPr lang="en-US" sz="1200" b="0" i="0" u="none" strike="noStrike" kern="1200" dirty="0" smtClean="0">
                <a:solidFill>
                  <a:schemeClr val="tx1"/>
                </a:solidFill>
                <a:effectLst/>
              </a:rPr>
              <a:t>ime tracking for case work, case activity</a:t>
            </a:r>
            <a:r>
              <a:rPr lang="en-US" sz="1200" b="0" i="0" u="none" strike="noStrike" kern="1200" baseline="0" dirty="0" smtClean="0">
                <a:solidFill>
                  <a:schemeClr val="tx1"/>
                </a:solidFill>
                <a:effectLst/>
              </a:rPr>
              <a:t> history, </a:t>
            </a:r>
            <a:r>
              <a:rPr lang="en-US" sz="1200" b="0" i="0" u="none" strike="noStrike" kern="1200" dirty="0" smtClean="0">
                <a:solidFill>
                  <a:schemeClr val="tx1"/>
                </a:solidFill>
                <a:effectLst/>
              </a:rPr>
              <a:t>analytics and reporting.</a:t>
            </a:r>
          </a:p>
          <a:p>
            <a:pPr rtl="0" eaLnBrk="1" fontAlgn="t" latinLnBrk="0" hangingPunct="1"/>
            <a:r>
              <a:rPr lang="en-US" sz="1200" b="0" i="0" u="none" strike="noStrike" kern="1200" dirty="0" smtClean="0">
                <a:solidFill>
                  <a:schemeClr val="tx1"/>
                </a:solidFill>
                <a:effectLst/>
              </a:rPr>
              <a:t>3.4</a:t>
            </a:r>
          </a:p>
          <a:p>
            <a:pPr rtl="0" eaLnBrk="1" fontAlgn="t" latinLnBrk="0" hangingPunct="1"/>
            <a:r>
              <a:rPr lang="en-US" sz="1200" b="0" i="0" u="none" strike="noStrike" kern="1200" dirty="0" smtClean="0">
                <a:solidFill>
                  <a:schemeClr val="tx1"/>
                </a:solidFill>
                <a:effectLst/>
              </a:rPr>
              <a:t>Robotic process automation</a:t>
            </a:r>
          </a:p>
          <a:p>
            <a:pPr rtl="0" eaLnBrk="1" fontAlgn="auto" latinLnBrk="0" hangingPunct="1"/>
            <a:r>
              <a:rPr lang="en-US" sz="1200" b="0" i="0" u="none" strike="noStrike" kern="1200" dirty="0" smtClean="0">
                <a:solidFill>
                  <a:schemeClr val="tx1"/>
                </a:solidFill>
                <a:effectLst/>
              </a:rPr>
              <a:t>A new “workforce” of software robots helps companies to automate repetitive manual tasks and processes. Robots can assist users to complete a specific task automatically for them, or guide them through the required steps that need to be done. Besides that they can work in unattended mode without any user involvement or interaction. </a:t>
            </a:r>
          </a:p>
          <a:p>
            <a:pPr rtl="0" eaLnBrk="1" fontAlgn="t" latinLnBrk="0" hangingPunct="1"/>
            <a:r>
              <a:rPr lang="en-US" sz="1200" b="0" i="0" u="none" strike="noStrike" kern="1200" dirty="0" smtClean="0">
                <a:solidFill>
                  <a:schemeClr val="tx1"/>
                </a:solidFill>
                <a:effectLst/>
              </a:rPr>
              <a:t>3.5</a:t>
            </a:r>
          </a:p>
          <a:p>
            <a:pPr rtl="0" eaLnBrk="1" fontAlgn="t" latinLnBrk="0" hangingPunct="1"/>
            <a:r>
              <a:rPr lang="en-US" sz="1200" b="0" i="0" u="none" strike="noStrike" kern="1200" dirty="0" smtClean="0">
                <a:solidFill>
                  <a:schemeClr val="tx1"/>
                </a:solidFill>
                <a:effectLst/>
              </a:rPr>
              <a:t>Low code app development</a:t>
            </a:r>
          </a:p>
          <a:p>
            <a:pPr rtl="0" eaLnBrk="1" fontAlgn="t" latinLnBrk="0" hangingPunct="1"/>
            <a:r>
              <a:rPr lang="en-US" sz="1200" b="0" i="0" u="none" strike="noStrike" kern="1200" dirty="0" smtClean="0">
                <a:solidFill>
                  <a:schemeClr val="tx1"/>
                </a:solidFill>
                <a:effectLst/>
              </a:rPr>
              <a:t>Allows organizations to quickly respond to evolving customer and competitive requirements by enabling visual configuration of applications by developers and subject matter experts to create easily create business applications.</a:t>
            </a:r>
          </a:p>
          <a:p>
            <a:pPr rtl="0" eaLnBrk="1" fontAlgn="t" latinLnBrk="0" hangingPunct="1"/>
            <a:r>
              <a:rPr lang="en-US" sz="1200" b="0" i="0" u="none" strike="noStrike" kern="1200" dirty="0" smtClean="0">
                <a:solidFill>
                  <a:schemeClr val="tx1"/>
                </a:solidFill>
                <a:effectLst/>
              </a:rPr>
              <a:t>3.6</a:t>
            </a:r>
          </a:p>
          <a:p>
            <a:pPr rtl="0" eaLnBrk="1" fontAlgn="t" latinLnBrk="0" hangingPunct="1"/>
            <a:r>
              <a:rPr lang="en-US" sz="1200" b="0" i="0" u="none" strike="noStrike" kern="1200" dirty="0" smtClean="0">
                <a:solidFill>
                  <a:schemeClr val="tx1"/>
                </a:solidFill>
                <a:effectLst/>
              </a:rPr>
              <a:t>Mobile</a:t>
            </a:r>
            <a:r>
              <a:rPr lang="en-US" sz="1200" b="0" i="0" u="none" strike="noStrike" kern="1200" baseline="0" dirty="0" smtClean="0">
                <a:solidFill>
                  <a:schemeClr val="tx1"/>
                </a:solidFill>
                <a:effectLst/>
              </a:rPr>
              <a:t> enablement</a:t>
            </a:r>
            <a:endParaRPr lang="en-US" sz="1200" b="0" i="0" u="none" strike="noStrike" kern="1200" dirty="0" smtClean="0">
              <a:solidFill>
                <a:schemeClr val="tx1"/>
              </a:solidFill>
              <a:effectLst/>
            </a:endParaRPr>
          </a:p>
          <a:p>
            <a:pPr rtl="0" eaLnBrk="1" fontAlgn="t" latinLnBrk="0" hangingPunct="1"/>
            <a:r>
              <a:rPr lang="en-US" sz="1200" b="0" i="0" u="none" strike="noStrike" kern="1200" dirty="0" smtClean="0">
                <a:solidFill>
                  <a:schemeClr val="tx1"/>
                </a:solidFill>
                <a:effectLst/>
              </a:rPr>
              <a:t>Provides a quick and easy way to create native mobile applications based on tasks and workflows</a:t>
            </a:r>
            <a:r>
              <a:rPr lang="en-US" sz="1200" b="0" i="0" u="none" strike="noStrike" kern="1200" baseline="0" dirty="0" smtClean="0">
                <a:solidFill>
                  <a:schemeClr val="tx1"/>
                </a:solidFill>
                <a:effectLst/>
              </a:rPr>
              <a:t>, connect them with variety of data sources in order to improve customer experience and worker productivity.</a:t>
            </a:r>
            <a:endParaRPr lang="en-US" sz="1200" b="0" i="0" u="none" strike="noStrike" kern="1200" dirty="0" smtClean="0">
              <a:solidFill>
                <a:schemeClr val="tx1"/>
              </a:solidFill>
              <a:effectLst/>
            </a:endParaRPr>
          </a:p>
          <a:p>
            <a:pPr rtl="0" eaLnBrk="1" fontAlgn="t" latinLnBrk="0" hangingPunct="1"/>
            <a:r>
              <a:rPr lang="en-US" sz="1200" b="0" i="0" u="none" strike="noStrike" kern="1200" dirty="0" smtClean="0">
                <a:solidFill>
                  <a:schemeClr val="tx1"/>
                </a:solidFill>
                <a:effectLst/>
              </a:rPr>
              <a:t>3.7</a:t>
            </a:r>
          </a:p>
          <a:p>
            <a:pPr rtl="0" eaLnBrk="1" fontAlgn="t" latinLnBrk="0" hangingPunct="1"/>
            <a:r>
              <a:rPr lang="en-US" sz="1200" b="0" i="0" u="none" strike="noStrike" kern="1200" dirty="0" smtClean="0">
                <a:solidFill>
                  <a:schemeClr val="tx1"/>
                </a:solidFill>
                <a:effectLst/>
              </a:rPr>
              <a:t>Task &amp;</a:t>
            </a:r>
            <a:r>
              <a:rPr lang="en-US" sz="1200" b="0" i="0" u="none" strike="noStrike" kern="1200" baseline="0" dirty="0" smtClean="0">
                <a:solidFill>
                  <a:schemeClr val="tx1"/>
                </a:solidFill>
                <a:effectLst/>
              </a:rPr>
              <a:t> work management</a:t>
            </a:r>
            <a:endParaRPr lang="en-US" sz="1200" b="0" i="0" u="none" strike="noStrike" kern="1200" dirty="0" smtClean="0">
              <a:solidFill>
                <a:schemeClr val="tx1"/>
              </a:solidFill>
              <a:effectLst/>
            </a:endParaRPr>
          </a:p>
          <a:p>
            <a:pPr rtl="0" eaLnBrk="1" fontAlgn="t" latinLnBrk="0" hangingPunct="1"/>
            <a:r>
              <a:rPr lang="en-US" sz="1200" b="0" i="0" u="none" strike="noStrike" kern="1200" dirty="0" smtClean="0">
                <a:solidFill>
                  <a:schemeClr val="tx1"/>
                </a:solidFill>
                <a:effectLst/>
              </a:rPr>
              <a:t>Comprehensive task management capabilities with role-based monitoring and social guidance. A customizable inbox enables users to view, act and collaborate on all assigned tasks. A recommendation engine for experts guides you in completing tasks faster and more effectively. Prebuilt</a:t>
            </a:r>
            <a:r>
              <a:rPr lang="en-US" sz="1200" b="0" i="0" u="none" strike="noStrike" kern="1200" baseline="0" dirty="0" smtClean="0">
                <a:solidFill>
                  <a:schemeClr val="tx1"/>
                </a:solidFill>
                <a:effectLst/>
              </a:rPr>
              <a:t> w</a:t>
            </a:r>
            <a:r>
              <a:rPr lang="en-US" sz="1200" b="0" i="0" u="none" strike="noStrike" kern="1200" dirty="0" smtClean="0">
                <a:solidFill>
                  <a:schemeClr val="tx1"/>
                </a:solidFill>
                <a:effectLst/>
              </a:rPr>
              <a:t>eb</a:t>
            </a:r>
            <a:r>
              <a:rPr lang="en-US" sz="1200" b="0" i="0" u="none" strike="noStrike" kern="1200" baseline="0" dirty="0" smtClean="0">
                <a:solidFill>
                  <a:schemeClr val="tx1"/>
                </a:solidFill>
                <a:effectLst/>
              </a:rPr>
              <a:t> and native mobile applications enable users to work on tasks on the go.</a:t>
            </a:r>
            <a:endParaRPr lang="en-US" sz="1200" b="0" i="0" u="none" strike="noStrike" kern="1200" dirty="0" smtClean="0">
              <a:solidFill>
                <a:schemeClr val="tx1"/>
              </a:solidFill>
              <a:effectLst/>
            </a:endParaRPr>
          </a:p>
          <a:p>
            <a:pPr rtl="0" eaLnBrk="1" fontAlgn="t" latinLnBrk="0" hangingPunct="1"/>
            <a:r>
              <a:rPr lang="en-US" sz="1200" b="0" i="0" u="none" strike="noStrike" kern="1200" dirty="0" smtClean="0">
                <a:solidFill>
                  <a:schemeClr val="tx1"/>
                </a:solidFill>
                <a:effectLst/>
              </a:rPr>
              <a:t>3.8</a:t>
            </a:r>
          </a:p>
          <a:p>
            <a:pPr rtl="0" eaLnBrk="1" fontAlgn="t" latinLnBrk="0" hangingPunct="1"/>
            <a:r>
              <a:rPr lang="en-US" sz="1200" b="0" i="0" u="none" strike="noStrike" kern="1200" dirty="0" smtClean="0">
                <a:solidFill>
                  <a:schemeClr val="tx1"/>
                </a:solidFill>
                <a:effectLst/>
              </a:rPr>
              <a:t>Rules management</a:t>
            </a:r>
          </a:p>
          <a:p>
            <a:pPr rtl="0" eaLnBrk="1" fontAlgn="auto" latinLnBrk="0" hangingPunct="1"/>
            <a:r>
              <a:rPr lang="en-US" sz="1200" b="0" i="0" u="none" strike="noStrike" kern="1200" dirty="0" smtClean="0">
                <a:solidFill>
                  <a:schemeClr val="tx1"/>
                </a:solidFill>
                <a:effectLst/>
              </a:rPr>
              <a:t>Allows users to define</a:t>
            </a:r>
            <a:r>
              <a:rPr lang="en-US" sz="1200" b="0" i="0" u="none" strike="noStrike" kern="1200" baseline="0" dirty="0" smtClean="0">
                <a:solidFill>
                  <a:schemeClr val="tx1"/>
                </a:solidFill>
                <a:effectLst/>
              </a:rPr>
              <a:t> a</a:t>
            </a:r>
            <a:r>
              <a:rPr lang="en-US" sz="1200" b="0" i="0" u="none" strike="noStrike" kern="1200" dirty="0" smtClean="0">
                <a:solidFill>
                  <a:schemeClr val="tx1"/>
                </a:solidFill>
                <a:effectLst/>
              </a:rPr>
              <a:t>nd link business rules to the right processes and enforce them automatically by applications. This helps companies</a:t>
            </a:r>
            <a:r>
              <a:rPr lang="en-US" sz="1200" b="0" i="0" u="none" strike="noStrike" kern="1200" baseline="0" dirty="0" smtClean="0">
                <a:solidFill>
                  <a:schemeClr val="tx1"/>
                </a:solidFill>
                <a:effectLst/>
              </a:rPr>
              <a:t> to </a:t>
            </a:r>
            <a:r>
              <a:rPr lang="en-US" sz="1200" b="0" i="0" u="none" strike="noStrike" kern="1200" dirty="0" smtClean="0">
                <a:solidFill>
                  <a:schemeClr val="tx1"/>
                </a:solidFill>
                <a:effectLst/>
              </a:rPr>
              <a:t>automate and improve quality of decisions by consistently applying policies and procedures. Defined rules can be changed easily at any time without development effort</a:t>
            </a:r>
            <a:r>
              <a:rPr lang="en-US" sz="1200" b="0" i="0" u="none" strike="noStrike" kern="1200" baseline="0" dirty="0" smtClean="0">
                <a:solidFill>
                  <a:schemeClr val="tx1"/>
                </a:solidFill>
                <a:effectLst/>
              </a:rPr>
              <a:t> and without the need to change underlying processes.</a:t>
            </a:r>
            <a:endParaRPr lang="en-US" sz="1200" b="0" i="0" u="none" strike="noStrike" kern="1200" dirty="0" smtClean="0">
              <a:solidFill>
                <a:schemeClr val="tx1"/>
              </a:solidFill>
              <a:effectLst/>
            </a:endParaRPr>
          </a:p>
          <a:p>
            <a:pPr rtl="0" eaLnBrk="1" fontAlgn="t" latinLnBrk="0" hangingPunct="1"/>
            <a:r>
              <a:rPr lang="en-US" sz="1200" b="0" i="0" u="none" strike="noStrike" kern="1200" dirty="0" smtClean="0">
                <a:solidFill>
                  <a:schemeClr val="tx1"/>
                </a:solidFill>
                <a:effectLst/>
              </a:rPr>
              <a:t>3.9</a:t>
            </a:r>
          </a:p>
          <a:p>
            <a:pPr rtl="0" eaLnBrk="1" fontAlgn="t" latinLnBrk="0" hangingPunct="1"/>
            <a:r>
              <a:rPr lang="en-US" sz="1200" b="0" i="0" u="none" strike="noStrike" kern="1200" dirty="0" smtClean="0">
                <a:solidFill>
                  <a:schemeClr val="tx1"/>
                </a:solidFill>
                <a:effectLst/>
              </a:rPr>
              <a:t>Content management</a:t>
            </a:r>
          </a:p>
          <a:p>
            <a:pPr rtl="0" eaLnBrk="1" fontAlgn="t" latinLnBrk="0" hangingPunct="1"/>
            <a:r>
              <a:rPr lang="en-US" sz="1200" b="0" i="0" u="none" strike="noStrike" kern="1200" dirty="0" smtClean="0">
                <a:solidFill>
                  <a:schemeClr val="tx1"/>
                </a:solidFill>
                <a:effectLst/>
              </a:rPr>
              <a:t>Allows organizations to easily integrate unstructured content from various sources and to leverage it seamlessly in any business application.</a:t>
            </a:r>
          </a:p>
          <a:p>
            <a:pPr rtl="0" eaLnBrk="1" fontAlgn="t" latinLnBrk="0" hangingPunct="1"/>
            <a:endParaRPr lang="en-US" sz="1200" b="0" i="0" u="none" strike="noStrike" kern="1200" dirty="0" smtClean="0">
              <a:solidFill>
                <a:schemeClr val="tx1"/>
              </a:solidFill>
              <a:effectLst/>
            </a:endParaRPr>
          </a:p>
          <a:p>
            <a:pPr rtl="0" eaLnBrk="1" fontAlgn="t" latinLnBrk="0" hangingPunct="1"/>
            <a:r>
              <a:rPr lang="en-US" sz="1200" b="1" i="0" u="none" strike="noStrike" kern="1200" dirty="0" smtClean="0">
                <a:solidFill>
                  <a:schemeClr val="tx1"/>
                </a:solidFill>
                <a:effectLst/>
              </a:rPr>
              <a:t>4 Integration &amp;</a:t>
            </a:r>
            <a:r>
              <a:rPr lang="en-US" sz="1200" b="1" i="0" u="none" strike="noStrike" kern="1200" baseline="0" dirty="0" smtClean="0">
                <a:solidFill>
                  <a:schemeClr val="tx1"/>
                </a:solidFill>
                <a:effectLst/>
              </a:rPr>
              <a:t> API</a:t>
            </a:r>
            <a:endParaRPr lang="en-US" sz="1200" b="0" i="0" u="none" strike="noStrike" kern="1200" dirty="0" smtClean="0">
              <a:solidFill>
                <a:schemeClr val="tx1"/>
              </a:solidFill>
              <a:effectLst/>
            </a:endParaRPr>
          </a:p>
          <a:p>
            <a:pPr rtl="0" eaLnBrk="1" fontAlgn="t" latinLnBrk="0" hangingPunct="1"/>
            <a:r>
              <a:rPr lang="en-US" sz="1200" b="0" i="0" u="none" strike="noStrike" kern="1200" dirty="0" smtClean="0">
                <a:solidFill>
                  <a:schemeClr val="tx1"/>
                </a:solidFill>
                <a:effectLst/>
              </a:rPr>
              <a:t>4.1</a:t>
            </a:r>
          </a:p>
          <a:p>
            <a:pPr rtl="0" eaLnBrk="1" fontAlgn="t" latinLnBrk="0" hangingPunct="1"/>
            <a:r>
              <a:rPr lang="en-US" sz="1200" b="0" i="0" u="none" strike="noStrike" kern="1200" dirty="0" smtClean="0">
                <a:solidFill>
                  <a:schemeClr val="tx1"/>
                </a:solidFill>
                <a:effectLst/>
              </a:rPr>
              <a:t>Application</a:t>
            </a:r>
            <a:r>
              <a:rPr lang="en-US" sz="1200" b="0" i="0" u="none" strike="noStrike" kern="1200" baseline="0" dirty="0" smtClean="0">
                <a:solidFill>
                  <a:schemeClr val="tx1"/>
                </a:solidFill>
                <a:effectLst/>
              </a:rPr>
              <a:t> integration</a:t>
            </a:r>
            <a:endParaRPr lang="en-US" sz="1200" b="0" i="0" u="none" strike="noStrike" kern="1200" dirty="0" smtClean="0">
              <a:solidFill>
                <a:schemeClr val="tx1"/>
              </a:solidFill>
              <a:effectLst/>
            </a:endParaRPr>
          </a:p>
          <a:p>
            <a:pPr rtl="0" eaLnBrk="1" fontAlgn="t" latinLnBrk="0" hangingPunct="1"/>
            <a:r>
              <a:rPr lang="en-US" sz="1200" b="0" i="0" u="none" strike="noStrike" kern="1200" dirty="0" smtClean="0">
                <a:solidFill>
                  <a:schemeClr val="tx1"/>
                </a:solidFill>
                <a:effectLst/>
              </a:rPr>
              <a:t>Use a common, configuration-based infrastructure for: integrating applications and data sources; mapping and transforming data as needed; and orchestrating business logic to provide composite services. With application integration, you can establish an integration backbone to streamline and simplify interoperability among disparate apps, both packaged and home grown.</a:t>
            </a:r>
          </a:p>
          <a:p>
            <a:pPr rtl="0" eaLnBrk="1" fontAlgn="t" latinLnBrk="0" hangingPunct="1"/>
            <a:r>
              <a:rPr lang="en-US" sz="1200" b="0" i="0" u="none" strike="noStrike" kern="1200" dirty="0" smtClean="0">
                <a:solidFill>
                  <a:schemeClr val="tx1"/>
                </a:solidFill>
                <a:effectLst/>
              </a:rPr>
              <a:t>4.2</a:t>
            </a:r>
          </a:p>
          <a:p>
            <a:pPr rtl="0" eaLnBrk="1" fontAlgn="t" latinLnBrk="0" hangingPunct="1"/>
            <a:r>
              <a:rPr lang="en-US" sz="1200" b="0" i="0" u="none" strike="noStrike" kern="1200" dirty="0" smtClean="0">
                <a:solidFill>
                  <a:schemeClr val="tx1"/>
                </a:solidFill>
                <a:effectLst/>
              </a:rPr>
              <a:t>Cloud &amp; big data</a:t>
            </a:r>
            <a:r>
              <a:rPr lang="en-US" sz="1200" b="0" i="0" u="none" strike="noStrike" kern="1200" baseline="0" dirty="0" smtClean="0">
                <a:solidFill>
                  <a:schemeClr val="tx1"/>
                </a:solidFill>
                <a:effectLst/>
              </a:rPr>
              <a:t> integration</a:t>
            </a:r>
            <a:endParaRPr lang="en-US" sz="1200" b="0" i="0" u="none" strike="noStrike" kern="1200" dirty="0" smtClean="0">
              <a:solidFill>
                <a:schemeClr val="tx1"/>
              </a:solidFill>
              <a:effectLst/>
            </a:endParaRPr>
          </a:p>
          <a:p>
            <a:pPr rtl="0" eaLnBrk="1" fontAlgn="t" latinLnBrk="0" hangingPunct="1"/>
            <a:r>
              <a:rPr lang="en-US" sz="1200" b="0" i="0" u="none" strike="noStrike" kern="1200" dirty="0" smtClean="0">
                <a:solidFill>
                  <a:schemeClr val="tx1"/>
                </a:solidFill>
                <a:effectLst/>
              </a:rPr>
              <a:t>Integrate cloud apps, such as Salesforce.com®, and use consumption governance and monitoring capabilities to maximize your ROI in the cloud. Speed up integration our</a:t>
            </a:r>
            <a:r>
              <a:rPr lang="en-US" sz="1200" b="0" i="0" u="none" strike="noStrike" kern="1200" baseline="0" dirty="0" smtClean="0">
                <a:solidFill>
                  <a:schemeClr val="tx1"/>
                </a:solidFill>
                <a:effectLst/>
              </a:rPr>
              <a:t> </a:t>
            </a:r>
            <a:r>
              <a:rPr lang="en-US" sz="1200" b="0" i="0" u="none" strike="noStrike" kern="1200" dirty="0" smtClean="0">
                <a:solidFill>
                  <a:schemeClr val="tx1"/>
                </a:solidFill>
                <a:effectLst/>
              </a:rPr>
              <a:t>connectors for </a:t>
            </a:r>
            <a:r>
              <a:rPr lang="en-US" sz="1200" b="0" i="0" u="none" strike="noStrike" kern="1200" dirty="0" err="1" smtClean="0">
                <a:solidFill>
                  <a:schemeClr val="tx1"/>
                </a:solidFill>
                <a:effectLst/>
              </a:rPr>
              <a:t>SuccessFactors</a:t>
            </a:r>
            <a:r>
              <a:rPr lang="en-US" sz="1200" b="0" i="0" u="none" strike="noStrike" kern="1200" dirty="0" smtClean="0">
                <a:solidFill>
                  <a:schemeClr val="tx1"/>
                </a:solidFill>
                <a:effectLst/>
              </a:rPr>
              <a:t>®, Chatter®, Facebook, Twitter® and Google® apps.</a:t>
            </a:r>
          </a:p>
          <a:p>
            <a:pPr rtl="0" eaLnBrk="1" fontAlgn="t" latinLnBrk="0" hangingPunct="1"/>
            <a:r>
              <a:rPr lang="en-US" sz="1200" b="0" i="0" u="none" strike="noStrike" kern="1200" dirty="0" smtClean="0">
                <a:solidFill>
                  <a:schemeClr val="tx1"/>
                </a:solidFill>
                <a:effectLst/>
              </a:rPr>
              <a:t>4.3</a:t>
            </a:r>
          </a:p>
          <a:p>
            <a:pPr rtl="0" eaLnBrk="1" fontAlgn="t" latinLnBrk="0" hangingPunct="1"/>
            <a:r>
              <a:rPr lang="en-US" sz="1200" b="0" i="0" u="none" strike="noStrike" kern="1200" dirty="0" smtClean="0">
                <a:solidFill>
                  <a:schemeClr val="tx1"/>
                </a:solidFill>
                <a:effectLst/>
              </a:rPr>
              <a:t>Messaging</a:t>
            </a:r>
          </a:p>
          <a:p>
            <a:pPr rtl="0" eaLnBrk="1" fontAlgn="t" latinLnBrk="0" hangingPunct="1"/>
            <a:r>
              <a:rPr lang="en-US" sz="1200" b="0" i="0" u="none" strike="noStrike" kern="1200" dirty="0" smtClean="0">
                <a:solidFill>
                  <a:schemeClr val="tx1"/>
                </a:solidFill>
                <a:effectLst/>
              </a:rPr>
              <a:t>Every integrated infrastructure needs a messaging backbone that’s performant,</a:t>
            </a:r>
          </a:p>
          <a:p>
            <a:pPr rtl="0" eaLnBrk="1" fontAlgn="t" latinLnBrk="0" hangingPunct="1"/>
            <a:r>
              <a:rPr lang="en-US" sz="1200" b="0" i="0" u="none" strike="noStrike" kern="1200" dirty="0" smtClean="0">
                <a:solidFill>
                  <a:schemeClr val="tx1"/>
                </a:solidFill>
                <a:effectLst/>
              </a:rPr>
              <a:t>robust, reliable, flexible and simple to use so you can execute real-time, message-oriented</a:t>
            </a:r>
          </a:p>
          <a:p>
            <a:pPr rtl="0" eaLnBrk="1" fontAlgn="t" latinLnBrk="0" hangingPunct="1"/>
            <a:r>
              <a:rPr lang="en-US" sz="1200" b="0" i="0" u="none" strike="noStrike" kern="1200" dirty="0" smtClean="0">
                <a:solidFill>
                  <a:schemeClr val="tx1"/>
                </a:solidFill>
                <a:effectLst/>
              </a:rPr>
              <a:t>interactions in an event-driven architecture. With Messaging you can expand your Digital Enterprise easily to cater to the increased data and gain new advantages in the digital business.</a:t>
            </a:r>
          </a:p>
          <a:p>
            <a:pPr rtl="0" eaLnBrk="1" fontAlgn="t" latinLnBrk="0" hangingPunct="1"/>
            <a:r>
              <a:rPr lang="en-US" sz="1200" b="0" i="0" u="none" strike="noStrike" kern="1200" dirty="0" smtClean="0">
                <a:solidFill>
                  <a:schemeClr val="tx1"/>
                </a:solidFill>
                <a:effectLst/>
              </a:rPr>
              <a:t>4.4</a:t>
            </a:r>
          </a:p>
          <a:p>
            <a:pPr rtl="0" eaLnBrk="1" fontAlgn="t" latinLnBrk="0" hangingPunct="1"/>
            <a:r>
              <a:rPr lang="en-US" sz="1200" b="0" i="0" u="none" strike="noStrike" kern="1200" dirty="0" smtClean="0">
                <a:solidFill>
                  <a:schemeClr val="tx1"/>
                </a:solidFill>
                <a:effectLst/>
              </a:rPr>
              <a:t>Mainframe</a:t>
            </a:r>
            <a:r>
              <a:rPr lang="en-US" sz="1200" b="0" i="0" u="none" strike="noStrike" kern="1200" baseline="0" dirty="0" smtClean="0">
                <a:solidFill>
                  <a:schemeClr val="tx1"/>
                </a:solidFill>
                <a:effectLst/>
              </a:rPr>
              <a:t> &amp; data integration</a:t>
            </a:r>
            <a:endParaRPr lang="en-US" sz="1200" b="0" i="0" u="none" strike="noStrike" kern="1200" dirty="0" smtClean="0">
              <a:solidFill>
                <a:schemeClr val="tx1"/>
              </a:solidFill>
              <a:effectLst/>
            </a:endParaRPr>
          </a:p>
          <a:p>
            <a:pPr rtl="0" eaLnBrk="1" fontAlgn="t" latinLnBrk="0" hangingPunct="1"/>
            <a:r>
              <a:rPr lang="en-US" sz="1200" b="0" i="0" u="none" strike="noStrike" kern="1200" dirty="0" smtClean="0">
                <a:solidFill>
                  <a:schemeClr val="tx1"/>
                </a:solidFill>
                <a:effectLst/>
              </a:rPr>
              <a:t>You can include legacy systems in the Digital Transformation. We integrate Mainframe and legacy data sources as easily as we integrate latest Cloud apps. Using the industry’s widest range of database drivers, you can create a single view of multiple databases and allow real-time access to consume the data as it is being updated in real time.</a:t>
            </a:r>
          </a:p>
          <a:p>
            <a:pPr rtl="0" eaLnBrk="1" fontAlgn="t" latinLnBrk="0" hangingPunct="1"/>
            <a:r>
              <a:rPr lang="en-US" sz="1200" b="0" i="0" u="none" strike="noStrike" kern="1200" dirty="0" smtClean="0">
                <a:solidFill>
                  <a:schemeClr val="tx1"/>
                </a:solidFill>
                <a:effectLst/>
              </a:rPr>
              <a:t>Mainframe and data integration adapters offer simplified SQL data access to more than 150 data sources. That means you can access virtually any data source on any platform, whether non-relational, relational, cloud, big data or in-memory.</a:t>
            </a:r>
          </a:p>
          <a:p>
            <a:pPr rtl="0" eaLnBrk="1" fontAlgn="t" latinLnBrk="0" hangingPunct="1"/>
            <a:r>
              <a:rPr lang="en-US" sz="1200" b="0" i="0" u="none" strike="noStrike" kern="1200" dirty="0" smtClean="0">
                <a:solidFill>
                  <a:schemeClr val="tx1"/>
                </a:solidFill>
                <a:effectLst/>
              </a:rPr>
              <a:t>4.5</a:t>
            </a:r>
          </a:p>
          <a:p>
            <a:pPr rtl="0" eaLnBrk="1" fontAlgn="t" latinLnBrk="0" hangingPunct="1"/>
            <a:r>
              <a:rPr lang="en-US" sz="1200" b="0" i="0" u="none" strike="noStrike" kern="1200" dirty="0" smtClean="0">
                <a:solidFill>
                  <a:schemeClr val="tx1"/>
                </a:solidFill>
                <a:effectLst/>
              </a:rPr>
              <a:t>API</a:t>
            </a:r>
            <a:r>
              <a:rPr lang="en-US" sz="1200" b="0" i="0" u="none" strike="noStrike" kern="1200" baseline="0" dirty="0" smtClean="0">
                <a:solidFill>
                  <a:schemeClr val="tx1"/>
                </a:solidFill>
                <a:effectLst/>
              </a:rPr>
              <a:t> gateway</a:t>
            </a:r>
            <a:endParaRPr lang="en-US" sz="1200" b="0" i="0" u="none" strike="noStrike" kern="1200" dirty="0" smtClean="0">
              <a:solidFill>
                <a:schemeClr val="tx1"/>
              </a:solidFill>
              <a:effectLst/>
            </a:endParaRPr>
          </a:p>
          <a:p>
            <a:pPr rtl="0" eaLnBrk="1" fontAlgn="t" latinLnBrk="0" hangingPunct="1"/>
            <a:r>
              <a:rPr lang="en-US" sz="1200" b="0" i="0" u="none" strike="noStrike" kern="1200" dirty="0" smtClean="0">
                <a:solidFill>
                  <a:schemeClr val="tx1"/>
                </a:solidFill>
                <a:effectLst/>
              </a:rPr>
              <a:t>API Gateway enables you to securely expose your APIs to third-party developers, partners and other consumers for use in web, mobile and Internet of Things (IoT) applications. With API Gateway you can easily create APIs, define Service Level Agreement (SLA) policies, and seamlessly publish your APIs to API-Portal.</a:t>
            </a:r>
          </a:p>
          <a:p>
            <a:pPr rtl="0" eaLnBrk="1" fontAlgn="t" latinLnBrk="0" hangingPunct="1"/>
            <a:r>
              <a:rPr lang="en-US" sz="1200" b="0" i="0" u="none" strike="noStrike" kern="1200" dirty="0" smtClean="0">
                <a:solidFill>
                  <a:schemeClr val="tx1"/>
                </a:solidFill>
                <a:effectLst/>
              </a:rPr>
              <a:t>4.6</a:t>
            </a:r>
          </a:p>
          <a:p>
            <a:pPr rtl="0" eaLnBrk="1" fontAlgn="t" latinLnBrk="0" hangingPunct="1"/>
            <a:r>
              <a:rPr lang="en-US" sz="1200" b="0" i="0" u="none" strike="noStrike" kern="1200" dirty="0" smtClean="0">
                <a:solidFill>
                  <a:schemeClr val="tx1"/>
                </a:solidFill>
                <a:effectLst/>
              </a:rPr>
              <a:t>API portal</a:t>
            </a:r>
          </a:p>
          <a:p>
            <a:pPr rtl="0" eaLnBrk="1" fontAlgn="t" latinLnBrk="0" hangingPunct="1"/>
            <a:r>
              <a:rPr lang="en-US" sz="1200" b="0" i="0" u="none" strike="noStrike" kern="1200" dirty="0" smtClean="0">
                <a:solidFill>
                  <a:schemeClr val="tx1"/>
                </a:solidFill>
                <a:effectLst/>
              </a:rPr>
              <a:t>API</a:t>
            </a:r>
            <a:r>
              <a:rPr lang="en-US" sz="1200" b="0" i="0" u="none" strike="noStrike" kern="1200" baseline="0" dirty="0" smtClean="0">
                <a:solidFill>
                  <a:schemeClr val="tx1"/>
                </a:solidFill>
                <a:effectLst/>
              </a:rPr>
              <a:t> Portal enables you to p</a:t>
            </a:r>
            <a:r>
              <a:rPr lang="en-US" sz="1200" b="0" i="0" u="none" strike="noStrike" kern="1200" dirty="0" smtClean="0">
                <a:solidFill>
                  <a:schemeClr val="tx1"/>
                </a:solidFill>
                <a:effectLst/>
              </a:rPr>
              <a:t>romote and document your REST and SOAP APIs and Automatically sync API documentation between your enterprise catalog and developer portal. So you manage access to your APIs</a:t>
            </a:r>
            <a:r>
              <a:rPr lang="en-US" sz="1200" b="0" i="0" u="none" strike="noStrike" kern="1200" baseline="0" dirty="0" smtClean="0">
                <a:solidFill>
                  <a:schemeClr val="tx1"/>
                </a:solidFill>
                <a:effectLst/>
              </a:rPr>
              <a:t> and c</a:t>
            </a:r>
            <a:r>
              <a:rPr lang="en-US" sz="1200" b="0" i="0" u="none" strike="noStrike" kern="1200" dirty="0" smtClean="0">
                <a:solidFill>
                  <a:schemeClr val="tx1"/>
                </a:solidFill>
                <a:effectLst/>
              </a:rPr>
              <a:t>ollect analytics to better understand your visitors and how they are using your APIs. </a:t>
            </a:r>
          </a:p>
          <a:p>
            <a:pPr rtl="0" eaLnBrk="1" fontAlgn="t" latinLnBrk="0" hangingPunct="1"/>
            <a:r>
              <a:rPr lang="en-US" sz="1200" b="0" i="0" u="none" strike="noStrike" kern="1200" dirty="0" smtClean="0">
                <a:solidFill>
                  <a:schemeClr val="tx1"/>
                </a:solidFill>
                <a:effectLst/>
              </a:rPr>
              <a:t>4.7</a:t>
            </a:r>
          </a:p>
          <a:p>
            <a:pPr rtl="0" eaLnBrk="1" fontAlgn="t" latinLnBrk="0" hangingPunct="1"/>
            <a:r>
              <a:rPr lang="en-US" sz="1200" b="0" i="0" u="none" strike="noStrike" kern="1200" dirty="0" smtClean="0">
                <a:solidFill>
                  <a:schemeClr val="tx1"/>
                </a:solidFill>
                <a:effectLst/>
              </a:rPr>
              <a:t>API &amp; Service catalog</a:t>
            </a:r>
          </a:p>
          <a:p>
            <a:pPr rtl="0" eaLnBrk="1" fontAlgn="t" latinLnBrk="0" hangingPunct="1"/>
            <a:r>
              <a:rPr lang="en-US" sz="1200" b="0" i="0" u="none" strike="noStrike" kern="1200" dirty="0" smtClean="0">
                <a:solidFill>
                  <a:schemeClr val="tx1"/>
                </a:solidFill>
                <a:effectLst/>
              </a:rPr>
              <a:t>Catalog all your APIs for discovery, re-use and life-cycle management. Create policies to be applied at run-time and configure parameters to virtualize the APIs at run-time. In addition you gain real-time visibility into service transactions. Easily find root-cause location of SLA violations, exceptions and other service processing problems. Discover “rogue” services and enforce governance compliance by putting them under control. </a:t>
            </a:r>
          </a:p>
          <a:p>
            <a:pPr rtl="0" eaLnBrk="1" fontAlgn="t" latinLnBrk="0" hangingPunct="1"/>
            <a:r>
              <a:rPr lang="en-US" sz="1200" b="0" i="0" u="none" strike="noStrike" kern="1200" dirty="0" smtClean="0">
                <a:solidFill>
                  <a:schemeClr val="tx1"/>
                </a:solidFill>
                <a:effectLst/>
              </a:rPr>
              <a:t>4.8</a:t>
            </a:r>
          </a:p>
          <a:p>
            <a:pPr rtl="0" eaLnBrk="1" fontAlgn="t" latinLnBrk="0" hangingPunct="1"/>
            <a:r>
              <a:rPr lang="en-US" sz="1200" b="0" i="0" u="none" strike="noStrike" kern="1200" dirty="0" smtClean="0">
                <a:solidFill>
                  <a:schemeClr val="tx1"/>
                </a:solidFill>
                <a:effectLst/>
              </a:rPr>
              <a:t>Master data management</a:t>
            </a:r>
          </a:p>
          <a:p>
            <a:pPr rtl="0" eaLnBrk="1" fontAlgn="t" latinLnBrk="0" hangingPunct="1"/>
            <a:r>
              <a:rPr lang="en-US" sz="1200" b="0" i="0" u="none" strike="noStrike" kern="1200" baseline="0" dirty="0" smtClean="0">
                <a:solidFill>
                  <a:schemeClr val="tx1"/>
                </a:solidFill>
                <a:effectLst/>
              </a:rPr>
              <a:t>Govern and manage master data by using multi-domain master data for both operational and analytical applications. Validate and cleanse data using internal and third-party data quality engines. Use our enhanced interface to manage hierarchical data and improved rules management for data matching.</a:t>
            </a:r>
            <a:endParaRPr lang="en-US" sz="1200" b="0" i="0" u="none" strike="noStrike" kern="1200" dirty="0" smtClean="0">
              <a:solidFill>
                <a:schemeClr val="tx1"/>
              </a:solidFill>
              <a:effectLst/>
            </a:endParaRPr>
          </a:p>
          <a:p>
            <a:pPr rtl="0" eaLnBrk="1" fontAlgn="t" latinLnBrk="0" hangingPunct="1"/>
            <a:r>
              <a:rPr lang="en-US" sz="1200" b="0" i="0" u="none" strike="noStrike" kern="1200" dirty="0" smtClean="0">
                <a:solidFill>
                  <a:schemeClr val="tx1"/>
                </a:solidFill>
                <a:effectLst/>
              </a:rPr>
              <a:t>4.9</a:t>
            </a:r>
          </a:p>
          <a:p>
            <a:pPr rtl="0" eaLnBrk="1" fontAlgn="t" latinLnBrk="0" hangingPunct="1"/>
            <a:r>
              <a:rPr lang="en-US" sz="1200" b="0" i="0" u="none" strike="noStrike" kern="1200" dirty="0" smtClean="0">
                <a:solidFill>
                  <a:schemeClr val="tx1"/>
                </a:solidFill>
                <a:effectLst/>
              </a:rPr>
              <a:t>B2B &amp; managed file transfer</a:t>
            </a:r>
          </a:p>
          <a:p>
            <a:pPr rtl="0" eaLnBrk="1" fontAlgn="t" latinLnBrk="0" hangingPunct="1"/>
            <a:r>
              <a:rPr lang="en-US" sz="1200" b="0" i="0" u="none" strike="noStrike" kern="1200" baseline="0" dirty="0" smtClean="0">
                <a:solidFill>
                  <a:schemeClr val="tx1"/>
                </a:solidFill>
                <a:effectLst/>
              </a:rPr>
              <a:t>Improve collaboration with business partners by automating the exchange of</a:t>
            </a:r>
            <a:endParaRPr lang="en-US" sz="1200" b="0" i="0" u="none" strike="noStrike" kern="1200" dirty="0" smtClean="0">
              <a:solidFill>
                <a:schemeClr val="tx1"/>
              </a:solidFill>
              <a:effectLst/>
            </a:endParaRPr>
          </a:p>
          <a:p>
            <a:pPr rtl="0" eaLnBrk="1" fontAlgn="t" latinLnBrk="0" hangingPunct="1"/>
            <a:r>
              <a:rPr lang="en-US" sz="1200" b="0" i="0" u="none" strike="noStrike" kern="1200" baseline="0" dirty="0" smtClean="0">
                <a:solidFill>
                  <a:schemeClr val="tx1"/>
                </a:solidFill>
                <a:effectLst/>
              </a:rPr>
              <a:t>transactions using prevalent B2B standards. Simplifies adopting B2B standards and subsequent compliance. Scalable, secure and reliable dashboards help you monitor B2B transactions.</a:t>
            </a:r>
            <a:endParaRPr lang="en-US" sz="1200" b="0" i="0" u="none" strike="noStrike" kern="1200" dirty="0" smtClean="0">
              <a:solidFill>
                <a:schemeClr val="tx1"/>
              </a:solidFill>
              <a:effectLst/>
            </a:endParaRPr>
          </a:p>
          <a:p>
            <a:pPr rtl="0" eaLnBrk="1" fontAlgn="t" latinLnBrk="0" hangingPunct="1"/>
            <a:r>
              <a:rPr lang="en-US" sz="1200" b="0" i="0" u="none" strike="noStrike" kern="1200" baseline="0" dirty="0" smtClean="0">
                <a:solidFill>
                  <a:schemeClr val="tx1"/>
                </a:solidFill>
                <a:effectLst/>
              </a:rPr>
              <a:t>Managing enterprise file transfers can be a daunting task. Customers need easy configuration and management of file transfers, allowing IT and business to scale file transfers as needed, as well as provide API extensions and event auditing. Powerful post-processing makes the downstream processing of files easier.</a:t>
            </a:r>
          </a:p>
          <a:p>
            <a:pPr rtl="0" eaLnBrk="1" fontAlgn="t" latinLnBrk="0" hangingPunct="1"/>
            <a:endParaRPr lang="en-US" sz="1200" b="0" i="0" u="none" strike="noStrike" kern="1200" baseline="0" dirty="0" smtClean="0">
              <a:solidFill>
                <a:schemeClr val="tx1"/>
              </a:solidFill>
              <a:effectLst/>
            </a:endParaRPr>
          </a:p>
          <a:p>
            <a:pPr rtl="0" eaLnBrk="1" fontAlgn="t" latinLnBrk="0" hangingPunct="1"/>
            <a:r>
              <a:rPr lang="en-US" sz="1200" b="1" i="0" u="none" strike="noStrike" kern="1200" dirty="0" smtClean="0">
                <a:solidFill>
                  <a:schemeClr val="tx1"/>
                </a:solidFill>
                <a:effectLst/>
              </a:rPr>
              <a:t>5 Devices</a:t>
            </a:r>
            <a:endParaRPr lang="en-US" sz="1200" b="0" i="0" u="none" strike="noStrike" kern="1200" dirty="0" smtClean="0">
              <a:solidFill>
                <a:schemeClr val="tx1"/>
              </a:solidFill>
              <a:effectLst/>
            </a:endParaRPr>
          </a:p>
          <a:p>
            <a:pPr rtl="0" eaLnBrk="1" fontAlgn="t" latinLnBrk="0" hangingPunct="1"/>
            <a:r>
              <a:rPr lang="en-US" sz="1200" b="0" i="0" u="none" strike="noStrike" kern="1200" dirty="0" smtClean="0">
                <a:solidFill>
                  <a:schemeClr val="tx1"/>
                </a:solidFill>
                <a:effectLst/>
              </a:rPr>
              <a:t>5.1</a:t>
            </a:r>
          </a:p>
          <a:p>
            <a:pPr rtl="0" eaLnBrk="1" fontAlgn="t" latinLnBrk="0" hangingPunct="1"/>
            <a:r>
              <a:rPr lang="en-US" sz="1200" b="0" i="0" u="none" strike="noStrike" kern="1200" dirty="0" smtClean="0">
                <a:solidFill>
                  <a:schemeClr val="tx1"/>
                </a:solidFill>
                <a:effectLst/>
              </a:rPr>
              <a:t>Device management</a:t>
            </a:r>
          </a:p>
          <a:p>
            <a:pPr rtl="0" eaLnBrk="1" fontAlgn="t" latinLnBrk="0" hangingPunct="1"/>
            <a:r>
              <a:rPr lang="en-US" sz="1200" b="0" i="0" u="none" strike="noStrike" kern="1200" dirty="0" smtClean="0">
                <a:solidFill>
                  <a:schemeClr val="tx1"/>
                </a:solidFill>
                <a:effectLst/>
              </a:rPr>
              <a:t>Our platform provides fully-featured device, network, vertical and </a:t>
            </a:r>
            <a:r>
              <a:rPr lang="en-US" sz="1200" b="0" i="0" u="none" strike="noStrike" kern="1200" dirty="0" err="1" smtClean="0">
                <a:solidFill>
                  <a:schemeClr val="tx1"/>
                </a:solidFill>
                <a:effectLst/>
              </a:rPr>
              <a:t>usecase</a:t>
            </a:r>
            <a:r>
              <a:rPr lang="en-US" sz="1200" b="0" i="0" u="none" strike="noStrike" kern="1200" dirty="0" smtClean="0">
                <a:solidFill>
                  <a:schemeClr val="tx1"/>
                </a:solidFill>
                <a:effectLst/>
              </a:rPr>
              <a:t> agnostic device management for all IoT elements, including IoT endpoints (i.e. sensors, assets), IoT gateways, IoT platform components and IoT edge devices. The Device Management allows users to connect &amp; disconnect devices, list, search and group the connected devices, view details of the devices and check their status, monitor connection quality and service status, locate devices, work with alarms from devices, remote control, simulate and troubleshoot devices, manage the software, firmware and credentials of devices, create and update </a:t>
            </a:r>
            <a:r>
              <a:rPr lang="en-US" sz="1200" b="0" i="0" u="none" strike="noStrike" kern="1200" dirty="0" err="1" smtClean="0">
                <a:solidFill>
                  <a:schemeClr val="tx1"/>
                </a:solidFill>
                <a:effectLst/>
              </a:rPr>
              <a:t>SmartRest</a:t>
            </a:r>
            <a:r>
              <a:rPr lang="en-US" sz="1200" b="0" i="0" u="none" strike="noStrike" kern="1200" dirty="0" smtClean="0">
                <a:solidFill>
                  <a:schemeClr val="tx1"/>
                </a:solidFill>
                <a:effectLst/>
              </a:rPr>
              <a:t> templates and remotely access the UI (HMI) of your asset.</a:t>
            </a:r>
          </a:p>
          <a:p>
            <a:pPr rtl="0" eaLnBrk="1" fontAlgn="t" latinLnBrk="0" hangingPunct="1"/>
            <a:r>
              <a:rPr lang="en-US" sz="1200" b="0" i="0" u="none" strike="noStrike" kern="1200" dirty="0" smtClean="0">
                <a:solidFill>
                  <a:schemeClr val="tx1"/>
                </a:solidFill>
                <a:effectLst/>
              </a:rPr>
              <a:t>5.2</a:t>
            </a:r>
          </a:p>
          <a:p>
            <a:pPr rtl="0" eaLnBrk="1" fontAlgn="t" latinLnBrk="0" hangingPunct="1"/>
            <a:r>
              <a:rPr lang="en-US" sz="1200" b="0" i="0" u="none" strike="noStrike" kern="1200" dirty="0" smtClean="0">
                <a:solidFill>
                  <a:schemeClr val="tx1"/>
                </a:solidFill>
                <a:effectLst/>
              </a:rPr>
              <a:t>Device agents</a:t>
            </a:r>
          </a:p>
          <a:p>
            <a:pPr rtl="0" eaLnBrk="1" fontAlgn="t" latinLnBrk="0" hangingPunct="1"/>
            <a:r>
              <a:rPr lang="en-US" sz="1200" b="0" i="0" u="none" strike="noStrike" kern="1200" dirty="0" smtClean="0">
                <a:solidFill>
                  <a:schemeClr val="tx1"/>
                </a:solidFill>
                <a:effectLst/>
              </a:rPr>
              <a:t>Our platform</a:t>
            </a:r>
            <a:r>
              <a:rPr lang="en-US" sz="1200" b="0" i="0" u="none" strike="noStrike" kern="1200" baseline="0" dirty="0" smtClean="0">
                <a:solidFill>
                  <a:schemeClr val="tx1"/>
                </a:solidFill>
                <a:effectLst/>
              </a:rPr>
              <a:t> is </a:t>
            </a:r>
            <a:r>
              <a:rPr lang="en-US" sz="1200" b="0" i="0" u="none" strike="noStrike" kern="1200" dirty="0" smtClean="0">
                <a:solidFill>
                  <a:schemeClr val="tx1"/>
                </a:solidFill>
                <a:effectLst/>
              </a:rPr>
              <a:t>device and network agnostic, and supports interfacing IoT devices and other IoT-related data sources. To interface these systems, a driver software called an agent is utilized. An agent is a function that complies with three duties for a specific vendor and type of devices: 1) It translates the device-specific interface protocol into a single reference protocol, 2) It translates the specific domain model of the device into a reference domain model, and 3) It enables secure remote communication in various network architectures. Edge services extensions to device agents include: Cloud Fieldbus for secure connection to industrial machines, Cloud Remote Access for secure connection to machine HMIs and streaming analytics.</a:t>
            </a:r>
          </a:p>
          <a:p>
            <a:pPr rtl="0" eaLnBrk="1" fontAlgn="t" latinLnBrk="0" hangingPunct="1"/>
            <a:r>
              <a:rPr lang="en-US" sz="1200" b="0" i="0" u="none" strike="noStrike" kern="1200" dirty="0" smtClean="0">
                <a:solidFill>
                  <a:schemeClr val="tx1"/>
                </a:solidFill>
                <a:effectLst/>
              </a:rPr>
              <a:t>5.3</a:t>
            </a:r>
          </a:p>
          <a:p>
            <a:pPr rtl="0" eaLnBrk="1" fontAlgn="t" latinLnBrk="0" hangingPunct="1"/>
            <a:r>
              <a:rPr lang="en-US" sz="1200" b="0" i="0" u="none" strike="noStrike" kern="1200" dirty="0" smtClean="0">
                <a:solidFill>
                  <a:schemeClr val="tx1"/>
                </a:solidFill>
                <a:effectLst/>
              </a:rPr>
              <a:t>Device connectivity</a:t>
            </a:r>
          </a:p>
          <a:p>
            <a:pPr rtl="0" eaLnBrk="1" fontAlgn="t" latinLnBrk="0" hangingPunct="1"/>
            <a:r>
              <a:rPr lang="en-US" sz="1200" b="0" i="0" u="none" strike="noStrike" kern="1200" dirty="0" smtClean="0">
                <a:solidFill>
                  <a:schemeClr val="tx1"/>
                </a:solidFill>
                <a:effectLst/>
              </a:rPr>
              <a:t>Our platform provides carrier-grade encryption connectivity to any device type over any network with hundreds of certified and pre-integrated devices and supported protocols. Connecting and integrating completely new devices is done either with "device-side" or "server-side" agents. If the device supports open environments like Java SE/ME, Linux, </a:t>
            </a:r>
            <a:r>
              <a:rPr lang="en-US" sz="1200" b="0" i="0" u="none" strike="noStrike" kern="1200" dirty="0" err="1" smtClean="0">
                <a:solidFill>
                  <a:schemeClr val="tx1"/>
                </a:solidFill>
                <a:effectLst/>
              </a:rPr>
              <a:t>Posix</a:t>
            </a:r>
            <a:r>
              <a:rPr lang="en-US" sz="1200" b="0" i="0" u="none" strike="noStrike" kern="1200" dirty="0" smtClean="0">
                <a:solidFill>
                  <a:schemeClr val="tx1"/>
                </a:solidFill>
                <a:effectLst/>
              </a:rPr>
              <a:t>, ARM </a:t>
            </a:r>
            <a:r>
              <a:rPr lang="en-US" sz="1200" b="0" i="0" u="none" strike="noStrike" kern="1200" dirty="0" err="1" smtClean="0">
                <a:solidFill>
                  <a:schemeClr val="tx1"/>
                </a:solidFill>
                <a:effectLst/>
              </a:rPr>
              <a:t>mbed</a:t>
            </a:r>
            <a:r>
              <a:rPr lang="en-US" sz="1200" b="0" i="0" u="none" strike="noStrike" kern="1200" dirty="0" smtClean="0">
                <a:solidFill>
                  <a:schemeClr val="tx1"/>
                </a:solidFill>
                <a:effectLst/>
              </a:rPr>
              <a:t>, Arduino, etc. then integration is off-the-shelf with the device-side agent (MIT open source). For other environments the development of the agent is done using: (1) Open, public API documentation, free sandbox, and (2) Example code for device-side and server-side agents. With our open APIs + dynamic data model, anyone can integrate new devices independently of our platform - by the customer, by the device vendors, or any 3rd party.</a:t>
            </a:r>
          </a:p>
          <a:p>
            <a:pPr rtl="0" eaLnBrk="1" fontAlgn="t" latinLnBrk="0" hangingPunct="1"/>
            <a:r>
              <a:rPr lang="en-US" sz="1200" b="0" i="0" u="none" strike="noStrike" kern="1200" dirty="0" smtClean="0">
                <a:solidFill>
                  <a:schemeClr val="tx1"/>
                </a:solidFill>
                <a:effectLst/>
              </a:rPr>
              <a:t>5.4</a:t>
            </a:r>
          </a:p>
          <a:p>
            <a:pPr rtl="0" eaLnBrk="1" fontAlgn="t" latinLnBrk="0" hangingPunct="1"/>
            <a:r>
              <a:rPr lang="en-US" sz="1200" b="0" i="0" u="none" strike="noStrike" kern="1200" dirty="0" smtClean="0">
                <a:solidFill>
                  <a:schemeClr val="tx1"/>
                </a:solidFill>
                <a:effectLst/>
              </a:rPr>
              <a:t>Edge services</a:t>
            </a:r>
          </a:p>
          <a:p>
            <a:pPr rtl="0" eaLnBrk="1" fontAlgn="t" latinLnBrk="0" hangingPunct="1"/>
            <a:r>
              <a:rPr lang="en-US" sz="1200" b="0" i="0" u="none" strike="noStrike" kern="1200" dirty="0" smtClean="0">
                <a:solidFill>
                  <a:schemeClr val="tx1"/>
                </a:solidFill>
                <a:effectLst/>
              </a:rPr>
              <a:t>Edge Services</a:t>
            </a:r>
            <a:r>
              <a:rPr lang="en-US" sz="1200" b="0" i="0" u="none" strike="noStrike" kern="1200" baseline="0" dirty="0" smtClean="0">
                <a:solidFill>
                  <a:schemeClr val="tx1"/>
                </a:solidFill>
                <a:effectLst/>
              </a:rPr>
              <a:t> </a:t>
            </a:r>
            <a:r>
              <a:rPr lang="en-US" sz="1200" b="0" i="0" u="none" strike="noStrike" kern="1200" dirty="0" smtClean="0">
                <a:solidFill>
                  <a:schemeClr val="tx1"/>
                </a:solidFill>
                <a:effectLst/>
              </a:rPr>
              <a:t>is an onsite, single server variant of our proven IoT platform, with Edge specific extension. The Edge Services</a:t>
            </a:r>
            <a:r>
              <a:rPr lang="en-US" sz="1200" b="0" i="0" u="none" strike="noStrike" kern="1200" baseline="0" dirty="0" smtClean="0">
                <a:solidFill>
                  <a:schemeClr val="tx1"/>
                </a:solidFill>
                <a:effectLst/>
              </a:rPr>
              <a:t> </a:t>
            </a:r>
            <a:r>
              <a:rPr lang="en-US" sz="1200" b="0" i="0" u="none" strike="noStrike" kern="1200" dirty="0" smtClean="0">
                <a:solidFill>
                  <a:schemeClr val="tx1"/>
                </a:solidFill>
                <a:effectLst/>
              </a:rPr>
              <a:t>feature device management, a database for historic data storage, the ability to connect devices using </a:t>
            </a:r>
            <a:r>
              <a:rPr lang="en-US" sz="1200" b="0" i="0" u="none" strike="noStrike" kern="1200" dirty="0" err="1" smtClean="0">
                <a:solidFill>
                  <a:schemeClr val="tx1"/>
                </a:solidFill>
                <a:effectLst/>
              </a:rPr>
              <a:t>modbus</a:t>
            </a:r>
            <a:r>
              <a:rPr lang="en-US" sz="1200" b="0" i="0" u="none" strike="noStrike" kern="1200" dirty="0" smtClean="0">
                <a:solidFill>
                  <a:schemeClr val="tx1"/>
                </a:solidFill>
                <a:effectLst/>
              </a:rPr>
              <a:t>, CAN and OPC/UA, forward data from edge to cloud with filters, distribute Analytics rules from Cloud to Edge and monitor and manage all Edge installations centrally all with easy installation. Edge Services provides autonomy by working without cloud connection, data reduction by analyzing and aggregating data onsite, and reactivity by reducing latency with onsite rule engine. Edge Services</a:t>
            </a:r>
            <a:r>
              <a:rPr lang="en-US" sz="1200" b="0" i="0" u="none" strike="noStrike" kern="1200" baseline="0" dirty="0" smtClean="0">
                <a:solidFill>
                  <a:schemeClr val="tx1"/>
                </a:solidFill>
                <a:effectLst/>
              </a:rPr>
              <a:t> also </a:t>
            </a:r>
            <a:r>
              <a:rPr lang="en-US" sz="1200" b="0" i="0" u="none" strike="noStrike" kern="1200" dirty="0" smtClean="0">
                <a:solidFill>
                  <a:schemeClr val="tx1"/>
                </a:solidFill>
                <a:effectLst/>
              </a:rPr>
              <a:t>include</a:t>
            </a:r>
            <a:r>
              <a:rPr lang="en-US" sz="1200" b="0" i="0" u="none" strike="noStrike" kern="1200" baseline="0" dirty="0" smtClean="0">
                <a:solidFill>
                  <a:schemeClr val="tx1"/>
                </a:solidFill>
                <a:effectLst/>
              </a:rPr>
              <a:t> </a:t>
            </a:r>
            <a:r>
              <a:rPr lang="en-US" sz="1200" b="0" i="0" u="none" strike="noStrike" kern="1200" dirty="0" smtClean="0">
                <a:solidFill>
                  <a:schemeClr val="tx1"/>
                </a:solidFill>
                <a:effectLst/>
              </a:rPr>
              <a:t>streaming analytics for predictive analytics.</a:t>
            </a:r>
          </a:p>
          <a:p>
            <a:pPr rtl="0" eaLnBrk="1" fontAlgn="t" latinLnBrk="0" hangingPunct="1"/>
            <a:endParaRPr lang="en-US" sz="1200" b="0" i="0" u="none" strike="noStrike" kern="1200" dirty="0" smtClean="0">
              <a:solidFill>
                <a:schemeClr val="tx1"/>
              </a:solidFill>
              <a:effectLst/>
            </a:endParaRPr>
          </a:p>
          <a:p>
            <a:pPr rtl="0" eaLnBrk="1" fontAlgn="t" latinLnBrk="0" hangingPunct="1"/>
            <a:endParaRPr lang="en-US" sz="1200" b="0" i="0" u="none" strike="noStrike" kern="1200" dirty="0" smtClean="0">
              <a:solidFill>
                <a:schemeClr val="tx1"/>
              </a:solidFill>
              <a:effectLst/>
            </a:endParaRPr>
          </a:p>
          <a:p>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en-US" smtClean="0"/>
              <a:t>45</a:t>
            </a:fld>
            <a:endParaRPr lang="en-US" dirty="0"/>
          </a:p>
        </p:txBody>
      </p:sp>
    </p:spTree>
    <p:extLst>
      <p:ext uri="{BB962C8B-B14F-4D97-AF65-F5344CB8AC3E}">
        <p14:creationId xmlns:p14="http://schemas.microsoft.com/office/powerpoint/2010/main" val="2412881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Fortunately, last month,</a:t>
            </a:r>
            <a:r>
              <a:rPr lang="en-US" baseline="0" dirty="0" smtClean="0"/>
              <a:t> George hired me as CIO. I have to make sure all these Things we produce are “connected”, like you would expect in this era. And I hired Jay as my development lead to make stuff happen!</a:t>
            </a:r>
          </a:p>
          <a:p>
            <a:r>
              <a:rPr lang="en-US" baseline="0" dirty="0" smtClean="0"/>
              <a:t>One of the first things I did as CIO was bring in </a:t>
            </a:r>
            <a:r>
              <a:rPr lang="en-US" baseline="0" dirty="0" err="1" smtClean="0"/>
              <a:t>Alfabet</a:t>
            </a:r>
            <a:r>
              <a:rPr lang="en-US" baseline="0" dirty="0" smtClean="0"/>
              <a:t>, part of Software AG’s Digital Business Platform, to map out our IT landscape and define our strategy, so that projects, budgets and resources are prioritized correctly and can all be traced to overall business goals that senior management can understand.</a:t>
            </a:r>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de-DE" smtClean="0"/>
              <a:t>5</a:t>
            </a:fld>
            <a:endParaRPr lang="de-DE"/>
          </a:p>
        </p:txBody>
      </p:sp>
    </p:spTree>
    <p:extLst>
      <p:ext uri="{BB962C8B-B14F-4D97-AF65-F5344CB8AC3E}">
        <p14:creationId xmlns:p14="http://schemas.microsoft.com/office/powerpoint/2010/main" val="1965667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sprint videos, where you see references</a:t>
            </a:r>
            <a:r>
              <a:rPr lang="en-US" baseline="0" dirty="0" smtClean="0"/>
              <a:t> to </a:t>
            </a:r>
            <a:r>
              <a:rPr lang="en-US" baseline="0" dirty="0" err="1" smtClean="0"/>
              <a:t>HelloDBPdemo</a:t>
            </a:r>
            <a:r>
              <a:rPr lang="en-US" baseline="0" dirty="0" smtClean="0"/>
              <a:t>, that is like the work-in-progress you see the chef preparing live on TV. There is preparation beforehand and they never do exactly everything to prepare the whole dish. Where you see references to </a:t>
            </a:r>
            <a:r>
              <a:rPr lang="en-US" baseline="0" dirty="0" err="1" smtClean="0"/>
              <a:t>HelloDBP</a:t>
            </a:r>
            <a:r>
              <a:rPr lang="en-US" baseline="0" dirty="0" smtClean="0"/>
              <a:t>, that is the true finished product, in all it’s glory!</a:t>
            </a:r>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de-DE" smtClean="0"/>
              <a:t>6</a:t>
            </a:fld>
            <a:endParaRPr lang="de-DE"/>
          </a:p>
        </p:txBody>
      </p:sp>
    </p:spTree>
    <p:extLst>
      <p:ext uri="{BB962C8B-B14F-4D97-AF65-F5344CB8AC3E}">
        <p14:creationId xmlns:p14="http://schemas.microsoft.com/office/powerpoint/2010/main" val="304438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de-DE" smtClean="0"/>
              <a:t>7</a:t>
            </a:fld>
            <a:endParaRPr lang="de-DE"/>
          </a:p>
        </p:txBody>
      </p:sp>
    </p:spTree>
    <p:extLst>
      <p:ext uri="{BB962C8B-B14F-4D97-AF65-F5344CB8AC3E}">
        <p14:creationId xmlns:p14="http://schemas.microsoft.com/office/powerpoint/2010/main" val="1965667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de-DE" smtClean="0"/>
              <a:t>8</a:t>
            </a:fld>
            <a:endParaRPr lang="de-DE"/>
          </a:p>
        </p:txBody>
      </p:sp>
    </p:spTree>
    <p:extLst>
      <p:ext uri="{BB962C8B-B14F-4D97-AF65-F5344CB8AC3E}">
        <p14:creationId xmlns:p14="http://schemas.microsoft.com/office/powerpoint/2010/main" val="1965667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de-DE" smtClean="0"/>
              <a:t>10</a:t>
            </a:fld>
            <a:endParaRPr lang="de-DE"/>
          </a:p>
        </p:txBody>
      </p:sp>
    </p:spTree>
    <p:extLst>
      <p:ext uri="{BB962C8B-B14F-4D97-AF65-F5344CB8AC3E}">
        <p14:creationId xmlns:p14="http://schemas.microsoft.com/office/powerpoint/2010/main" val="1965667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de-DE" smtClean="0"/>
              <a:t>11</a:t>
            </a:fld>
            <a:endParaRPr lang="de-DE"/>
          </a:p>
        </p:txBody>
      </p:sp>
    </p:spTree>
    <p:extLst>
      <p:ext uri="{BB962C8B-B14F-4D97-AF65-F5344CB8AC3E}">
        <p14:creationId xmlns:p14="http://schemas.microsoft.com/office/powerpoint/2010/main" val="19656679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AG - Title Slide">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l="-4851"/>
          <a:stretch/>
        </p:blipFill>
        <p:spPr>
          <a:xfrm>
            <a:off x="580571" y="0"/>
            <a:ext cx="8563429" cy="5143500"/>
          </a:xfrm>
          <a:prstGeom prst="rect">
            <a:avLst/>
          </a:prstGeom>
        </p:spPr>
      </p:pic>
      <p:sp>
        <p:nvSpPr>
          <p:cNvPr id="10" name="Rectangle 9"/>
          <p:cNvSpPr/>
          <p:nvPr userDrawn="1"/>
        </p:nvSpPr>
        <p:spPr>
          <a:xfrm>
            <a:off x="2362199" y="0"/>
            <a:ext cx="4632961" cy="5143499"/>
          </a:xfrm>
          <a:prstGeom prst="rect">
            <a:avLst/>
          </a:prstGeom>
          <a:gradFill flip="none" rotWithShape="1">
            <a:gsLst>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5" name="Rectangle 4"/>
          <p:cNvSpPr/>
          <p:nvPr userDrawn="1"/>
        </p:nvSpPr>
        <p:spPr>
          <a:xfrm>
            <a:off x="0" y="0"/>
            <a:ext cx="24003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dirty="0" smtClean="0"/>
              <a:t>Second line headline copy here</a:t>
            </a:r>
            <a:endParaRPr lang="en-US" sz="1400" dirty="0"/>
          </a:p>
        </p:txBody>
      </p:sp>
      <p:sp>
        <p:nvSpPr>
          <p:cNvPr id="4" name="Footer Placeholder 3"/>
          <p:cNvSpPr>
            <a:spLocks noGrp="1"/>
          </p:cNvSpPr>
          <p:nvPr>
            <p:ph type="ftr" sz="quarter" idx="11"/>
          </p:nvPr>
        </p:nvSpPr>
        <p:spPr>
          <a:xfrm>
            <a:off x="413132" y="4960856"/>
            <a:ext cx="2268000" cy="92333"/>
          </a:xfrm>
        </p:spPr>
        <p:txBody>
          <a:bodyPr/>
          <a:lstStyle>
            <a:lvl1pPr>
              <a:defRPr>
                <a:solidFill>
                  <a:schemeClr val="bg1">
                    <a:lumMod val="50000"/>
                  </a:schemeClr>
                </a:solidFill>
              </a:defRPr>
            </a:lvl1pPr>
          </a:lstStyle>
          <a:p>
            <a:r>
              <a:rPr lang="en-US" smtClean="0"/>
              <a:t>© 2018 Software AG. All rights reserved. For internal use only</a:t>
            </a:r>
            <a:endParaRPr lang="en-US" dirty="0" smtClean="0"/>
          </a:p>
        </p:txBody>
      </p:sp>
      <p:sp>
        <p:nvSpPr>
          <p:cNvPr id="7" name="Freeform 12"/>
          <p:cNvSpPr>
            <a:spLocks noEditPoints="1"/>
          </p:cNvSpPr>
          <p:nvPr userDrawn="1">
            <p:custDataLst>
              <p:tags r:id="rId1"/>
            </p:custDataLst>
          </p:nvPr>
        </p:nvSpPr>
        <p:spPr bwMode="auto">
          <a:xfrm>
            <a:off x="404744" y="456406"/>
            <a:ext cx="2646363" cy="414338"/>
          </a:xfrm>
          <a:custGeom>
            <a:avLst/>
            <a:gdLst>
              <a:gd name="T0" fmla="*/ 0 w 1955"/>
              <a:gd name="T1" fmla="*/ 182 h 298"/>
              <a:gd name="T2" fmla="*/ 144 w 1955"/>
              <a:gd name="T3" fmla="*/ 68 h 298"/>
              <a:gd name="T4" fmla="*/ 670 w 1955"/>
              <a:gd name="T5" fmla="*/ 94 h 298"/>
              <a:gd name="T6" fmla="*/ 639 w 1955"/>
              <a:gd name="T7" fmla="*/ 120 h 298"/>
              <a:gd name="T8" fmla="*/ 670 w 1955"/>
              <a:gd name="T9" fmla="*/ 289 h 298"/>
              <a:gd name="T10" fmla="*/ 728 w 1955"/>
              <a:gd name="T11" fmla="*/ 156 h 298"/>
              <a:gd name="T12" fmla="*/ 913 w 1955"/>
              <a:gd name="T13" fmla="*/ 290 h 298"/>
              <a:gd name="T14" fmla="*/ 909 w 1955"/>
              <a:gd name="T15" fmla="*/ 253 h 298"/>
              <a:gd name="T16" fmla="*/ 865 w 1955"/>
              <a:gd name="T17" fmla="*/ 235 h 298"/>
              <a:gd name="T18" fmla="*/ 982 w 1955"/>
              <a:gd name="T19" fmla="*/ 291 h 298"/>
              <a:gd name="T20" fmla="*/ 1226 w 1955"/>
              <a:gd name="T21" fmla="*/ 247 h 298"/>
              <a:gd name="T22" fmla="*/ 1168 w 1955"/>
              <a:gd name="T23" fmla="*/ 120 h 298"/>
              <a:gd name="T24" fmla="*/ 1118 w 1955"/>
              <a:gd name="T25" fmla="*/ 120 h 298"/>
              <a:gd name="T26" fmla="*/ 1060 w 1955"/>
              <a:gd name="T27" fmla="*/ 238 h 298"/>
              <a:gd name="T28" fmla="*/ 1006 w 1955"/>
              <a:gd name="T29" fmla="*/ 116 h 298"/>
              <a:gd name="T30" fmla="*/ 856 w 1955"/>
              <a:gd name="T31" fmla="*/ 56 h 298"/>
              <a:gd name="T32" fmla="*/ 728 w 1955"/>
              <a:gd name="T33" fmla="*/ 116 h 298"/>
              <a:gd name="T34" fmla="*/ 765 w 1955"/>
              <a:gd name="T35" fmla="*/ 80 h 298"/>
              <a:gd name="T36" fmla="*/ 779 w 1955"/>
              <a:gd name="T37" fmla="*/ 52 h 298"/>
              <a:gd name="T38" fmla="*/ 670 w 1955"/>
              <a:gd name="T39" fmla="*/ 94 h 298"/>
              <a:gd name="T40" fmla="*/ 1734 w 1955"/>
              <a:gd name="T41" fmla="*/ 286 h 298"/>
              <a:gd name="T42" fmla="*/ 1733 w 1955"/>
              <a:gd name="T43" fmla="*/ 258 h 298"/>
              <a:gd name="T44" fmla="*/ 1682 w 1955"/>
              <a:gd name="T45" fmla="*/ 260 h 298"/>
              <a:gd name="T46" fmla="*/ 1747 w 1955"/>
              <a:gd name="T47" fmla="*/ 218 h 298"/>
              <a:gd name="T48" fmla="*/ 1574 w 1955"/>
              <a:gd name="T49" fmla="*/ 206 h 298"/>
              <a:gd name="T50" fmla="*/ 1662 w 1955"/>
              <a:gd name="T51" fmla="*/ 149 h 298"/>
              <a:gd name="T52" fmla="*/ 1633 w 1955"/>
              <a:gd name="T53" fmla="*/ 195 h 298"/>
              <a:gd name="T54" fmla="*/ 1267 w 1955"/>
              <a:gd name="T55" fmla="*/ 124 h 298"/>
              <a:gd name="T56" fmla="*/ 1269 w 1955"/>
              <a:gd name="T57" fmla="*/ 157 h 298"/>
              <a:gd name="T58" fmla="*/ 1353 w 1955"/>
              <a:gd name="T59" fmla="*/ 153 h 298"/>
              <a:gd name="T60" fmla="*/ 1252 w 1955"/>
              <a:gd name="T61" fmla="*/ 239 h 298"/>
              <a:gd name="T62" fmla="*/ 1418 w 1955"/>
              <a:gd name="T63" fmla="*/ 165 h 298"/>
              <a:gd name="T64" fmla="*/ 1307 w 1955"/>
              <a:gd name="T65" fmla="*/ 239 h 298"/>
              <a:gd name="T66" fmla="*/ 1360 w 1955"/>
              <a:gd name="T67" fmla="*/ 259 h 298"/>
              <a:gd name="T68" fmla="*/ 448 w 1955"/>
              <a:gd name="T69" fmla="*/ 205 h 298"/>
              <a:gd name="T70" fmla="*/ 448 w 1955"/>
              <a:gd name="T71" fmla="*/ 205 h 298"/>
              <a:gd name="T72" fmla="*/ 564 w 1955"/>
              <a:gd name="T73" fmla="*/ 205 h 298"/>
              <a:gd name="T74" fmla="*/ 283 w 1955"/>
              <a:gd name="T75" fmla="*/ 168 h 298"/>
              <a:gd name="T76" fmla="*/ 339 w 1955"/>
              <a:gd name="T77" fmla="*/ 260 h 298"/>
              <a:gd name="T78" fmla="*/ 289 w 1955"/>
              <a:gd name="T79" fmla="*/ 252 h 298"/>
              <a:gd name="T80" fmla="*/ 284 w 1955"/>
              <a:gd name="T81" fmla="*/ 287 h 298"/>
              <a:gd name="T82" fmla="*/ 368 w 1955"/>
              <a:gd name="T83" fmla="*/ 183 h 298"/>
              <a:gd name="T84" fmla="*/ 407 w 1955"/>
              <a:gd name="T85" fmla="*/ 153 h 298"/>
              <a:gd name="T86" fmla="*/ 409 w 1955"/>
              <a:gd name="T87" fmla="*/ 118 h 298"/>
              <a:gd name="T88" fmla="*/ 1550 w 1955"/>
              <a:gd name="T89" fmla="*/ 112 h 298"/>
              <a:gd name="T90" fmla="*/ 1465 w 1955"/>
              <a:gd name="T91" fmla="*/ 293 h 298"/>
              <a:gd name="T92" fmla="*/ 1557 w 1955"/>
              <a:gd name="T93" fmla="*/ 154 h 298"/>
              <a:gd name="T94" fmla="*/ 1550 w 1955"/>
              <a:gd name="T95" fmla="*/ 112 h 298"/>
              <a:gd name="T96" fmla="*/ 1927 w 1955"/>
              <a:gd name="T97" fmla="*/ 193 h 298"/>
              <a:gd name="T98" fmla="*/ 1955 w 1955"/>
              <a:gd name="T99" fmla="*/ 151 h 298"/>
              <a:gd name="T100" fmla="*/ 1924 w 1955"/>
              <a:gd name="T101" fmla="*/ 160 h 298"/>
              <a:gd name="T102" fmla="*/ 1928 w 1955"/>
              <a:gd name="T103" fmla="*/ 181 h 298"/>
              <a:gd name="T104" fmla="*/ 1950 w 1955"/>
              <a:gd name="T105" fmla="*/ 130 h 298"/>
              <a:gd name="T106" fmla="*/ 1955 w 1955"/>
              <a:gd name="T107" fmla="*/ 121 h 298"/>
              <a:gd name="T108" fmla="*/ 119 w 1955"/>
              <a:gd name="T109" fmla="*/ 116 h 298"/>
              <a:gd name="T110" fmla="*/ 44 w 1955"/>
              <a:gd name="T111" fmla="*/ 225 h 298"/>
              <a:gd name="T112" fmla="*/ 189 w 1955"/>
              <a:gd name="T113" fmla="*/ 116 h 298"/>
              <a:gd name="T114" fmla="*/ 1820 w 1955"/>
              <a:gd name="T115" fmla="*/ 116 h 298"/>
              <a:gd name="T116" fmla="*/ 1795 w 1955"/>
              <a:gd name="T117" fmla="*/ 192 h 298"/>
              <a:gd name="T118" fmla="*/ 1850 w 1955"/>
              <a:gd name="T119" fmla="*/ 170 h 298"/>
              <a:gd name="T120" fmla="*/ 1874 w 1955"/>
              <a:gd name="T121" fmla="*/ 191 h 298"/>
              <a:gd name="T122" fmla="*/ 1820 w 1955"/>
              <a:gd name="T123" fmla="*/ 116 h 298"/>
              <a:gd name="T124" fmla="*/ 1838 w 1955"/>
              <a:gd name="T125" fmla="*/ 12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55" h="298">
                <a:moveTo>
                  <a:pt x="113" y="0"/>
                </a:moveTo>
                <a:lnTo>
                  <a:pt x="113" y="0"/>
                </a:lnTo>
                <a:cubicBezTo>
                  <a:pt x="45" y="0"/>
                  <a:pt x="0" y="49"/>
                  <a:pt x="0" y="118"/>
                </a:cubicBezTo>
                <a:lnTo>
                  <a:pt x="0" y="182"/>
                </a:lnTo>
                <a:lnTo>
                  <a:pt x="70" y="182"/>
                </a:lnTo>
                <a:lnTo>
                  <a:pt x="70" y="123"/>
                </a:lnTo>
                <a:cubicBezTo>
                  <a:pt x="70" y="86"/>
                  <a:pt x="85" y="68"/>
                  <a:pt x="120" y="68"/>
                </a:cubicBezTo>
                <a:lnTo>
                  <a:pt x="144" y="68"/>
                </a:lnTo>
                <a:lnTo>
                  <a:pt x="152" y="0"/>
                </a:lnTo>
                <a:lnTo>
                  <a:pt x="113" y="0"/>
                </a:lnTo>
                <a:lnTo>
                  <a:pt x="113" y="0"/>
                </a:lnTo>
                <a:close/>
                <a:moveTo>
                  <a:pt x="670" y="94"/>
                </a:moveTo>
                <a:lnTo>
                  <a:pt x="670" y="94"/>
                </a:lnTo>
                <a:lnTo>
                  <a:pt x="670" y="116"/>
                </a:lnTo>
                <a:lnTo>
                  <a:pt x="644" y="116"/>
                </a:lnTo>
                <a:cubicBezTo>
                  <a:pt x="641" y="116"/>
                  <a:pt x="639" y="118"/>
                  <a:pt x="639" y="120"/>
                </a:cubicBezTo>
                <a:lnTo>
                  <a:pt x="639" y="152"/>
                </a:lnTo>
                <a:cubicBezTo>
                  <a:pt x="639" y="154"/>
                  <a:pt x="641" y="156"/>
                  <a:pt x="644" y="156"/>
                </a:cubicBezTo>
                <a:lnTo>
                  <a:pt x="670" y="156"/>
                </a:lnTo>
                <a:lnTo>
                  <a:pt x="670" y="289"/>
                </a:lnTo>
                <a:cubicBezTo>
                  <a:pt x="670" y="291"/>
                  <a:pt x="672" y="293"/>
                  <a:pt x="674" y="293"/>
                </a:cubicBezTo>
                <a:lnTo>
                  <a:pt x="724" y="293"/>
                </a:lnTo>
                <a:cubicBezTo>
                  <a:pt x="726" y="293"/>
                  <a:pt x="728" y="291"/>
                  <a:pt x="728" y="289"/>
                </a:cubicBezTo>
                <a:lnTo>
                  <a:pt x="728" y="156"/>
                </a:lnTo>
                <a:lnTo>
                  <a:pt x="807" y="156"/>
                </a:lnTo>
                <a:lnTo>
                  <a:pt x="807" y="239"/>
                </a:lnTo>
                <a:cubicBezTo>
                  <a:pt x="807" y="281"/>
                  <a:pt x="828" y="296"/>
                  <a:pt x="870" y="296"/>
                </a:cubicBezTo>
                <a:cubicBezTo>
                  <a:pt x="894" y="296"/>
                  <a:pt x="909" y="291"/>
                  <a:pt x="913" y="290"/>
                </a:cubicBezTo>
                <a:cubicBezTo>
                  <a:pt x="916" y="288"/>
                  <a:pt x="918" y="287"/>
                  <a:pt x="918" y="284"/>
                </a:cubicBezTo>
                <a:cubicBezTo>
                  <a:pt x="918" y="283"/>
                  <a:pt x="917" y="281"/>
                  <a:pt x="917" y="281"/>
                </a:cubicBezTo>
                <a:lnTo>
                  <a:pt x="913" y="257"/>
                </a:lnTo>
                <a:cubicBezTo>
                  <a:pt x="912" y="254"/>
                  <a:pt x="911" y="253"/>
                  <a:pt x="909" y="253"/>
                </a:cubicBezTo>
                <a:cubicBezTo>
                  <a:pt x="909" y="253"/>
                  <a:pt x="908" y="253"/>
                  <a:pt x="907" y="254"/>
                </a:cubicBezTo>
                <a:cubicBezTo>
                  <a:pt x="906" y="254"/>
                  <a:pt x="906" y="254"/>
                  <a:pt x="905" y="254"/>
                </a:cubicBezTo>
                <a:cubicBezTo>
                  <a:pt x="901" y="255"/>
                  <a:pt x="894" y="255"/>
                  <a:pt x="886" y="255"/>
                </a:cubicBezTo>
                <a:cubicBezTo>
                  <a:pt x="868" y="255"/>
                  <a:pt x="865" y="247"/>
                  <a:pt x="865" y="235"/>
                </a:cubicBezTo>
                <a:lnTo>
                  <a:pt x="865" y="157"/>
                </a:lnTo>
                <a:lnTo>
                  <a:pt x="952" y="157"/>
                </a:lnTo>
                <a:lnTo>
                  <a:pt x="952" y="272"/>
                </a:lnTo>
                <a:cubicBezTo>
                  <a:pt x="952" y="283"/>
                  <a:pt x="963" y="287"/>
                  <a:pt x="982" y="291"/>
                </a:cubicBezTo>
                <a:cubicBezTo>
                  <a:pt x="997" y="294"/>
                  <a:pt x="1018" y="298"/>
                  <a:pt x="1034" y="298"/>
                </a:cubicBezTo>
                <a:cubicBezTo>
                  <a:pt x="1055" y="298"/>
                  <a:pt x="1076" y="294"/>
                  <a:pt x="1091" y="282"/>
                </a:cubicBezTo>
                <a:cubicBezTo>
                  <a:pt x="1112" y="294"/>
                  <a:pt x="1135" y="298"/>
                  <a:pt x="1157" y="298"/>
                </a:cubicBezTo>
                <a:cubicBezTo>
                  <a:pt x="1198" y="298"/>
                  <a:pt x="1226" y="288"/>
                  <a:pt x="1226" y="247"/>
                </a:cubicBezTo>
                <a:lnTo>
                  <a:pt x="1226" y="120"/>
                </a:lnTo>
                <a:cubicBezTo>
                  <a:pt x="1226" y="118"/>
                  <a:pt x="1224" y="116"/>
                  <a:pt x="1221" y="116"/>
                </a:cubicBezTo>
                <a:lnTo>
                  <a:pt x="1172" y="116"/>
                </a:lnTo>
                <a:cubicBezTo>
                  <a:pt x="1170" y="116"/>
                  <a:pt x="1168" y="118"/>
                  <a:pt x="1168" y="120"/>
                </a:cubicBezTo>
                <a:lnTo>
                  <a:pt x="1168" y="238"/>
                </a:lnTo>
                <a:cubicBezTo>
                  <a:pt x="1168" y="256"/>
                  <a:pt x="1157" y="262"/>
                  <a:pt x="1143" y="262"/>
                </a:cubicBezTo>
                <a:cubicBezTo>
                  <a:pt x="1131" y="262"/>
                  <a:pt x="1118" y="258"/>
                  <a:pt x="1118" y="258"/>
                </a:cubicBezTo>
                <a:lnTo>
                  <a:pt x="1118" y="120"/>
                </a:lnTo>
                <a:cubicBezTo>
                  <a:pt x="1118" y="118"/>
                  <a:pt x="1116" y="116"/>
                  <a:pt x="1114" y="116"/>
                </a:cubicBezTo>
                <a:lnTo>
                  <a:pt x="1065" y="116"/>
                </a:lnTo>
                <a:cubicBezTo>
                  <a:pt x="1062" y="116"/>
                  <a:pt x="1060" y="118"/>
                  <a:pt x="1060" y="120"/>
                </a:cubicBezTo>
                <a:lnTo>
                  <a:pt x="1060" y="238"/>
                </a:lnTo>
                <a:cubicBezTo>
                  <a:pt x="1060" y="256"/>
                  <a:pt x="1053" y="262"/>
                  <a:pt x="1039" y="262"/>
                </a:cubicBezTo>
                <a:cubicBezTo>
                  <a:pt x="1027" y="262"/>
                  <a:pt x="1010" y="259"/>
                  <a:pt x="1010" y="259"/>
                </a:cubicBezTo>
                <a:lnTo>
                  <a:pt x="1010" y="120"/>
                </a:lnTo>
                <a:cubicBezTo>
                  <a:pt x="1010" y="118"/>
                  <a:pt x="1009" y="116"/>
                  <a:pt x="1006" y="116"/>
                </a:cubicBezTo>
                <a:lnTo>
                  <a:pt x="865" y="116"/>
                </a:lnTo>
                <a:lnTo>
                  <a:pt x="865" y="61"/>
                </a:lnTo>
                <a:cubicBezTo>
                  <a:pt x="865" y="57"/>
                  <a:pt x="863" y="56"/>
                  <a:pt x="859" y="56"/>
                </a:cubicBezTo>
                <a:cubicBezTo>
                  <a:pt x="859" y="56"/>
                  <a:pt x="857" y="56"/>
                  <a:pt x="856" y="56"/>
                </a:cubicBezTo>
                <a:lnTo>
                  <a:pt x="813" y="64"/>
                </a:lnTo>
                <a:cubicBezTo>
                  <a:pt x="809" y="64"/>
                  <a:pt x="807" y="67"/>
                  <a:pt x="807" y="72"/>
                </a:cubicBezTo>
                <a:lnTo>
                  <a:pt x="807" y="116"/>
                </a:lnTo>
                <a:lnTo>
                  <a:pt x="728" y="116"/>
                </a:lnTo>
                <a:lnTo>
                  <a:pt x="728" y="97"/>
                </a:lnTo>
                <a:cubicBezTo>
                  <a:pt x="728" y="90"/>
                  <a:pt x="729" y="86"/>
                  <a:pt x="732" y="83"/>
                </a:cubicBezTo>
                <a:cubicBezTo>
                  <a:pt x="736" y="80"/>
                  <a:pt x="741" y="79"/>
                  <a:pt x="749" y="79"/>
                </a:cubicBezTo>
                <a:cubicBezTo>
                  <a:pt x="754" y="79"/>
                  <a:pt x="761" y="80"/>
                  <a:pt x="765" y="80"/>
                </a:cubicBezTo>
                <a:cubicBezTo>
                  <a:pt x="766" y="80"/>
                  <a:pt x="767" y="81"/>
                  <a:pt x="768" y="81"/>
                </a:cubicBezTo>
                <a:cubicBezTo>
                  <a:pt x="769" y="81"/>
                  <a:pt x="771" y="81"/>
                  <a:pt x="772" y="81"/>
                </a:cubicBezTo>
                <a:cubicBezTo>
                  <a:pt x="774" y="81"/>
                  <a:pt x="775" y="80"/>
                  <a:pt x="775" y="77"/>
                </a:cubicBezTo>
                <a:lnTo>
                  <a:pt x="779" y="52"/>
                </a:lnTo>
                <a:cubicBezTo>
                  <a:pt x="779" y="52"/>
                  <a:pt x="779" y="51"/>
                  <a:pt x="779" y="50"/>
                </a:cubicBezTo>
                <a:cubicBezTo>
                  <a:pt x="779" y="47"/>
                  <a:pt x="778" y="46"/>
                  <a:pt x="776" y="45"/>
                </a:cubicBezTo>
                <a:cubicBezTo>
                  <a:pt x="771" y="44"/>
                  <a:pt x="755" y="39"/>
                  <a:pt x="729" y="39"/>
                </a:cubicBezTo>
                <a:cubicBezTo>
                  <a:pt x="688" y="39"/>
                  <a:pt x="670" y="57"/>
                  <a:pt x="670" y="94"/>
                </a:cubicBezTo>
                <a:close/>
                <a:moveTo>
                  <a:pt x="1574" y="206"/>
                </a:moveTo>
                <a:lnTo>
                  <a:pt x="1574" y="206"/>
                </a:lnTo>
                <a:cubicBezTo>
                  <a:pt x="1574" y="275"/>
                  <a:pt x="1605" y="297"/>
                  <a:pt x="1671" y="297"/>
                </a:cubicBezTo>
                <a:cubicBezTo>
                  <a:pt x="1701" y="297"/>
                  <a:pt x="1723" y="290"/>
                  <a:pt x="1734" y="286"/>
                </a:cubicBezTo>
                <a:cubicBezTo>
                  <a:pt x="1737" y="285"/>
                  <a:pt x="1739" y="282"/>
                  <a:pt x="1739" y="280"/>
                </a:cubicBezTo>
                <a:cubicBezTo>
                  <a:pt x="1739" y="280"/>
                  <a:pt x="1739" y="279"/>
                  <a:pt x="1738" y="278"/>
                </a:cubicBezTo>
                <a:lnTo>
                  <a:pt x="1733" y="258"/>
                </a:lnTo>
                <a:lnTo>
                  <a:pt x="1733" y="258"/>
                </a:lnTo>
                <a:cubicBezTo>
                  <a:pt x="1732" y="254"/>
                  <a:pt x="1730" y="253"/>
                  <a:pt x="1728" y="253"/>
                </a:cubicBezTo>
                <a:cubicBezTo>
                  <a:pt x="1727" y="253"/>
                  <a:pt x="1725" y="253"/>
                  <a:pt x="1724" y="253"/>
                </a:cubicBezTo>
                <a:lnTo>
                  <a:pt x="1724" y="253"/>
                </a:lnTo>
                <a:cubicBezTo>
                  <a:pt x="1716" y="256"/>
                  <a:pt x="1700" y="260"/>
                  <a:pt x="1682" y="260"/>
                </a:cubicBezTo>
                <a:cubicBezTo>
                  <a:pt x="1667" y="260"/>
                  <a:pt x="1656" y="259"/>
                  <a:pt x="1648" y="255"/>
                </a:cubicBezTo>
                <a:cubicBezTo>
                  <a:pt x="1640" y="251"/>
                  <a:pt x="1634" y="241"/>
                  <a:pt x="1634" y="228"/>
                </a:cubicBezTo>
                <a:lnTo>
                  <a:pt x="1738" y="228"/>
                </a:lnTo>
                <a:cubicBezTo>
                  <a:pt x="1745" y="228"/>
                  <a:pt x="1747" y="223"/>
                  <a:pt x="1747" y="218"/>
                </a:cubicBezTo>
                <a:lnTo>
                  <a:pt x="1747" y="202"/>
                </a:lnTo>
                <a:cubicBezTo>
                  <a:pt x="1747" y="171"/>
                  <a:pt x="1741" y="147"/>
                  <a:pt x="1729" y="133"/>
                </a:cubicBezTo>
                <a:cubicBezTo>
                  <a:pt x="1716" y="120"/>
                  <a:pt x="1694" y="112"/>
                  <a:pt x="1662" y="112"/>
                </a:cubicBezTo>
                <a:cubicBezTo>
                  <a:pt x="1597" y="112"/>
                  <a:pt x="1574" y="137"/>
                  <a:pt x="1574" y="206"/>
                </a:cubicBezTo>
                <a:close/>
                <a:moveTo>
                  <a:pt x="1633" y="192"/>
                </a:moveTo>
                <a:lnTo>
                  <a:pt x="1633" y="192"/>
                </a:lnTo>
                <a:cubicBezTo>
                  <a:pt x="1633" y="187"/>
                  <a:pt x="1634" y="175"/>
                  <a:pt x="1635" y="168"/>
                </a:cubicBezTo>
                <a:cubicBezTo>
                  <a:pt x="1637" y="157"/>
                  <a:pt x="1644" y="149"/>
                  <a:pt x="1662" y="149"/>
                </a:cubicBezTo>
                <a:cubicBezTo>
                  <a:pt x="1678" y="149"/>
                  <a:pt x="1686" y="155"/>
                  <a:pt x="1689" y="166"/>
                </a:cubicBezTo>
                <a:cubicBezTo>
                  <a:pt x="1691" y="173"/>
                  <a:pt x="1691" y="183"/>
                  <a:pt x="1691" y="190"/>
                </a:cubicBezTo>
                <a:lnTo>
                  <a:pt x="1691" y="195"/>
                </a:lnTo>
                <a:lnTo>
                  <a:pt x="1633" y="195"/>
                </a:lnTo>
                <a:lnTo>
                  <a:pt x="1633" y="192"/>
                </a:lnTo>
                <a:lnTo>
                  <a:pt x="1633" y="192"/>
                </a:lnTo>
                <a:close/>
                <a:moveTo>
                  <a:pt x="1267" y="124"/>
                </a:moveTo>
                <a:lnTo>
                  <a:pt x="1267" y="124"/>
                </a:lnTo>
                <a:cubicBezTo>
                  <a:pt x="1265" y="125"/>
                  <a:pt x="1263" y="126"/>
                  <a:pt x="1263" y="129"/>
                </a:cubicBezTo>
                <a:lnTo>
                  <a:pt x="1263" y="130"/>
                </a:lnTo>
                <a:cubicBezTo>
                  <a:pt x="1263" y="130"/>
                  <a:pt x="1263" y="131"/>
                  <a:pt x="1263" y="131"/>
                </a:cubicBezTo>
                <a:lnTo>
                  <a:pt x="1269" y="157"/>
                </a:lnTo>
                <a:cubicBezTo>
                  <a:pt x="1270" y="158"/>
                  <a:pt x="1271" y="159"/>
                  <a:pt x="1272" y="159"/>
                </a:cubicBezTo>
                <a:cubicBezTo>
                  <a:pt x="1273" y="159"/>
                  <a:pt x="1274" y="159"/>
                  <a:pt x="1275" y="159"/>
                </a:cubicBezTo>
                <a:cubicBezTo>
                  <a:pt x="1282" y="157"/>
                  <a:pt x="1309" y="150"/>
                  <a:pt x="1330" y="150"/>
                </a:cubicBezTo>
                <a:cubicBezTo>
                  <a:pt x="1341" y="150"/>
                  <a:pt x="1349" y="150"/>
                  <a:pt x="1353" y="153"/>
                </a:cubicBezTo>
                <a:cubicBezTo>
                  <a:pt x="1360" y="156"/>
                  <a:pt x="1360" y="161"/>
                  <a:pt x="1360" y="170"/>
                </a:cubicBezTo>
                <a:lnTo>
                  <a:pt x="1360" y="178"/>
                </a:lnTo>
                <a:lnTo>
                  <a:pt x="1302" y="187"/>
                </a:lnTo>
                <a:cubicBezTo>
                  <a:pt x="1280" y="190"/>
                  <a:pt x="1252" y="197"/>
                  <a:pt x="1252" y="239"/>
                </a:cubicBezTo>
                <a:cubicBezTo>
                  <a:pt x="1252" y="291"/>
                  <a:pt x="1293" y="297"/>
                  <a:pt x="1335" y="297"/>
                </a:cubicBezTo>
                <a:cubicBezTo>
                  <a:pt x="1355" y="297"/>
                  <a:pt x="1371" y="296"/>
                  <a:pt x="1385" y="293"/>
                </a:cubicBezTo>
                <a:cubicBezTo>
                  <a:pt x="1407" y="288"/>
                  <a:pt x="1418" y="283"/>
                  <a:pt x="1418" y="258"/>
                </a:cubicBezTo>
                <a:lnTo>
                  <a:pt x="1418" y="165"/>
                </a:lnTo>
                <a:cubicBezTo>
                  <a:pt x="1418" y="146"/>
                  <a:pt x="1412" y="131"/>
                  <a:pt x="1396" y="122"/>
                </a:cubicBezTo>
                <a:cubicBezTo>
                  <a:pt x="1384" y="115"/>
                  <a:pt x="1367" y="112"/>
                  <a:pt x="1344" y="112"/>
                </a:cubicBezTo>
                <a:cubicBezTo>
                  <a:pt x="1307" y="112"/>
                  <a:pt x="1274" y="122"/>
                  <a:pt x="1267" y="124"/>
                </a:cubicBezTo>
                <a:close/>
                <a:moveTo>
                  <a:pt x="1307" y="239"/>
                </a:moveTo>
                <a:lnTo>
                  <a:pt x="1307" y="239"/>
                </a:lnTo>
                <a:cubicBezTo>
                  <a:pt x="1307" y="219"/>
                  <a:pt x="1317" y="217"/>
                  <a:pt x="1330" y="215"/>
                </a:cubicBezTo>
                <a:lnTo>
                  <a:pt x="1360" y="210"/>
                </a:lnTo>
                <a:lnTo>
                  <a:pt x="1360" y="259"/>
                </a:lnTo>
                <a:cubicBezTo>
                  <a:pt x="1359" y="260"/>
                  <a:pt x="1349" y="263"/>
                  <a:pt x="1336" y="263"/>
                </a:cubicBezTo>
                <a:cubicBezTo>
                  <a:pt x="1325" y="263"/>
                  <a:pt x="1307" y="260"/>
                  <a:pt x="1307" y="239"/>
                </a:cubicBezTo>
                <a:close/>
                <a:moveTo>
                  <a:pt x="448" y="205"/>
                </a:moveTo>
                <a:lnTo>
                  <a:pt x="448" y="205"/>
                </a:lnTo>
                <a:cubicBezTo>
                  <a:pt x="448" y="257"/>
                  <a:pt x="458" y="297"/>
                  <a:pt x="536" y="297"/>
                </a:cubicBezTo>
                <a:cubicBezTo>
                  <a:pt x="613" y="297"/>
                  <a:pt x="623" y="257"/>
                  <a:pt x="623" y="205"/>
                </a:cubicBezTo>
                <a:cubicBezTo>
                  <a:pt x="623" y="152"/>
                  <a:pt x="613" y="112"/>
                  <a:pt x="536" y="112"/>
                </a:cubicBezTo>
                <a:cubicBezTo>
                  <a:pt x="458" y="112"/>
                  <a:pt x="448" y="152"/>
                  <a:pt x="448" y="205"/>
                </a:cubicBezTo>
                <a:close/>
                <a:moveTo>
                  <a:pt x="507" y="205"/>
                </a:moveTo>
                <a:lnTo>
                  <a:pt x="507" y="205"/>
                </a:lnTo>
                <a:cubicBezTo>
                  <a:pt x="507" y="165"/>
                  <a:pt x="509" y="150"/>
                  <a:pt x="536" y="150"/>
                </a:cubicBezTo>
                <a:cubicBezTo>
                  <a:pt x="563" y="150"/>
                  <a:pt x="564" y="165"/>
                  <a:pt x="564" y="205"/>
                </a:cubicBezTo>
                <a:cubicBezTo>
                  <a:pt x="564" y="244"/>
                  <a:pt x="563" y="259"/>
                  <a:pt x="536" y="259"/>
                </a:cubicBezTo>
                <a:cubicBezTo>
                  <a:pt x="509" y="259"/>
                  <a:pt x="507" y="244"/>
                  <a:pt x="507" y="205"/>
                </a:cubicBezTo>
                <a:close/>
                <a:moveTo>
                  <a:pt x="283" y="168"/>
                </a:moveTo>
                <a:lnTo>
                  <a:pt x="283" y="168"/>
                </a:lnTo>
                <a:cubicBezTo>
                  <a:pt x="283" y="213"/>
                  <a:pt x="313" y="219"/>
                  <a:pt x="336" y="223"/>
                </a:cubicBezTo>
                <a:lnTo>
                  <a:pt x="340" y="224"/>
                </a:lnTo>
                <a:cubicBezTo>
                  <a:pt x="356" y="227"/>
                  <a:pt x="363" y="229"/>
                  <a:pt x="363" y="243"/>
                </a:cubicBezTo>
                <a:cubicBezTo>
                  <a:pt x="363" y="257"/>
                  <a:pt x="350" y="260"/>
                  <a:pt x="339" y="260"/>
                </a:cubicBezTo>
                <a:cubicBezTo>
                  <a:pt x="322" y="260"/>
                  <a:pt x="301" y="255"/>
                  <a:pt x="293" y="253"/>
                </a:cubicBezTo>
                <a:lnTo>
                  <a:pt x="293" y="253"/>
                </a:lnTo>
                <a:cubicBezTo>
                  <a:pt x="293" y="253"/>
                  <a:pt x="292" y="253"/>
                  <a:pt x="292" y="253"/>
                </a:cubicBezTo>
                <a:cubicBezTo>
                  <a:pt x="291" y="253"/>
                  <a:pt x="290" y="252"/>
                  <a:pt x="289" y="252"/>
                </a:cubicBezTo>
                <a:cubicBezTo>
                  <a:pt x="287" y="252"/>
                  <a:pt x="286" y="254"/>
                  <a:pt x="285" y="257"/>
                </a:cubicBezTo>
                <a:lnTo>
                  <a:pt x="282" y="278"/>
                </a:lnTo>
                <a:cubicBezTo>
                  <a:pt x="281" y="280"/>
                  <a:pt x="281" y="282"/>
                  <a:pt x="281" y="283"/>
                </a:cubicBezTo>
                <a:cubicBezTo>
                  <a:pt x="281" y="285"/>
                  <a:pt x="282" y="286"/>
                  <a:pt x="284" y="287"/>
                </a:cubicBezTo>
                <a:cubicBezTo>
                  <a:pt x="291" y="290"/>
                  <a:pt x="319" y="297"/>
                  <a:pt x="347" y="297"/>
                </a:cubicBezTo>
                <a:cubicBezTo>
                  <a:pt x="389" y="297"/>
                  <a:pt x="421" y="282"/>
                  <a:pt x="421" y="238"/>
                </a:cubicBezTo>
                <a:cubicBezTo>
                  <a:pt x="421" y="196"/>
                  <a:pt x="396" y="188"/>
                  <a:pt x="373" y="184"/>
                </a:cubicBezTo>
                <a:lnTo>
                  <a:pt x="368" y="183"/>
                </a:lnTo>
                <a:cubicBezTo>
                  <a:pt x="354" y="181"/>
                  <a:pt x="342" y="178"/>
                  <a:pt x="342" y="164"/>
                </a:cubicBezTo>
                <a:cubicBezTo>
                  <a:pt x="342" y="150"/>
                  <a:pt x="356" y="148"/>
                  <a:pt x="366" y="148"/>
                </a:cubicBezTo>
                <a:cubicBezTo>
                  <a:pt x="380" y="148"/>
                  <a:pt x="394" y="150"/>
                  <a:pt x="401" y="152"/>
                </a:cubicBezTo>
                <a:cubicBezTo>
                  <a:pt x="405" y="153"/>
                  <a:pt x="406" y="153"/>
                  <a:pt x="407" y="153"/>
                </a:cubicBezTo>
                <a:cubicBezTo>
                  <a:pt x="408" y="153"/>
                  <a:pt x="411" y="151"/>
                  <a:pt x="411" y="150"/>
                </a:cubicBezTo>
                <a:cubicBezTo>
                  <a:pt x="412" y="142"/>
                  <a:pt x="414" y="135"/>
                  <a:pt x="416" y="127"/>
                </a:cubicBezTo>
                <a:cubicBezTo>
                  <a:pt x="416" y="127"/>
                  <a:pt x="416" y="126"/>
                  <a:pt x="416" y="125"/>
                </a:cubicBezTo>
                <a:cubicBezTo>
                  <a:pt x="416" y="121"/>
                  <a:pt x="414" y="120"/>
                  <a:pt x="409" y="118"/>
                </a:cubicBezTo>
                <a:cubicBezTo>
                  <a:pt x="400" y="116"/>
                  <a:pt x="381" y="112"/>
                  <a:pt x="357" y="112"/>
                </a:cubicBezTo>
                <a:cubicBezTo>
                  <a:pt x="328" y="112"/>
                  <a:pt x="283" y="117"/>
                  <a:pt x="283" y="168"/>
                </a:cubicBezTo>
                <a:close/>
                <a:moveTo>
                  <a:pt x="1550" y="112"/>
                </a:moveTo>
                <a:lnTo>
                  <a:pt x="1550" y="112"/>
                </a:lnTo>
                <a:cubicBezTo>
                  <a:pt x="1529" y="112"/>
                  <a:pt x="1507" y="115"/>
                  <a:pt x="1490" y="118"/>
                </a:cubicBezTo>
                <a:cubicBezTo>
                  <a:pt x="1471" y="123"/>
                  <a:pt x="1460" y="126"/>
                  <a:pt x="1460" y="138"/>
                </a:cubicBezTo>
                <a:lnTo>
                  <a:pt x="1460" y="289"/>
                </a:lnTo>
                <a:cubicBezTo>
                  <a:pt x="1460" y="291"/>
                  <a:pt x="1462" y="293"/>
                  <a:pt x="1465" y="293"/>
                </a:cubicBezTo>
                <a:lnTo>
                  <a:pt x="1514" y="293"/>
                </a:lnTo>
                <a:cubicBezTo>
                  <a:pt x="1516" y="293"/>
                  <a:pt x="1518" y="291"/>
                  <a:pt x="1518" y="289"/>
                </a:cubicBezTo>
                <a:lnTo>
                  <a:pt x="1518" y="157"/>
                </a:lnTo>
                <a:cubicBezTo>
                  <a:pt x="1521" y="156"/>
                  <a:pt x="1538" y="154"/>
                  <a:pt x="1557" y="154"/>
                </a:cubicBezTo>
                <a:cubicBezTo>
                  <a:pt x="1563" y="154"/>
                  <a:pt x="1563" y="150"/>
                  <a:pt x="1563" y="147"/>
                </a:cubicBezTo>
                <a:lnTo>
                  <a:pt x="1563" y="119"/>
                </a:lnTo>
                <a:cubicBezTo>
                  <a:pt x="1563" y="114"/>
                  <a:pt x="1561" y="112"/>
                  <a:pt x="1556" y="112"/>
                </a:cubicBezTo>
                <a:lnTo>
                  <a:pt x="1550" y="112"/>
                </a:lnTo>
                <a:lnTo>
                  <a:pt x="1550" y="112"/>
                </a:lnTo>
                <a:close/>
                <a:moveTo>
                  <a:pt x="1887" y="154"/>
                </a:moveTo>
                <a:lnTo>
                  <a:pt x="1887" y="154"/>
                </a:lnTo>
                <a:cubicBezTo>
                  <a:pt x="1887" y="182"/>
                  <a:pt x="1896" y="193"/>
                  <a:pt x="1927" y="193"/>
                </a:cubicBezTo>
                <a:cubicBezTo>
                  <a:pt x="1935" y="193"/>
                  <a:pt x="1944" y="192"/>
                  <a:pt x="1949" y="191"/>
                </a:cubicBezTo>
                <a:lnTo>
                  <a:pt x="1948" y="191"/>
                </a:lnTo>
                <a:cubicBezTo>
                  <a:pt x="1954" y="189"/>
                  <a:pt x="1955" y="187"/>
                  <a:pt x="1955" y="182"/>
                </a:cubicBezTo>
                <a:lnTo>
                  <a:pt x="1955" y="151"/>
                </a:lnTo>
                <a:cubicBezTo>
                  <a:pt x="1955" y="150"/>
                  <a:pt x="1955" y="150"/>
                  <a:pt x="1954" y="150"/>
                </a:cubicBezTo>
                <a:lnTo>
                  <a:pt x="1925" y="150"/>
                </a:lnTo>
                <a:cubicBezTo>
                  <a:pt x="1924" y="150"/>
                  <a:pt x="1924" y="150"/>
                  <a:pt x="1924" y="151"/>
                </a:cubicBezTo>
                <a:lnTo>
                  <a:pt x="1924" y="160"/>
                </a:lnTo>
                <a:cubicBezTo>
                  <a:pt x="1924" y="161"/>
                  <a:pt x="1925" y="161"/>
                  <a:pt x="1925" y="161"/>
                </a:cubicBezTo>
                <a:lnTo>
                  <a:pt x="1938" y="163"/>
                </a:lnTo>
                <a:lnTo>
                  <a:pt x="1938" y="181"/>
                </a:lnTo>
                <a:cubicBezTo>
                  <a:pt x="1938" y="181"/>
                  <a:pt x="1932" y="181"/>
                  <a:pt x="1928" y="181"/>
                </a:cubicBezTo>
                <a:cubicBezTo>
                  <a:pt x="1913" y="181"/>
                  <a:pt x="1906" y="177"/>
                  <a:pt x="1906" y="155"/>
                </a:cubicBezTo>
                <a:cubicBezTo>
                  <a:pt x="1906" y="131"/>
                  <a:pt x="1914" y="128"/>
                  <a:pt x="1930" y="128"/>
                </a:cubicBezTo>
                <a:cubicBezTo>
                  <a:pt x="1937" y="128"/>
                  <a:pt x="1944" y="129"/>
                  <a:pt x="1948" y="130"/>
                </a:cubicBezTo>
                <a:cubicBezTo>
                  <a:pt x="1949" y="130"/>
                  <a:pt x="1949" y="130"/>
                  <a:pt x="1950" y="130"/>
                </a:cubicBezTo>
                <a:cubicBezTo>
                  <a:pt x="1950" y="130"/>
                  <a:pt x="1951" y="130"/>
                  <a:pt x="1952" y="130"/>
                </a:cubicBezTo>
                <a:cubicBezTo>
                  <a:pt x="1953" y="130"/>
                  <a:pt x="1954" y="130"/>
                  <a:pt x="1954" y="128"/>
                </a:cubicBezTo>
                <a:lnTo>
                  <a:pt x="1955" y="123"/>
                </a:lnTo>
                <a:cubicBezTo>
                  <a:pt x="1955" y="123"/>
                  <a:pt x="1955" y="121"/>
                  <a:pt x="1955" y="121"/>
                </a:cubicBezTo>
                <a:cubicBezTo>
                  <a:pt x="1955" y="120"/>
                  <a:pt x="1954" y="120"/>
                  <a:pt x="1954" y="119"/>
                </a:cubicBezTo>
                <a:cubicBezTo>
                  <a:pt x="1951" y="118"/>
                  <a:pt x="1940" y="115"/>
                  <a:pt x="1925" y="115"/>
                </a:cubicBezTo>
                <a:cubicBezTo>
                  <a:pt x="1898" y="115"/>
                  <a:pt x="1887" y="125"/>
                  <a:pt x="1887" y="154"/>
                </a:cubicBezTo>
                <a:close/>
                <a:moveTo>
                  <a:pt x="119" y="116"/>
                </a:moveTo>
                <a:lnTo>
                  <a:pt x="119" y="116"/>
                </a:lnTo>
                <a:lnTo>
                  <a:pt x="119" y="168"/>
                </a:lnTo>
                <a:cubicBezTo>
                  <a:pt x="119" y="204"/>
                  <a:pt x="104" y="225"/>
                  <a:pt x="69" y="225"/>
                </a:cubicBezTo>
                <a:lnTo>
                  <a:pt x="44" y="225"/>
                </a:lnTo>
                <a:lnTo>
                  <a:pt x="36" y="295"/>
                </a:lnTo>
                <a:lnTo>
                  <a:pt x="73" y="295"/>
                </a:lnTo>
                <a:cubicBezTo>
                  <a:pt x="138" y="295"/>
                  <a:pt x="189" y="248"/>
                  <a:pt x="189" y="173"/>
                </a:cubicBezTo>
                <a:lnTo>
                  <a:pt x="189" y="116"/>
                </a:lnTo>
                <a:lnTo>
                  <a:pt x="119" y="116"/>
                </a:lnTo>
                <a:lnTo>
                  <a:pt x="119" y="116"/>
                </a:lnTo>
                <a:close/>
                <a:moveTo>
                  <a:pt x="1820" y="116"/>
                </a:moveTo>
                <a:lnTo>
                  <a:pt x="1820" y="116"/>
                </a:lnTo>
                <a:cubicBezTo>
                  <a:pt x="1820" y="116"/>
                  <a:pt x="1819" y="117"/>
                  <a:pt x="1819" y="117"/>
                </a:cubicBezTo>
                <a:lnTo>
                  <a:pt x="1795" y="190"/>
                </a:lnTo>
                <a:cubicBezTo>
                  <a:pt x="1795" y="190"/>
                  <a:pt x="1794" y="191"/>
                  <a:pt x="1794" y="191"/>
                </a:cubicBezTo>
                <a:cubicBezTo>
                  <a:pt x="1794" y="192"/>
                  <a:pt x="1795" y="192"/>
                  <a:pt x="1795" y="192"/>
                </a:cubicBezTo>
                <a:lnTo>
                  <a:pt x="1813" y="192"/>
                </a:lnTo>
                <a:cubicBezTo>
                  <a:pt x="1814" y="192"/>
                  <a:pt x="1814" y="191"/>
                  <a:pt x="1815" y="191"/>
                </a:cubicBezTo>
                <a:lnTo>
                  <a:pt x="1820" y="170"/>
                </a:lnTo>
                <a:lnTo>
                  <a:pt x="1850" y="170"/>
                </a:lnTo>
                <a:lnTo>
                  <a:pt x="1855" y="191"/>
                </a:lnTo>
                <a:cubicBezTo>
                  <a:pt x="1856" y="191"/>
                  <a:pt x="1856" y="192"/>
                  <a:pt x="1857" y="192"/>
                </a:cubicBezTo>
                <a:lnTo>
                  <a:pt x="1873" y="192"/>
                </a:lnTo>
                <a:cubicBezTo>
                  <a:pt x="1874" y="192"/>
                  <a:pt x="1874" y="192"/>
                  <a:pt x="1874" y="191"/>
                </a:cubicBezTo>
                <a:cubicBezTo>
                  <a:pt x="1874" y="191"/>
                  <a:pt x="1874" y="190"/>
                  <a:pt x="1874" y="190"/>
                </a:cubicBezTo>
                <a:lnTo>
                  <a:pt x="1851" y="117"/>
                </a:lnTo>
                <a:cubicBezTo>
                  <a:pt x="1850" y="117"/>
                  <a:pt x="1850" y="116"/>
                  <a:pt x="1849" y="116"/>
                </a:cubicBezTo>
                <a:lnTo>
                  <a:pt x="1820" y="116"/>
                </a:lnTo>
                <a:lnTo>
                  <a:pt x="1820" y="116"/>
                </a:lnTo>
                <a:close/>
                <a:moveTo>
                  <a:pt x="1832" y="128"/>
                </a:moveTo>
                <a:lnTo>
                  <a:pt x="1832" y="128"/>
                </a:lnTo>
                <a:lnTo>
                  <a:pt x="1838" y="128"/>
                </a:lnTo>
                <a:lnTo>
                  <a:pt x="1846" y="158"/>
                </a:lnTo>
                <a:lnTo>
                  <a:pt x="1823" y="158"/>
                </a:lnTo>
                <a:lnTo>
                  <a:pt x="1832" y="128"/>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Textplatzhalter 11"/>
          <p:cNvSpPr>
            <a:spLocks noGrp="1"/>
          </p:cNvSpPr>
          <p:nvPr>
            <p:ph type="body" sz="quarter" idx="10" hasCustomPrompt="1"/>
          </p:nvPr>
        </p:nvSpPr>
        <p:spPr>
          <a:xfrm>
            <a:off x="395288" y="2932113"/>
            <a:ext cx="2828925" cy="1197927"/>
          </a:xfrm>
          <a:prstGeom prst="rect">
            <a:avLst/>
          </a:prstGeom>
        </p:spPr>
        <p:txBody>
          <a:bodyPr>
            <a:normAutofit/>
          </a:bodyPr>
          <a:lstStyle>
            <a:lvl1pPr marL="0" indent="0">
              <a:lnSpc>
                <a:spcPct val="100000"/>
              </a:lnSpc>
              <a:spcBef>
                <a:spcPts val="216"/>
              </a:spcBef>
              <a:buNone/>
              <a:defRPr sz="1200" baseline="0">
                <a:solidFill>
                  <a:schemeClr val="accent3"/>
                </a:solidFill>
              </a:defRPr>
            </a:lvl1pPr>
          </a:lstStyle>
          <a:p>
            <a:pPr lvl="0"/>
            <a:r>
              <a:rPr lang="en-US" dirty="0" smtClean="0"/>
              <a:t>Presenter Name</a:t>
            </a:r>
          </a:p>
          <a:p>
            <a:pPr lvl="0"/>
            <a:r>
              <a:rPr lang="en-US" dirty="0" smtClean="0"/>
              <a:t>Presenter Title</a:t>
            </a:r>
          </a:p>
          <a:p>
            <a:pPr lvl="0"/>
            <a:r>
              <a:rPr lang="en-US" dirty="0" smtClean="0"/>
              <a:t>Date</a:t>
            </a:r>
            <a:endParaRPr lang="en-US" dirty="0"/>
          </a:p>
        </p:txBody>
      </p:sp>
      <p:sp>
        <p:nvSpPr>
          <p:cNvPr id="14" name="Titel 1"/>
          <p:cNvSpPr>
            <a:spLocks noGrp="1"/>
          </p:cNvSpPr>
          <p:nvPr>
            <p:ph type="title" hasCustomPrompt="1"/>
          </p:nvPr>
        </p:nvSpPr>
        <p:spPr>
          <a:xfrm>
            <a:off x="396861" y="1353082"/>
            <a:ext cx="5220000" cy="432000"/>
          </a:xfrm>
        </p:spPr>
        <p:txBody>
          <a:bodyPr/>
          <a:lstStyle>
            <a:lvl1pPr>
              <a:lnSpc>
                <a:spcPts val="3000"/>
              </a:lnSpc>
              <a:defRPr sz="2800"/>
            </a:lvl1pPr>
          </a:lstStyle>
          <a:p>
            <a:r>
              <a:rPr lang="de-DE" dirty="0" smtClean="0"/>
              <a:t>SAMPLE HEADLINE</a:t>
            </a:r>
            <a:endParaRPr lang="en-GB" dirty="0"/>
          </a:p>
        </p:txBody>
      </p:sp>
      <p:sp>
        <p:nvSpPr>
          <p:cNvPr id="21" name="Untertitel 2"/>
          <p:cNvSpPr>
            <a:spLocks noGrp="1"/>
          </p:cNvSpPr>
          <p:nvPr>
            <p:ph type="subTitle" idx="1" hasCustomPrompt="1"/>
          </p:nvPr>
        </p:nvSpPr>
        <p:spPr>
          <a:xfrm>
            <a:off x="395288" y="1782877"/>
            <a:ext cx="5310000" cy="414000"/>
          </a:xfrm>
          <a:prstGeom prst="rect">
            <a:avLst/>
          </a:prstGeom>
        </p:spPr>
        <p:txBody>
          <a:bodyPr>
            <a:noAutofit/>
          </a:bodyPr>
          <a:lstStyle>
            <a:lvl1pPr marL="0" indent="0" algn="l">
              <a:lnSpc>
                <a:spcPts val="3000"/>
              </a:lnSpc>
              <a:buNone/>
              <a:defRPr sz="2800" cap="all" baseline="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smtClean="0"/>
              <a:t>SECOND LINE HEADLINE here</a:t>
            </a:r>
            <a:endParaRPr lang="en-GB" dirty="0"/>
          </a:p>
        </p:txBody>
      </p:sp>
    </p:spTree>
    <p:extLst>
      <p:ext uri="{BB962C8B-B14F-4D97-AF65-F5344CB8AC3E}">
        <p14:creationId xmlns:p14="http://schemas.microsoft.com/office/powerpoint/2010/main" val="77773747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AG - Divider 6">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4773613"/>
          </a:xfrm>
          <a:prstGeom prst="rect">
            <a:avLst/>
          </a:prstGeom>
        </p:spPr>
      </p:pic>
      <p:sp>
        <p:nvSpPr>
          <p:cNvPr id="6" name="Rectangle 5"/>
          <p:cNvSpPr/>
          <p:nvPr userDrawn="1"/>
        </p:nvSpPr>
        <p:spPr>
          <a:xfrm>
            <a:off x="2067671" y="0"/>
            <a:ext cx="5341620" cy="4892040"/>
          </a:xfrm>
          <a:prstGeom prst="rect">
            <a:avLst/>
          </a:prstGeom>
          <a:gradFill flip="none" rotWithShape="1">
            <a:gsLst>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7" name="Rectangle 6"/>
          <p:cNvSpPr/>
          <p:nvPr userDrawn="1"/>
        </p:nvSpPr>
        <p:spPr>
          <a:xfrm>
            <a:off x="-1" y="0"/>
            <a:ext cx="2067671" cy="4892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2" name="Footer Placeholder 1"/>
          <p:cNvSpPr>
            <a:spLocks noGrp="1"/>
          </p:cNvSpPr>
          <p:nvPr>
            <p:ph type="ftr" sz="quarter" idx="12"/>
          </p:nvPr>
        </p:nvSpPr>
        <p:spPr/>
        <p:txBody>
          <a:bodyPr/>
          <a:lstStyle/>
          <a:p>
            <a:r>
              <a:rPr lang="en-US" smtClean="0"/>
              <a:t>© 2018 Software AG. All rights reserved. For internal use only</a:t>
            </a:r>
            <a:endParaRPr lang="en-US" dirty="0" smtClean="0"/>
          </a:p>
        </p:txBody>
      </p:sp>
      <p:sp>
        <p:nvSpPr>
          <p:cNvPr id="3" name="Titel 1"/>
          <p:cNvSpPr>
            <a:spLocks noGrp="1"/>
          </p:cNvSpPr>
          <p:nvPr>
            <p:ph type="title" hasCustomPrompt="1"/>
          </p:nvPr>
        </p:nvSpPr>
        <p:spPr>
          <a:xfrm>
            <a:off x="395288" y="1402716"/>
            <a:ext cx="5220000" cy="432000"/>
          </a:xfrm>
        </p:spPr>
        <p:txBody>
          <a:bodyPr anchor="b"/>
          <a:lstStyle>
            <a:lvl1pPr>
              <a:lnSpc>
                <a:spcPts val="3200"/>
              </a:lnSpc>
              <a:defRPr sz="2800"/>
            </a:lvl1pPr>
          </a:lstStyle>
          <a:p>
            <a:r>
              <a:rPr lang="de-DE" dirty="0" smtClean="0"/>
              <a:t>Click to edit </a:t>
            </a:r>
            <a:r>
              <a:rPr lang="de-DE" dirty="0" err="1" smtClean="0"/>
              <a:t>master</a:t>
            </a:r>
            <a:r>
              <a:rPr lang="de-DE" dirty="0" smtClean="0"/>
              <a:t> </a:t>
            </a:r>
            <a:r>
              <a:rPr lang="de-DE" dirty="0" err="1" smtClean="0"/>
              <a:t>headline</a:t>
            </a:r>
            <a:endParaRPr lang="en-GB" dirty="0"/>
          </a:p>
        </p:txBody>
      </p:sp>
      <p:sp>
        <p:nvSpPr>
          <p:cNvPr id="8" name="Untertitel 2"/>
          <p:cNvSpPr>
            <a:spLocks noGrp="1"/>
          </p:cNvSpPr>
          <p:nvPr>
            <p:ph type="subTitle" idx="1" hasCustomPrompt="1"/>
          </p:nvPr>
        </p:nvSpPr>
        <p:spPr>
          <a:xfrm>
            <a:off x="395288" y="1825953"/>
            <a:ext cx="5310000" cy="414000"/>
          </a:xfrm>
          <a:prstGeom prst="rect">
            <a:avLst/>
          </a:prstGeom>
        </p:spPr>
        <p:txBody>
          <a:bodyPr>
            <a:noAutofit/>
          </a:bodyPr>
          <a:lstStyle>
            <a:lvl1pPr marL="0" indent="0" algn="l">
              <a:lnSpc>
                <a:spcPct val="100000"/>
              </a:lnSpc>
              <a:buNone/>
              <a:defRPr sz="2000" cap="all" baseline="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smtClean="0"/>
              <a:t>SECOND LINE HEADLINE here</a:t>
            </a:r>
            <a:endParaRPr lang="en-GB" dirty="0"/>
          </a:p>
        </p:txBody>
      </p:sp>
    </p:spTree>
    <p:extLst>
      <p:ext uri="{BB962C8B-B14F-4D97-AF65-F5344CB8AC3E}">
        <p14:creationId xmlns:p14="http://schemas.microsoft.com/office/powerpoint/2010/main" val="2073108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AG - Divider 7">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11732"/>
          <a:stretch/>
        </p:blipFill>
        <p:spPr>
          <a:xfrm>
            <a:off x="0" y="0"/>
            <a:ext cx="9144000" cy="4773613"/>
          </a:xfrm>
          <a:prstGeom prst="rect">
            <a:avLst/>
          </a:prstGeom>
        </p:spPr>
      </p:pic>
      <p:sp>
        <p:nvSpPr>
          <p:cNvPr id="6" name="Rectangle 5"/>
          <p:cNvSpPr/>
          <p:nvPr userDrawn="1"/>
        </p:nvSpPr>
        <p:spPr>
          <a:xfrm>
            <a:off x="261266" y="0"/>
            <a:ext cx="1363980" cy="4892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7" name="Rectangle 6"/>
          <p:cNvSpPr/>
          <p:nvPr userDrawn="1"/>
        </p:nvSpPr>
        <p:spPr>
          <a:xfrm>
            <a:off x="1615048" y="1"/>
            <a:ext cx="7133665" cy="5143499"/>
          </a:xfrm>
          <a:prstGeom prst="rect">
            <a:avLst/>
          </a:prstGeom>
          <a:gradFill flip="none" rotWithShape="1">
            <a:gsLst>
              <a:gs pos="0">
                <a:schemeClr val="bg1"/>
              </a:gs>
              <a:gs pos="100000">
                <a:schemeClr val="bg2">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2" name="Footer Placeholder 1"/>
          <p:cNvSpPr>
            <a:spLocks noGrp="1"/>
          </p:cNvSpPr>
          <p:nvPr>
            <p:ph type="ftr" sz="quarter" idx="12"/>
          </p:nvPr>
        </p:nvSpPr>
        <p:spPr/>
        <p:txBody>
          <a:bodyPr/>
          <a:lstStyle/>
          <a:p>
            <a:r>
              <a:rPr lang="en-US" smtClean="0"/>
              <a:t>© 2018 Software AG. All rights reserved. For internal use only</a:t>
            </a:r>
            <a:endParaRPr lang="en-US" dirty="0" smtClean="0"/>
          </a:p>
        </p:txBody>
      </p:sp>
      <p:sp>
        <p:nvSpPr>
          <p:cNvPr id="3" name="Titel 1"/>
          <p:cNvSpPr>
            <a:spLocks noGrp="1"/>
          </p:cNvSpPr>
          <p:nvPr>
            <p:ph type="title" hasCustomPrompt="1"/>
          </p:nvPr>
        </p:nvSpPr>
        <p:spPr>
          <a:xfrm>
            <a:off x="395288" y="1398588"/>
            <a:ext cx="5220000" cy="432000"/>
          </a:xfrm>
        </p:spPr>
        <p:txBody>
          <a:bodyPr anchor="b"/>
          <a:lstStyle>
            <a:lvl1pPr>
              <a:lnSpc>
                <a:spcPts val="3200"/>
              </a:lnSpc>
              <a:defRPr sz="2800"/>
            </a:lvl1pPr>
          </a:lstStyle>
          <a:p>
            <a:r>
              <a:rPr lang="de-DE" dirty="0" smtClean="0"/>
              <a:t>Click to edit </a:t>
            </a:r>
            <a:r>
              <a:rPr lang="de-DE" dirty="0" err="1" smtClean="0"/>
              <a:t>master</a:t>
            </a:r>
            <a:r>
              <a:rPr lang="de-DE" dirty="0" smtClean="0"/>
              <a:t> </a:t>
            </a:r>
            <a:r>
              <a:rPr lang="de-DE" dirty="0" err="1" smtClean="0"/>
              <a:t>headline</a:t>
            </a:r>
            <a:endParaRPr lang="en-GB" dirty="0"/>
          </a:p>
        </p:txBody>
      </p:sp>
      <p:sp>
        <p:nvSpPr>
          <p:cNvPr id="8" name="Untertitel 2"/>
          <p:cNvSpPr>
            <a:spLocks noGrp="1"/>
          </p:cNvSpPr>
          <p:nvPr>
            <p:ph type="subTitle" idx="1" hasCustomPrompt="1"/>
          </p:nvPr>
        </p:nvSpPr>
        <p:spPr>
          <a:xfrm>
            <a:off x="395288" y="1825953"/>
            <a:ext cx="5310000" cy="414000"/>
          </a:xfrm>
          <a:prstGeom prst="rect">
            <a:avLst/>
          </a:prstGeom>
        </p:spPr>
        <p:txBody>
          <a:bodyPr>
            <a:noAutofit/>
          </a:bodyPr>
          <a:lstStyle>
            <a:lvl1pPr marL="0" indent="0" algn="l">
              <a:lnSpc>
                <a:spcPct val="100000"/>
              </a:lnSpc>
              <a:buNone/>
              <a:defRPr sz="2000" cap="all" baseline="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smtClean="0"/>
              <a:t>SECOND LINE HEADLINE here</a:t>
            </a:r>
            <a:endParaRPr lang="en-GB" dirty="0"/>
          </a:p>
        </p:txBody>
      </p:sp>
    </p:spTree>
    <p:extLst>
      <p:ext uri="{BB962C8B-B14F-4D97-AF65-F5344CB8AC3E}">
        <p14:creationId xmlns:p14="http://schemas.microsoft.com/office/powerpoint/2010/main" val="36420633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AG - Divider 8">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l="-10803"/>
          <a:stretch/>
        </p:blipFill>
        <p:spPr>
          <a:xfrm>
            <a:off x="0" y="0"/>
            <a:ext cx="9144000" cy="4773613"/>
          </a:xfrm>
          <a:prstGeom prst="rect">
            <a:avLst/>
          </a:prstGeom>
        </p:spPr>
      </p:pic>
      <p:sp>
        <p:nvSpPr>
          <p:cNvPr id="12" name="Rectangle 11"/>
          <p:cNvSpPr/>
          <p:nvPr userDrawn="1"/>
        </p:nvSpPr>
        <p:spPr>
          <a:xfrm>
            <a:off x="1303020" y="0"/>
            <a:ext cx="6941820" cy="4892040"/>
          </a:xfrm>
          <a:prstGeom prst="rect">
            <a:avLst/>
          </a:prstGeom>
          <a:gradFill flip="none" rotWithShape="1">
            <a:gsLst>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13" name="Rectangle 12"/>
          <p:cNvSpPr/>
          <p:nvPr userDrawn="1"/>
        </p:nvSpPr>
        <p:spPr>
          <a:xfrm>
            <a:off x="0" y="0"/>
            <a:ext cx="1363980" cy="4892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2" name="Footer Placeholder 1"/>
          <p:cNvSpPr>
            <a:spLocks noGrp="1"/>
          </p:cNvSpPr>
          <p:nvPr>
            <p:ph type="ftr" sz="quarter" idx="12"/>
          </p:nvPr>
        </p:nvSpPr>
        <p:spPr/>
        <p:txBody>
          <a:bodyPr/>
          <a:lstStyle/>
          <a:p>
            <a:r>
              <a:rPr lang="en-US" smtClean="0"/>
              <a:t>© 2018 Software AG. All rights reserved. For internal use only</a:t>
            </a:r>
            <a:endParaRPr lang="en-US" dirty="0" smtClean="0"/>
          </a:p>
        </p:txBody>
      </p:sp>
      <p:sp>
        <p:nvSpPr>
          <p:cNvPr id="3" name="Titel 1"/>
          <p:cNvSpPr>
            <a:spLocks noGrp="1"/>
          </p:cNvSpPr>
          <p:nvPr>
            <p:ph type="title" hasCustomPrompt="1"/>
          </p:nvPr>
        </p:nvSpPr>
        <p:spPr>
          <a:xfrm>
            <a:off x="395288" y="1398588"/>
            <a:ext cx="5220000" cy="432000"/>
          </a:xfrm>
        </p:spPr>
        <p:txBody>
          <a:bodyPr anchor="b"/>
          <a:lstStyle>
            <a:lvl1pPr>
              <a:lnSpc>
                <a:spcPts val="3200"/>
              </a:lnSpc>
              <a:defRPr sz="2800"/>
            </a:lvl1pPr>
          </a:lstStyle>
          <a:p>
            <a:r>
              <a:rPr lang="de-DE" dirty="0" smtClean="0"/>
              <a:t>Click to edit </a:t>
            </a:r>
            <a:r>
              <a:rPr lang="de-DE" dirty="0" err="1" smtClean="0"/>
              <a:t>master</a:t>
            </a:r>
            <a:r>
              <a:rPr lang="de-DE" dirty="0" smtClean="0"/>
              <a:t> </a:t>
            </a:r>
            <a:r>
              <a:rPr lang="de-DE" dirty="0" err="1" smtClean="0"/>
              <a:t>headline</a:t>
            </a:r>
            <a:endParaRPr lang="en-GB" dirty="0"/>
          </a:p>
        </p:txBody>
      </p:sp>
      <p:sp>
        <p:nvSpPr>
          <p:cNvPr id="8" name="Untertitel 2"/>
          <p:cNvSpPr>
            <a:spLocks noGrp="1"/>
          </p:cNvSpPr>
          <p:nvPr>
            <p:ph type="subTitle" idx="1" hasCustomPrompt="1"/>
          </p:nvPr>
        </p:nvSpPr>
        <p:spPr>
          <a:xfrm>
            <a:off x="395288" y="1825953"/>
            <a:ext cx="5310000" cy="414000"/>
          </a:xfrm>
          <a:prstGeom prst="rect">
            <a:avLst/>
          </a:prstGeom>
        </p:spPr>
        <p:txBody>
          <a:bodyPr>
            <a:noAutofit/>
          </a:bodyPr>
          <a:lstStyle>
            <a:lvl1pPr marL="0" indent="0" algn="l">
              <a:lnSpc>
                <a:spcPct val="100000"/>
              </a:lnSpc>
              <a:buNone/>
              <a:defRPr sz="2000" cap="all" baseline="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smtClean="0"/>
              <a:t>SECOND LINE HEADLINE here</a:t>
            </a:r>
            <a:endParaRPr lang="en-GB" dirty="0"/>
          </a:p>
        </p:txBody>
      </p:sp>
    </p:spTree>
    <p:extLst>
      <p:ext uri="{BB962C8B-B14F-4D97-AF65-F5344CB8AC3E}">
        <p14:creationId xmlns:p14="http://schemas.microsoft.com/office/powerpoint/2010/main" val="32414450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AG - Divider Slide Color blue">
    <p:spTree>
      <p:nvGrpSpPr>
        <p:cNvPr id="1" name=""/>
        <p:cNvGrpSpPr/>
        <p:nvPr/>
      </p:nvGrpSpPr>
      <p:grpSpPr>
        <a:xfrm>
          <a:off x="0" y="0"/>
          <a:ext cx="0" cy="0"/>
          <a:chOff x="0" y="0"/>
          <a:chExt cx="0" cy="0"/>
        </a:xfrm>
      </p:grpSpPr>
      <p:sp>
        <p:nvSpPr>
          <p:cNvPr id="3" name="Rectangle 2"/>
          <p:cNvSpPr/>
          <p:nvPr userDrawn="1"/>
        </p:nvSpPr>
        <p:spPr>
          <a:xfrm>
            <a:off x="0" y="0"/>
            <a:ext cx="9144000" cy="4887310"/>
          </a:xfrm>
          <a:prstGeom prst="rect">
            <a:avLst/>
          </a:prstGeom>
          <a:gradFill flip="none" rotWithShape="1">
            <a:gsLst>
              <a:gs pos="0">
                <a:schemeClr val="tx2">
                  <a:lumMod val="75000"/>
                </a:schemeClr>
              </a:gs>
              <a:gs pos="54000">
                <a:schemeClr val="bg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6" name="Rectangle 5"/>
          <p:cNvSpPr/>
          <p:nvPr/>
        </p:nvSpPr>
        <p:spPr>
          <a:xfrm>
            <a:off x="-2381" y="4770438"/>
            <a:ext cx="9144000" cy="373061"/>
          </a:xfrm>
          <a:prstGeom prst="rect">
            <a:avLst/>
          </a:prstGeom>
          <a:solidFill>
            <a:schemeClr val="bg1"/>
          </a:solidFill>
          <a:ln>
            <a:noFill/>
          </a:ln>
          <a:effectLst/>
          <a:scene3d>
            <a:camera prst="orthographicFront">
              <a:rot lat="0" lon="0" rev="0"/>
            </a:camera>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Freeform 10"/>
          <p:cNvSpPr>
            <a:spLocks noEditPoints="1"/>
          </p:cNvSpPr>
          <p:nvPr/>
        </p:nvSpPr>
        <p:spPr bwMode="auto">
          <a:xfrm>
            <a:off x="7505027" y="4823729"/>
            <a:ext cx="1379396" cy="215970"/>
          </a:xfrm>
          <a:custGeom>
            <a:avLst/>
            <a:gdLst>
              <a:gd name="T0" fmla="*/ 0 w 1955"/>
              <a:gd name="T1" fmla="*/ 182 h 298"/>
              <a:gd name="T2" fmla="*/ 144 w 1955"/>
              <a:gd name="T3" fmla="*/ 68 h 298"/>
              <a:gd name="T4" fmla="*/ 670 w 1955"/>
              <a:gd name="T5" fmla="*/ 94 h 298"/>
              <a:gd name="T6" fmla="*/ 639 w 1955"/>
              <a:gd name="T7" fmla="*/ 120 h 298"/>
              <a:gd name="T8" fmla="*/ 670 w 1955"/>
              <a:gd name="T9" fmla="*/ 289 h 298"/>
              <a:gd name="T10" fmla="*/ 728 w 1955"/>
              <a:gd name="T11" fmla="*/ 156 h 298"/>
              <a:gd name="T12" fmla="*/ 913 w 1955"/>
              <a:gd name="T13" fmla="*/ 290 h 298"/>
              <a:gd name="T14" fmla="*/ 909 w 1955"/>
              <a:gd name="T15" fmla="*/ 253 h 298"/>
              <a:gd name="T16" fmla="*/ 865 w 1955"/>
              <a:gd name="T17" fmla="*/ 235 h 298"/>
              <a:gd name="T18" fmla="*/ 982 w 1955"/>
              <a:gd name="T19" fmla="*/ 291 h 298"/>
              <a:gd name="T20" fmla="*/ 1226 w 1955"/>
              <a:gd name="T21" fmla="*/ 247 h 298"/>
              <a:gd name="T22" fmla="*/ 1168 w 1955"/>
              <a:gd name="T23" fmla="*/ 120 h 298"/>
              <a:gd name="T24" fmla="*/ 1118 w 1955"/>
              <a:gd name="T25" fmla="*/ 120 h 298"/>
              <a:gd name="T26" fmla="*/ 1060 w 1955"/>
              <a:gd name="T27" fmla="*/ 238 h 298"/>
              <a:gd name="T28" fmla="*/ 1006 w 1955"/>
              <a:gd name="T29" fmla="*/ 116 h 298"/>
              <a:gd name="T30" fmla="*/ 856 w 1955"/>
              <a:gd name="T31" fmla="*/ 56 h 298"/>
              <a:gd name="T32" fmla="*/ 728 w 1955"/>
              <a:gd name="T33" fmla="*/ 116 h 298"/>
              <a:gd name="T34" fmla="*/ 765 w 1955"/>
              <a:gd name="T35" fmla="*/ 80 h 298"/>
              <a:gd name="T36" fmla="*/ 779 w 1955"/>
              <a:gd name="T37" fmla="*/ 52 h 298"/>
              <a:gd name="T38" fmla="*/ 670 w 1955"/>
              <a:gd name="T39" fmla="*/ 94 h 298"/>
              <a:gd name="T40" fmla="*/ 1734 w 1955"/>
              <a:gd name="T41" fmla="*/ 286 h 298"/>
              <a:gd name="T42" fmla="*/ 1733 w 1955"/>
              <a:gd name="T43" fmla="*/ 258 h 298"/>
              <a:gd name="T44" fmla="*/ 1682 w 1955"/>
              <a:gd name="T45" fmla="*/ 260 h 298"/>
              <a:gd name="T46" fmla="*/ 1747 w 1955"/>
              <a:gd name="T47" fmla="*/ 218 h 298"/>
              <a:gd name="T48" fmla="*/ 1574 w 1955"/>
              <a:gd name="T49" fmla="*/ 206 h 298"/>
              <a:gd name="T50" fmla="*/ 1662 w 1955"/>
              <a:gd name="T51" fmla="*/ 149 h 298"/>
              <a:gd name="T52" fmla="*/ 1633 w 1955"/>
              <a:gd name="T53" fmla="*/ 195 h 298"/>
              <a:gd name="T54" fmla="*/ 1267 w 1955"/>
              <a:gd name="T55" fmla="*/ 124 h 298"/>
              <a:gd name="T56" fmla="*/ 1269 w 1955"/>
              <a:gd name="T57" fmla="*/ 157 h 298"/>
              <a:gd name="T58" fmla="*/ 1353 w 1955"/>
              <a:gd name="T59" fmla="*/ 153 h 298"/>
              <a:gd name="T60" fmla="*/ 1252 w 1955"/>
              <a:gd name="T61" fmla="*/ 239 h 298"/>
              <a:gd name="T62" fmla="*/ 1418 w 1955"/>
              <a:gd name="T63" fmla="*/ 165 h 298"/>
              <a:gd name="T64" fmla="*/ 1307 w 1955"/>
              <a:gd name="T65" fmla="*/ 239 h 298"/>
              <a:gd name="T66" fmla="*/ 1360 w 1955"/>
              <a:gd name="T67" fmla="*/ 259 h 298"/>
              <a:gd name="T68" fmla="*/ 448 w 1955"/>
              <a:gd name="T69" fmla="*/ 205 h 298"/>
              <a:gd name="T70" fmla="*/ 448 w 1955"/>
              <a:gd name="T71" fmla="*/ 205 h 298"/>
              <a:gd name="T72" fmla="*/ 564 w 1955"/>
              <a:gd name="T73" fmla="*/ 205 h 298"/>
              <a:gd name="T74" fmla="*/ 283 w 1955"/>
              <a:gd name="T75" fmla="*/ 168 h 298"/>
              <a:gd name="T76" fmla="*/ 339 w 1955"/>
              <a:gd name="T77" fmla="*/ 260 h 298"/>
              <a:gd name="T78" fmla="*/ 289 w 1955"/>
              <a:gd name="T79" fmla="*/ 252 h 298"/>
              <a:gd name="T80" fmla="*/ 284 w 1955"/>
              <a:gd name="T81" fmla="*/ 287 h 298"/>
              <a:gd name="T82" fmla="*/ 368 w 1955"/>
              <a:gd name="T83" fmla="*/ 183 h 298"/>
              <a:gd name="T84" fmla="*/ 407 w 1955"/>
              <a:gd name="T85" fmla="*/ 153 h 298"/>
              <a:gd name="T86" fmla="*/ 409 w 1955"/>
              <a:gd name="T87" fmla="*/ 118 h 298"/>
              <a:gd name="T88" fmla="*/ 1550 w 1955"/>
              <a:gd name="T89" fmla="*/ 112 h 298"/>
              <a:gd name="T90" fmla="*/ 1465 w 1955"/>
              <a:gd name="T91" fmla="*/ 293 h 298"/>
              <a:gd name="T92" fmla="*/ 1557 w 1955"/>
              <a:gd name="T93" fmla="*/ 154 h 298"/>
              <a:gd name="T94" fmla="*/ 1550 w 1955"/>
              <a:gd name="T95" fmla="*/ 112 h 298"/>
              <a:gd name="T96" fmla="*/ 1927 w 1955"/>
              <a:gd name="T97" fmla="*/ 193 h 298"/>
              <a:gd name="T98" fmla="*/ 1955 w 1955"/>
              <a:gd name="T99" fmla="*/ 151 h 298"/>
              <a:gd name="T100" fmla="*/ 1924 w 1955"/>
              <a:gd name="T101" fmla="*/ 160 h 298"/>
              <a:gd name="T102" fmla="*/ 1928 w 1955"/>
              <a:gd name="T103" fmla="*/ 181 h 298"/>
              <a:gd name="T104" fmla="*/ 1950 w 1955"/>
              <a:gd name="T105" fmla="*/ 130 h 298"/>
              <a:gd name="T106" fmla="*/ 1955 w 1955"/>
              <a:gd name="T107" fmla="*/ 121 h 298"/>
              <a:gd name="T108" fmla="*/ 119 w 1955"/>
              <a:gd name="T109" fmla="*/ 116 h 298"/>
              <a:gd name="T110" fmla="*/ 44 w 1955"/>
              <a:gd name="T111" fmla="*/ 225 h 298"/>
              <a:gd name="T112" fmla="*/ 189 w 1955"/>
              <a:gd name="T113" fmla="*/ 116 h 298"/>
              <a:gd name="T114" fmla="*/ 1820 w 1955"/>
              <a:gd name="T115" fmla="*/ 116 h 298"/>
              <a:gd name="T116" fmla="*/ 1795 w 1955"/>
              <a:gd name="T117" fmla="*/ 192 h 298"/>
              <a:gd name="T118" fmla="*/ 1850 w 1955"/>
              <a:gd name="T119" fmla="*/ 170 h 298"/>
              <a:gd name="T120" fmla="*/ 1874 w 1955"/>
              <a:gd name="T121" fmla="*/ 191 h 298"/>
              <a:gd name="T122" fmla="*/ 1820 w 1955"/>
              <a:gd name="T123" fmla="*/ 116 h 298"/>
              <a:gd name="T124" fmla="*/ 1838 w 1955"/>
              <a:gd name="T125" fmla="*/ 12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55" h="298">
                <a:moveTo>
                  <a:pt x="113" y="0"/>
                </a:moveTo>
                <a:lnTo>
                  <a:pt x="113" y="0"/>
                </a:lnTo>
                <a:cubicBezTo>
                  <a:pt x="45" y="0"/>
                  <a:pt x="0" y="49"/>
                  <a:pt x="0" y="118"/>
                </a:cubicBezTo>
                <a:lnTo>
                  <a:pt x="0" y="182"/>
                </a:lnTo>
                <a:lnTo>
                  <a:pt x="70" y="182"/>
                </a:lnTo>
                <a:lnTo>
                  <a:pt x="70" y="123"/>
                </a:lnTo>
                <a:cubicBezTo>
                  <a:pt x="70" y="86"/>
                  <a:pt x="85" y="68"/>
                  <a:pt x="120" y="68"/>
                </a:cubicBezTo>
                <a:lnTo>
                  <a:pt x="144" y="68"/>
                </a:lnTo>
                <a:lnTo>
                  <a:pt x="152" y="0"/>
                </a:lnTo>
                <a:lnTo>
                  <a:pt x="113" y="0"/>
                </a:lnTo>
                <a:lnTo>
                  <a:pt x="113" y="0"/>
                </a:lnTo>
                <a:close/>
                <a:moveTo>
                  <a:pt x="670" y="94"/>
                </a:moveTo>
                <a:lnTo>
                  <a:pt x="670" y="94"/>
                </a:lnTo>
                <a:lnTo>
                  <a:pt x="670" y="116"/>
                </a:lnTo>
                <a:lnTo>
                  <a:pt x="644" y="116"/>
                </a:lnTo>
                <a:cubicBezTo>
                  <a:pt x="641" y="116"/>
                  <a:pt x="639" y="118"/>
                  <a:pt x="639" y="120"/>
                </a:cubicBezTo>
                <a:lnTo>
                  <a:pt x="639" y="152"/>
                </a:lnTo>
                <a:cubicBezTo>
                  <a:pt x="639" y="154"/>
                  <a:pt x="641" y="156"/>
                  <a:pt x="644" y="156"/>
                </a:cubicBezTo>
                <a:lnTo>
                  <a:pt x="670" y="156"/>
                </a:lnTo>
                <a:lnTo>
                  <a:pt x="670" y="289"/>
                </a:lnTo>
                <a:cubicBezTo>
                  <a:pt x="670" y="291"/>
                  <a:pt x="672" y="293"/>
                  <a:pt x="674" y="293"/>
                </a:cubicBezTo>
                <a:lnTo>
                  <a:pt x="724" y="293"/>
                </a:lnTo>
                <a:cubicBezTo>
                  <a:pt x="726" y="293"/>
                  <a:pt x="728" y="291"/>
                  <a:pt x="728" y="289"/>
                </a:cubicBezTo>
                <a:lnTo>
                  <a:pt x="728" y="156"/>
                </a:lnTo>
                <a:lnTo>
                  <a:pt x="807" y="156"/>
                </a:lnTo>
                <a:lnTo>
                  <a:pt x="807" y="239"/>
                </a:lnTo>
                <a:cubicBezTo>
                  <a:pt x="807" y="281"/>
                  <a:pt x="828" y="296"/>
                  <a:pt x="870" y="296"/>
                </a:cubicBezTo>
                <a:cubicBezTo>
                  <a:pt x="894" y="296"/>
                  <a:pt x="909" y="291"/>
                  <a:pt x="913" y="290"/>
                </a:cubicBezTo>
                <a:cubicBezTo>
                  <a:pt x="916" y="288"/>
                  <a:pt x="918" y="287"/>
                  <a:pt x="918" y="284"/>
                </a:cubicBezTo>
                <a:cubicBezTo>
                  <a:pt x="918" y="283"/>
                  <a:pt x="917" y="281"/>
                  <a:pt x="917" y="281"/>
                </a:cubicBezTo>
                <a:lnTo>
                  <a:pt x="913" y="257"/>
                </a:lnTo>
                <a:cubicBezTo>
                  <a:pt x="912" y="254"/>
                  <a:pt x="911" y="253"/>
                  <a:pt x="909" y="253"/>
                </a:cubicBezTo>
                <a:cubicBezTo>
                  <a:pt x="909" y="253"/>
                  <a:pt x="908" y="253"/>
                  <a:pt x="907" y="254"/>
                </a:cubicBezTo>
                <a:cubicBezTo>
                  <a:pt x="906" y="254"/>
                  <a:pt x="906" y="254"/>
                  <a:pt x="905" y="254"/>
                </a:cubicBezTo>
                <a:cubicBezTo>
                  <a:pt x="901" y="255"/>
                  <a:pt x="894" y="255"/>
                  <a:pt x="886" y="255"/>
                </a:cubicBezTo>
                <a:cubicBezTo>
                  <a:pt x="868" y="255"/>
                  <a:pt x="865" y="247"/>
                  <a:pt x="865" y="235"/>
                </a:cubicBezTo>
                <a:lnTo>
                  <a:pt x="865" y="157"/>
                </a:lnTo>
                <a:lnTo>
                  <a:pt x="952" y="157"/>
                </a:lnTo>
                <a:lnTo>
                  <a:pt x="952" y="272"/>
                </a:lnTo>
                <a:cubicBezTo>
                  <a:pt x="952" y="283"/>
                  <a:pt x="963" y="287"/>
                  <a:pt x="982" y="291"/>
                </a:cubicBezTo>
                <a:cubicBezTo>
                  <a:pt x="997" y="294"/>
                  <a:pt x="1018" y="298"/>
                  <a:pt x="1034" y="298"/>
                </a:cubicBezTo>
                <a:cubicBezTo>
                  <a:pt x="1055" y="298"/>
                  <a:pt x="1076" y="294"/>
                  <a:pt x="1091" y="282"/>
                </a:cubicBezTo>
                <a:cubicBezTo>
                  <a:pt x="1112" y="294"/>
                  <a:pt x="1135" y="298"/>
                  <a:pt x="1157" y="298"/>
                </a:cubicBezTo>
                <a:cubicBezTo>
                  <a:pt x="1198" y="298"/>
                  <a:pt x="1226" y="288"/>
                  <a:pt x="1226" y="247"/>
                </a:cubicBezTo>
                <a:lnTo>
                  <a:pt x="1226" y="120"/>
                </a:lnTo>
                <a:cubicBezTo>
                  <a:pt x="1226" y="118"/>
                  <a:pt x="1224" y="116"/>
                  <a:pt x="1221" y="116"/>
                </a:cubicBezTo>
                <a:lnTo>
                  <a:pt x="1172" y="116"/>
                </a:lnTo>
                <a:cubicBezTo>
                  <a:pt x="1170" y="116"/>
                  <a:pt x="1168" y="118"/>
                  <a:pt x="1168" y="120"/>
                </a:cubicBezTo>
                <a:lnTo>
                  <a:pt x="1168" y="238"/>
                </a:lnTo>
                <a:cubicBezTo>
                  <a:pt x="1168" y="256"/>
                  <a:pt x="1157" y="262"/>
                  <a:pt x="1143" y="262"/>
                </a:cubicBezTo>
                <a:cubicBezTo>
                  <a:pt x="1131" y="262"/>
                  <a:pt x="1118" y="258"/>
                  <a:pt x="1118" y="258"/>
                </a:cubicBezTo>
                <a:lnTo>
                  <a:pt x="1118" y="120"/>
                </a:lnTo>
                <a:cubicBezTo>
                  <a:pt x="1118" y="118"/>
                  <a:pt x="1116" y="116"/>
                  <a:pt x="1114" y="116"/>
                </a:cubicBezTo>
                <a:lnTo>
                  <a:pt x="1065" y="116"/>
                </a:lnTo>
                <a:cubicBezTo>
                  <a:pt x="1062" y="116"/>
                  <a:pt x="1060" y="118"/>
                  <a:pt x="1060" y="120"/>
                </a:cubicBezTo>
                <a:lnTo>
                  <a:pt x="1060" y="238"/>
                </a:lnTo>
                <a:cubicBezTo>
                  <a:pt x="1060" y="256"/>
                  <a:pt x="1053" y="262"/>
                  <a:pt x="1039" y="262"/>
                </a:cubicBezTo>
                <a:cubicBezTo>
                  <a:pt x="1027" y="262"/>
                  <a:pt x="1010" y="259"/>
                  <a:pt x="1010" y="259"/>
                </a:cubicBezTo>
                <a:lnTo>
                  <a:pt x="1010" y="120"/>
                </a:lnTo>
                <a:cubicBezTo>
                  <a:pt x="1010" y="118"/>
                  <a:pt x="1009" y="116"/>
                  <a:pt x="1006" y="116"/>
                </a:cubicBezTo>
                <a:lnTo>
                  <a:pt x="865" y="116"/>
                </a:lnTo>
                <a:lnTo>
                  <a:pt x="865" y="61"/>
                </a:lnTo>
                <a:cubicBezTo>
                  <a:pt x="865" y="57"/>
                  <a:pt x="863" y="56"/>
                  <a:pt x="859" y="56"/>
                </a:cubicBezTo>
                <a:cubicBezTo>
                  <a:pt x="859" y="56"/>
                  <a:pt x="857" y="56"/>
                  <a:pt x="856" y="56"/>
                </a:cubicBezTo>
                <a:lnTo>
                  <a:pt x="813" y="64"/>
                </a:lnTo>
                <a:cubicBezTo>
                  <a:pt x="809" y="64"/>
                  <a:pt x="807" y="67"/>
                  <a:pt x="807" y="72"/>
                </a:cubicBezTo>
                <a:lnTo>
                  <a:pt x="807" y="116"/>
                </a:lnTo>
                <a:lnTo>
                  <a:pt x="728" y="116"/>
                </a:lnTo>
                <a:lnTo>
                  <a:pt x="728" y="97"/>
                </a:lnTo>
                <a:cubicBezTo>
                  <a:pt x="728" y="90"/>
                  <a:pt x="729" y="86"/>
                  <a:pt x="732" y="83"/>
                </a:cubicBezTo>
                <a:cubicBezTo>
                  <a:pt x="736" y="80"/>
                  <a:pt x="741" y="79"/>
                  <a:pt x="749" y="79"/>
                </a:cubicBezTo>
                <a:cubicBezTo>
                  <a:pt x="754" y="79"/>
                  <a:pt x="761" y="80"/>
                  <a:pt x="765" y="80"/>
                </a:cubicBezTo>
                <a:cubicBezTo>
                  <a:pt x="766" y="80"/>
                  <a:pt x="767" y="81"/>
                  <a:pt x="768" y="81"/>
                </a:cubicBezTo>
                <a:cubicBezTo>
                  <a:pt x="769" y="81"/>
                  <a:pt x="771" y="81"/>
                  <a:pt x="772" y="81"/>
                </a:cubicBezTo>
                <a:cubicBezTo>
                  <a:pt x="774" y="81"/>
                  <a:pt x="775" y="80"/>
                  <a:pt x="775" y="77"/>
                </a:cubicBezTo>
                <a:lnTo>
                  <a:pt x="779" y="52"/>
                </a:lnTo>
                <a:cubicBezTo>
                  <a:pt x="779" y="52"/>
                  <a:pt x="779" y="51"/>
                  <a:pt x="779" y="50"/>
                </a:cubicBezTo>
                <a:cubicBezTo>
                  <a:pt x="779" y="47"/>
                  <a:pt x="778" y="46"/>
                  <a:pt x="776" y="45"/>
                </a:cubicBezTo>
                <a:cubicBezTo>
                  <a:pt x="771" y="44"/>
                  <a:pt x="755" y="39"/>
                  <a:pt x="729" y="39"/>
                </a:cubicBezTo>
                <a:cubicBezTo>
                  <a:pt x="688" y="39"/>
                  <a:pt x="670" y="57"/>
                  <a:pt x="670" y="94"/>
                </a:cubicBezTo>
                <a:close/>
                <a:moveTo>
                  <a:pt x="1574" y="206"/>
                </a:moveTo>
                <a:lnTo>
                  <a:pt x="1574" y="206"/>
                </a:lnTo>
                <a:cubicBezTo>
                  <a:pt x="1574" y="275"/>
                  <a:pt x="1605" y="297"/>
                  <a:pt x="1671" y="297"/>
                </a:cubicBezTo>
                <a:cubicBezTo>
                  <a:pt x="1701" y="297"/>
                  <a:pt x="1723" y="290"/>
                  <a:pt x="1734" y="286"/>
                </a:cubicBezTo>
                <a:cubicBezTo>
                  <a:pt x="1737" y="285"/>
                  <a:pt x="1739" y="282"/>
                  <a:pt x="1739" y="280"/>
                </a:cubicBezTo>
                <a:cubicBezTo>
                  <a:pt x="1739" y="280"/>
                  <a:pt x="1739" y="279"/>
                  <a:pt x="1738" y="278"/>
                </a:cubicBezTo>
                <a:lnTo>
                  <a:pt x="1733" y="258"/>
                </a:lnTo>
                <a:lnTo>
                  <a:pt x="1733" y="258"/>
                </a:lnTo>
                <a:cubicBezTo>
                  <a:pt x="1732" y="254"/>
                  <a:pt x="1730" y="253"/>
                  <a:pt x="1728" y="253"/>
                </a:cubicBezTo>
                <a:cubicBezTo>
                  <a:pt x="1727" y="253"/>
                  <a:pt x="1725" y="253"/>
                  <a:pt x="1724" y="253"/>
                </a:cubicBezTo>
                <a:lnTo>
                  <a:pt x="1724" y="253"/>
                </a:lnTo>
                <a:cubicBezTo>
                  <a:pt x="1716" y="256"/>
                  <a:pt x="1700" y="260"/>
                  <a:pt x="1682" y="260"/>
                </a:cubicBezTo>
                <a:cubicBezTo>
                  <a:pt x="1667" y="260"/>
                  <a:pt x="1656" y="259"/>
                  <a:pt x="1648" y="255"/>
                </a:cubicBezTo>
                <a:cubicBezTo>
                  <a:pt x="1640" y="251"/>
                  <a:pt x="1634" y="241"/>
                  <a:pt x="1634" y="228"/>
                </a:cubicBezTo>
                <a:lnTo>
                  <a:pt x="1738" y="228"/>
                </a:lnTo>
                <a:cubicBezTo>
                  <a:pt x="1745" y="228"/>
                  <a:pt x="1747" y="223"/>
                  <a:pt x="1747" y="218"/>
                </a:cubicBezTo>
                <a:lnTo>
                  <a:pt x="1747" y="202"/>
                </a:lnTo>
                <a:cubicBezTo>
                  <a:pt x="1747" y="171"/>
                  <a:pt x="1741" y="147"/>
                  <a:pt x="1729" y="133"/>
                </a:cubicBezTo>
                <a:cubicBezTo>
                  <a:pt x="1716" y="120"/>
                  <a:pt x="1694" y="112"/>
                  <a:pt x="1662" y="112"/>
                </a:cubicBezTo>
                <a:cubicBezTo>
                  <a:pt x="1597" y="112"/>
                  <a:pt x="1574" y="137"/>
                  <a:pt x="1574" y="206"/>
                </a:cubicBezTo>
                <a:close/>
                <a:moveTo>
                  <a:pt x="1633" y="192"/>
                </a:moveTo>
                <a:lnTo>
                  <a:pt x="1633" y="192"/>
                </a:lnTo>
                <a:cubicBezTo>
                  <a:pt x="1633" y="187"/>
                  <a:pt x="1634" y="175"/>
                  <a:pt x="1635" y="168"/>
                </a:cubicBezTo>
                <a:cubicBezTo>
                  <a:pt x="1637" y="157"/>
                  <a:pt x="1644" y="149"/>
                  <a:pt x="1662" y="149"/>
                </a:cubicBezTo>
                <a:cubicBezTo>
                  <a:pt x="1678" y="149"/>
                  <a:pt x="1686" y="155"/>
                  <a:pt x="1689" y="166"/>
                </a:cubicBezTo>
                <a:cubicBezTo>
                  <a:pt x="1691" y="173"/>
                  <a:pt x="1691" y="183"/>
                  <a:pt x="1691" y="190"/>
                </a:cubicBezTo>
                <a:lnTo>
                  <a:pt x="1691" y="195"/>
                </a:lnTo>
                <a:lnTo>
                  <a:pt x="1633" y="195"/>
                </a:lnTo>
                <a:lnTo>
                  <a:pt x="1633" y="192"/>
                </a:lnTo>
                <a:lnTo>
                  <a:pt x="1633" y="192"/>
                </a:lnTo>
                <a:close/>
                <a:moveTo>
                  <a:pt x="1267" y="124"/>
                </a:moveTo>
                <a:lnTo>
                  <a:pt x="1267" y="124"/>
                </a:lnTo>
                <a:cubicBezTo>
                  <a:pt x="1265" y="125"/>
                  <a:pt x="1263" y="126"/>
                  <a:pt x="1263" y="129"/>
                </a:cubicBezTo>
                <a:lnTo>
                  <a:pt x="1263" y="130"/>
                </a:lnTo>
                <a:cubicBezTo>
                  <a:pt x="1263" y="130"/>
                  <a:pt x="1263" y="131"/>
                  <a:pt x="1263" y="131"/>
                </a:cubicBezTo>
                <a:lnTo>
                  <a:pt x="1269" y="157"/>
                </a:lnTo>
                <a:cubicBezTo>
                  <a:pt x="1270" y="158"/>
                  <a:pt x="1271" y="159"/>
                  <a:pt x="1272" y="159"/>
                </a:cubicBezTo>
                <a:cubicBezTo>
                  <a:pt x="1273" y="159"/>
                  <a:pt x="1274" y="159"/>
                  <a:pt x="1275" y="159"/>
                </a:cubicBezTo>
                <a:cubicBezTo>
                  <a:pt x="1282" y="157"/>
                  <a:pt x="1309" y="150"/>
                  <a:pt x="1330" y="150"/>
                </a:cubicBezTo>
                <a:cubicBezTo>
                  <a:pt x="1341" y="150"/>
                  <a:pt x="1349" y="150"/>
                  <a:pt x="1353" y="153"/>
                </a:cubicBezTo>
                <a:cubicBezTo>
                  <a:pt x="1360" y="156"/>
                  <a:pt x="1360" y="161"/>
                  <a:pt x="1360" y="170"/>
                </a:cubicBezTo>
                <a:lnTo>
                  <a:pt x="1360" y="178"/>
                </a:lnTo>
                <a:lnTo>
                  <a:pt x="1302" y="187"/>
                </a:lnTo>
                <a:cubicBezTo>
                  <a:pt x="1280" y="190"/>
                  <a:pt x="1252" y="197"/>
                  <a:pt x="1252" y="239"/>
                </a:cubicBezTo>
                <a:cubicBezTo>
                  <a:pt x="1252" y="291"/>
                  <a:pt x="1293" y="297"/>
                  <a:pt x="1335" y="297"/>
                </a:cubicBezTo>
                <a:cubicBezTo>
                  <a:pt x="1355" y="297"/>
                  <a:pt x="1371" y="296"/>
                  <a:pt x="1385" y="293"/>
                </a:cubicBezTo>
                <a:cubicBezTo>
                  <a:pt x="1407" y="288"/>
                  <a:pt x="1418" y="283"/>
                  <a:pt x="1418" y="258"/>
                </a:cubicBezTo>
                <a:lnTo>
                  <a:pt x="1418" y="165"/>
                </a:lnTo>
                <a:cubicBezTo>
                  <a:pt x="1418" y="146"/>
                  <a:pt x="1412" y="131"/>
                  <a:pt x="1396" y="122"/>
                </a:cubicBezTo>
                <a:cubicBezTo>
                  <a:pt x="1384" y="115"/>
                  <a:pt x="1367" y="112"/>
                  <a:pt x="1344" y="112"/>
                </a:cubicBezTo>
                <a:cubicBezTo>
                  <a:pt x="1307" y="112"/>
                  <a:pt x="1274" y="122"/>
                  <a:pt x="1267" y="124"/>
                </a:cubicBezTo>
                <a:close/>
                <a:moveTo>
                  <a:pt x="1307" y="239"/>
                </a:moveTo>
                <a:lnTo>
                  <a:pt x="1307" y="239"/>
                </a:lnTo>
                <a:cubicBezTo>
                  <a:pt x="1307" y="219"/>
                  <a:pt x="1317" y="217"/>
                  <a:pt x="1330" y="215"/>
                </a:cubicBezTo>
                <a:lnTo>
                  <a:pt x="1360" y="210"/>
                </a:lnTo>
                <a:lnTo>
                  <a:pt x="1360" y="259"/>
                </a:lnTo>
                <a:cubicBezTo>
                  <a:pt x="1359" y="260"/>
                  <a:pt x="1349" y="263"/>
                  <a:pt x="1336" y="263"/>
                </a:cubicBezTo>
                <a:cubicBezTo>
                  <a:pt x="1325" y="263"/>
                  <a:pt x="1307" y="260"/>
                  <a:pt x="1307" y="239"/>
                </a:cubicBezTo>
                <a:close/>
                <a:moveTo>
                  <a:pt x="448" y="205"/>
                </a:moveTo>
                <a:lnTo>
                  <a:pt x="448" y="205"/>
                </a:lnTo>
                <a:cubicBezTo>
                  <a:pt x="448" y="257"/>
                  <a:pt x="458" y="297"/>
                  <a:pt x="536" y="297"/>
                </a:cubicBezTo>
                <a:cubicBezTo>
                  <a:pt x="613" y="297"/>
                  <a:pt x="623" y="257"/>
                  <a:pt x="623" y="205"/>
                </a:cubicBezTo>
                <a:cubicBezTo>
                  <a:pt x="623" y="152"/>
                  <a:pt x="613" y="112"/>
                  <a:pt x="536" y="112"/>
                </a:cubicBezTo>
                <a:cubicBezTo>
                  <a:pt x="458" y="112"/>
                  <a:pt x="448" y="152"/>
                  <a:pt x="448" y="205"/>
                </a:cubicBezTo>
                <a:close/>
                <a:moveTo>
                  <a:pt x="507" y="205"/>
                </a:moveTo>
                <a:lnTo>
                  <a:pt x="507" y="205"/>
                </a:lnTo>
                <a:cubicBezTo>
                  <a:pt x="507" y="165"/>
                  <a:pt x="509" y="150"/>
                  <a:pt x="536" y="150"/>
                </a:cubicBezTo>
                <a:cubicBezTo>
                  <a:pt x="563" y="150"/>
                  <a:pt x="564" y="165"/>
                  <a:pt x="564" y="205"/>
                </a:cubicBezTo>
                <a:cubicBezTo>
                  <a:pt x="564" y="244"/>
                  <a:pt x="563" y="259"/>
                  <a:pt x="536" y="259"/>
                </a:cubicBezTo>
                <a:cubicBezTo>
                  <a:pt x="509" y="259"/>
                  <a:pt x="507" y="244"/>
                  <a:pt x="507" y="205"/>
                </a:cubicBezTo>
                <a:close/>
                <a:moveTo>
                  <a:pt x="283" y="168"/>
                </a:moveTo>
                <a:lnTo>
                  <a:pt x="283" y="168"/>
                </a:lnTo>
                <a:cubicBezTo>
                  <a:pt x="283" y="213"/>
                  <a:pt x="313" y="219"/>
                  <a:pt x="336" y="223"/>
                </a:cubicBezTo>
                <a:lnTo>
                  <a:pt x="340" y="224"/>
                </a:lnTo>
                <a:cubicBezTo>
                  <a:pt x="356" y="227"/>
                  <a:pt x="363" y="229"/>
                  <a:pt x="363" y="243"/>
                </a:cubicBezTo>
                <a:cubicBezTo>
                  <a:pt x="363" y="257"/>
                  <a:pt x="350" y="260"/>
                  <a:pt x="339" y="260"/>
                </a:cubicBezTo>
                <a:cubicBezTo>
                  <a:pt x="322" y="260"/>
                  <a:pt x="301" y="255"/>
                  <a:pt x="293" y="253"/>
                </a:cubicBezTo>
                <a:lnTo>
                  <a:pt x="293" y="253"/>
                </a:lnTo>
                <a:cubicBezTo>
                  <a:pt x="293" y="253"/>
                  <a:pt x="292" y="253"/>
                  <a:pt x="292" y="253"/>
                </a:cubicBezTo>
                <a:cubicBezTo>
                  <a:pt x="291" y="253"/>
                  <a:pt x="290" y="252"/>
                  <a:pt x="289" y="252"/>
                </a:cubicBezTo>
                <a:cubicBezTo>
                  <a:pt x="287" y="252"/>
                  <a:pt x="286" y="254"/>
                  <a:pt x="285" y="257"/>
                </a:cubicBezTo>
                <a:lnTo>
                  <a:pt x="282" y="278"/>
                </a:lnTo>
                <a:cubicBezTo>
                  <a:pt x="281" y="280"/>
                  <a:pt x="281" y="282"/>
                  <a:pt x="281" y="283"/>
                </a:cubicBezTo>
                <a:cubicBezTo>
                  <a:pt x="281" y="285"/>
                  <a:pt x="282" y="286"/>
                  <a:pt x="284" y="287"/>
                </a:cubicBezTo>
                <a:cubicBezTo>
                  <a:pt x="291" y="290"/>
                  <a:pt x="319" y="297"/>
                  <a:pt x="347" y="297"/>
                </a:cubicBezTo>
                <a:cubicBezTo>
                  <a:pt x="389" y="297"/>
                  <a:pt x="421" y="282"/>
                  <a:pt x="421" y="238"/>
                </a:cubicBezTo>
                <a:cubicBezTo>
                  <a:pt x="421" y="196"/>
                  <a:pt x="396" y="188"/>
                  <a:pt x="373" y="184"/>
                </a:cubicBezTo>
                <a:lnTo>
                  <a:pt x="368" y="183"/>
                </a:lnTo>
                <a:cubicBezTo>
                  <a:pt x="354" y="181"/>
                  <a:pt x="342" y="178"/>
                  <a:pt x="342" y="164"/>
                </a:cubicBezTo>
                <a:cubicBezTo>
                  <a:pt x="342" y="150"/>
                  <a:pt x="356" y="148"/>
                  <a:pt x="366" y="148"/>
                </a:cubicBezTo>
                <a:cubicBezTo>
                  <a:pt x="380" y="148"/>
                  <a:pt x="394" y="150"/>
                  <a:pt x="401" y="152"/>
                </a:cubicBezTo>
                <a:cubicBezTo>
                  <a:pt x="405" y="153"/>
                  <a:pt x="406" y="153"/>
                  <a:pt x="407" y="153"/>
                </a:cubicBezTo>
                <a:cubicBezTo>
                  <a:pt x="408" y="153"/>
                  <a:pt x="411" y="151"/>
                  <a:pt x="411" y="150"/>
                </a:cubicBezTo>
                <a:cubicBezTo>
                  <a:pt x="412" y="142"/>
                  <a:pt x="414" y="135"/>
                  <a:pt x="416" y="127"/>
                </a:cubicBezTo>
                <a:cubicBezTo>
                  <a:pt x="416" y="127"/>
                  <a:pt x="416" y="126"/>
                  <a:pt x="416" y="125"/>
                </a:cubicBezTo>
                <a:cubicBezTo>
                  <a:pt x="416" y="121"/>
                  <a:pt x="414" y="120"/>
                  <a:pt x="409" y="118"/>
                </a:cubicBezTo>
                <a:cubicBezTo>
                  <a:pt x="400" y="116"/>
                  <a:pt x="381" y="112"/>
                  <a:pt x="357" y="112"/>
                </a:cubicBezTo>
                <a:cubicBezTo>
                  <a:pt x="328" y="112"/>
                  <a:pt x="283" y="117"/>
                  <a:pt x="283" y="168"/>
                </a:cubicBezTo>
                <a:close/>
                <a:moveTo>
                  <a:pt x="1550" y="112"/>
                </a:moveTo>
                <a:lnTo>
                  <a:pt x="1550" y="112"/>
                </a:lnTo>
                <a:cubicBezTo>
                  <a:pt x="1529" y="112"/>
                  <a:pt x="1507" y="115"/>
                  <a:pt x="1490" y="118"/>
                </a:cubicBezTo>
                <a:cubicBezTo>
                  <a:pt x="1471" y="123"/>
                  <a:pt x="1460" y="126"/>
                  <a:pt x="1460" y="138"/>
                </a:cubicBezTo>
                <a:lnTo>
                  <a:pt x="1460" y="289"/>
                </a:lnTo>
                <a:cubicBezTo>
                  <a:pt x="1460" y="291"/>
                  <a:pt x="1462" y="293"/>
                  <a:pt x="1465" y="293"/>
                </a:cubicBezTo>
                <a:lnTo>
                  <a:pt x="1514" y="293"/>
                </a:lnTo>
                <a:cubicBezTo>
                  <a:pt x="1516" y="293"/>
                  <a:pt x="1518" y="291"/>
                  <a:pt x="1518" y="289"/>
                </a:cubicBezTo>
                <a:lnTo>
                  <a:pt x="1518" y="157"/>
                </a:lnTo>
                <a:cubicBezTo>
                  <a:pt x="1521" y="156"/>
                  <a:pt x="1538" y="154"/>
                  <a:pt x="1557" y="154"/>
                </a:cubicBezTo>
                <a:cubicBezTo>
                  <a:pt x="1563" y="154"/>
                  <a:pt x="1563" y="150"/>
                  <a:pt x="1563" y="147"/>
                </a:cubicBezTo>
                <a:lnTo>
                  <a:pt x="1563" y="119"/>
                </a:lnTo>
                <a:cubicBezTo>
                  <a:pt x="1563" y="114"/>
                  <a:pt x="1561" y="112"/>
                  <a:pt x="1556" y="112"/>
                </a:cubicBezTo>
                <a:lnTo>
                  <a:pt x="1550" y="112"/>
                </a:lnTo>
                <a:lnTo>
                  <a:pt x="1550" y="112"/>
                </a:lnTo>
                <a:close/>
                <a:moveTo>
                  <a:pt x="1887" y="154"/>
                </a:moveTo>
                <a:lnTo>
                  <a:pt x="1887" y="154"/>
                </a:lnTo>
                <a:cubicBezTo>
                  <a:pt x="1887" y="182"/>
                  <a:pt x="1896" y="193"/>
                  <a:pt x="1927" y="193"/>
                </a:cubicBezTo>
                <a:cubicBezTo>
                  <a:pt x="1935" y="193"/>
                  <a:pt x="1944" y="192"/>
                  <a:pt x="1949" y="191"/>
                </a:cubicBezTo>
                <a:lnTo>
                  <a:pt x="1948" y="191"/>
                </a:lnTo>
                <a:cubicBezTo>
                  <a:pt x="1954" y="189"/>
                  <a:pt x="1955" y="187"/>
                  <a:pt x="1955" y="182"/>
                </a:cubicBezTo>
                <a:lnTo>
                  <a:pt x="1955" y="151"/>
                </a:lnTo>
                <a:cubicBezTo>
                  <a:pt x="1955" y="150"/>
                  <a:pt x="1955" y="150"/>
                  <a:pt x="1954" y="150"/>
                </a:cubicBezTo>
                <a:lnTo>
                  <a:pt x="1925" y="150"/>
                </a:lnTo>
                <a:cubicBezTo>
                  <a:pt x="1924" y="150"/>
                  <a:pt x="1924" y="150"/>
                  <a:pt x="1924" y="151"/>
                </a:cubicBezTo>
                <a:lnTo>
                  <a:pt x="1924" y="160"/>
                </a:lnTo>
                <a:cubicBezTo>
                  <a:pt x="1924" y="161"/>
                  <a:pt x="1925" y="161"/>
                  <a:pt x="1925" y="161"/>
                </a:cubicBezTo>
                <a:lnTo>
                  <a:pt x="1938" y="163"/>
                </a:lnTo>
                <a:lnTo>
                  <a:pt x="1938" y="181"/>
                </a:lnTo>
                <a:cubicBezTo>
                  <a:pt x="1938" y="181"/>
                  <a:pt x="1932" y="181"/>
                  <a:pt x="1928" y="181"/>
                </a:cubicBezTo>
                <a:cubicBezTo>
                  <a:pt x="1913" y="181"/>
                  <a:pt x="1906" y="177"/>
                  <a:pt x="1906" y="155"/>
                </a:cubicBezTo>
                <a:cubicBezTo>
                  <a:pt x="1906" y="131"/>
                  <a:pt x="1914" y="128"/>
                  <a:pt x="1930" y="128"/>
                </a:cubicBezTo>
                <a:cubicBezTo>
                  <a:pt x="1937" y="128"/>
                  <a:pt x="1944" y="129"/>
                  <a:pt x="1948" y="130"/>
                </a:cubicBezTo>
                <a:cubicBezTo>
                  <a:pt x="1949" y="130"/>
                  <a:pt x="1949" y="130"/>
                  <a:pt x="1950" y="130"/>
                </a:cubicBezTo>
                <a:cubicBezTo>
                  <a:pt x="1950" y="130"/>
                  <a:pt x="1951" y="130"/>
                  <a:pt x="1952" y="130"/>
                </a:cubicBezTo>
                <a:cubicBezTo>
                  <a:pt x="1953" y="130"/>
                  <a:pt x="1954" y="130"/>
                  <a:pt x="1954" y="128"/>
                </a:cubicBezTo>
                <a:lnTo>
                  <a:pt x="1955" y="123"/>
                </a:lnTo>
                <a:cubicBezTo>
                  <a:pt x="1955" y="123"/>
                  <a:pt x="1955" y="121"/>
                  <a:pt x="1955" y="121"/>
                </a:cubicBezTo>
                <a:cubicBezTo>
                  <a:pt x="1955" y="120"/>
                  <a:pt x="1954" y="120"/>
                  <a:pt x="1954" y="119"/>
                </a:cubicBezTo>
                <a:cubicBezTo>
                  <a:pt x="1951" y="118"/>
                  <a:pt x="1940" y="115"/>
                  <a:pt x="1925" y="115"/>
                </a:cubicBezTo>
                <a:cubicBezTo>
                  <a:pt x="1898" y="115"/>
                  <a:pt x="1887" y="125"/>
                  <a:pt x="1887" y="154"/>
                </a:cubicBezTo>
                <a:close/>
                <a:moveTo>
                  <a:pt x="119" y="116"/>
                </a:moveTo>
                <a:lnTo>
                  <a:pt x="119" y="116"/>
                </a:lnTo>
                <a:lnTo>
                  <a:pt x="119" y="168"/>
                </a:lnTo>
                <a:cubicBezTo>
                  <a:pt x="119" y="204"/>
                  <a:pt x="104" y="225"/>
                  <a:pt x="69" y="225"/>
                </a:cubicBezTo>
                <a:lnTo>
                  <a:pt x="44" y="225"/>
                </a:lnTo>
                <a:lnTo>
                  <a:pt x="36" y="295"/>
                </a:lnTo>
                <a:lnTo>
                  <a:pt x="73" y="295"/>
                </a:lnTo>
                <a:cubicBezTo>
                  <a:pt x="138" y="295"/>
                  <a:pt x="189" y="248"/>
                  <a:pt x="189" y="173"/>
                </a:cubicBezTo>
                <a:lnTo>
                  <a:pt x="189" y="116"/>
                </a:lnTo>
                <a:lnTo>
                  <a:pt x="119" y="116"/>
                </a:lnTo>
                <a:lnTo>
                  <a:pt x="119" y="116"/>
                </a:lnTo>
                <a:close/>
                <a:moveTo>
                  <a:pt x="1820" y="116"/>
                </a:moveTo>
                <a:lnTo>
                  <a:pt x="1820" y="116"/>
                </a:lnTo>
                <a:cubicBezTo>
                  <a:pt x="1820" y="116"/>
                  <a:pt x="1819" y="117"/>
                  <a:pt x="1819" y="117"/>
                </a:cubicBezTo>
                <a:lnTo>
                  <a:pt x="1795" y="190"/>
                </a:lnTo>
                <a:cubicBezTo>
                  <a:pt x="1795" y="190"/>
                  <a:pt x="1794" y="191"/>
                  <a:pt x="1794" y="191"/>
                </a:cubicBezTo>
                <a:cubicBezTo>
                  <a:pt x="1794" y="192"/>
                  <a:pt x="1795" y="192"/>
                  <a:pt x="1795" y="192"/>
                </a:cubicBezTo>
                <a:lnTo>
                  <a:pt x="1813" y="192"/>
                </a:lnTo>
                <a:cubicBezTo>
                  <a:pt x="1814" y="192"/>
                  <a:pt x="1814" y="191"/>
                  <a:pt x="1815" y="191"/>
                </a:cubicBezTo>
                <a:lnTo>
                  <a:pt x="1820" y="170"/>
                </a:lnTo>
                <a:lnTo>
                  <a:pt x="1850" y="170"/>
                </a:lnTo>
                <a:lnTo>
                  <a:pt x="1855" y="191"/>
                </a:lnTo>
                <a:cubicBezTo>
                  <a:pt x="1856" y="191"/>
                  <a:pt x="1856" y="192"/>
                  <a:pt x="1857" y="192"/>
                </a:cubicBezTo>
                <a:lnTo>
                  <a:pt x="1873" y="192"/>
                </a:lnTo>
                <a:cubicBezTo>
                  <a:pt x="1874" y="192"/>
                  <a:pt x="1874" y="192"/>
                  <a:pt x="1874" y="191"/>
                </a:cubicBezTo>
                <a:cubicBezTo>
                  <a:pt x="1874" y="191"/>
                  <a:pt x="1874" y="190"/>
                  <a:pt x="1874" y="190"/>
                </a:cubicBezTo>
                <a:lnTo>
                  <a:pt x="1851" y="117"/>
                </a:lnTo>
                <a:cubicBezTo>
                  <a:pt x="1850" y="117"/>
                  <a:pt x="1850" y="116"/>
                  <a:pt x="1849" y="116"/>
                </a:cubicBezTo>
                <a:lnTo>
                  <a:pt x="1820" y="116"/>
                </a:lnTo>
                <a:lnTo>
                  <a:pt x="1820" y="116"/>
                </a:lnTo>
                <a:close/>
                <a:moveTo>
                  <a:pt x="1832" y="128"/>
                </a:moveTo>
                <a:lnTo>
                  <a:pt x="1832" y="128"/>
                </a:lnTo>
                <a:lnTo>
                  <a:pt x="1838" y="128"/>
                </a:lnTo>
                <a:lnTo>
                  <a:pt x="1846" y="158"/>
                </a:lnTo>
                <a:lnTo>
                  <a:pt x="1823" y="158"/>
                </a:lnTo>
                <a:lnTo>
                  <a:pt x="1832" y="128"/>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 name="Fußzeilenplatzhalter 4"/>
          <p:cNvSpPr>
            <a:spLocks noGrp="1"/>
          </p:cNvSpPr>
          <p:nvPr>
            <p:ph type="ftr" sz="quarter" idx="13"/>
          </p:nvPr>
        </p:nvSpPr>
        <p:spPr/>
        <p:txBody>
          <a:bodyPr/>
          <a:lstStyle/>
          <a:p>
            <a:r>
              <a:rPr lang="en-US" smtClean="0"/>
              <a:t>© 2018 Software AG. All rights reserved. For internal use only</a:t>
            </a:r>
            <a:endParaRPr lang="en-US" dirty="0" smtClean="0"/>
          </a:p>
        </p:txBody>
      </p:sp>
      <p:sp>
        <p:nvSpPr>
          <p:cNvPr id="11" name="TextBox 22"/>
          <p:cNvSpPr txBox="1">
            <a:spLocks noChangeArrowheads="1"/>
          </p:cNvSpPr>
          <p:nvPr/>
        </p:nvSpPr>
        <p:spPr bwMode="auto">
          <a:xfrm>
            <a:off x="395290" y="4961778"/>
            <a:ext cx="280091"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rebuchet MS" pitchFamily="34" charset="0"/>
                <a:ea typeface="MS PGothic" pitchFamily="34" charset="-128"/>
              </a:defRPr>
            </a:lvl1pPr>
            <a:lvl2pPr marL="742950" indent="-285750" eaLnBrk="0" hangingPunct="0">
              <a:defRPr sz="2400">
                <a:solidFill>
                  <a:schemeClr val="tx1"/>
                </a:solidFill>
                <a:latin typeface="Trebuchet MS" pitchFamily="34" charset="0"/>
                <a:ea typeface="MS PGothic" pitchFamily="34" charset="-128"/>
              </a:defRPr>
            </a:lvl2pPr>
            <a:lvl3pPr marL="1143000" indent="-228600" eaLnBrk="0" hangingPunct="0">
              <a:defRPr sz="2400">
                <a:solidFill>
                  <a:schemeClr val="tx1"/>
                </a:solidFill>
                <a:latin typeface="Trebuchet MS" pitchFamily="34" charset="0"/>
                <a:ea typeface="MS PGothic" pitchFamily="34" charset="-128"/>
              </a:defRPr>
            </a:lvl3pPr>
            <a:lvl4pPr marL="1600200" indent="-228600" eaLnBrk="0" hangingPunct="0">
              <a:defRPr sz="2400">
                <a:solidFill>
                  <a:schemeClr val="tx1"/>
                </a:solidFill>
                <a:latin typeface="Trebuchet MS" pitchFamily="34" charset="0"/>
                <a:ea typeface="MS PGothic" pitchFamily="34" charset="-128"/>
              </a:defRPr>
            </a:lvl4pPr>
            <a:lvl5pPr marL="2057400" indent="-228600" eaLnBrk="0" hangingPunct="0">
              <a:defRPr sz="2400">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rebuchet MS" pitchFamily="34" charset="0"/>
                <a:ea typeface="MS PGothic" pitchFamily="34" charset="-128"/>
              </a:defRPr>
            </a:lvl9pPr>
          </a:lstStyle>
          <a:p>
            <a:pPr marL="0" marR="0" indent="0" algn="l" defTabSz="914400" rtl="0" eaLnBrk="1" fontAlgn="base" latinLnBrk="0" hangingPunct="1">
              <a:lnSpc>
                <a:spcPct val="100000"/>
              </a:lnSpc>
              <a:spcBef>
                <a:spcPct val="0"/>
              </a:spcBef>
              <a:spcAft>
                <a:spcPct val="0"/>
              </a:spcAft>
              <a:buClrTx/>
              <a:buSzTx/>
              <a:buFontTx/>
              <a:buNone/>
              <a:tabLst/>
              <a:defRPr/>
            </a:pPr>
            <a:fld id="{F8714038-F777-4D6C-BF39-F3C9BE8830C2}" type="slidenum">
              <a:rPr lang="en-US" sz="600" smtClean="0">
                <a:solidFill>
                  <a:schemeClr val="bg2"/>
                </a:solidFill>
                <a:latin typeface="+mn-lt"/>
                <a:cs typeface="Arial" panose="020B0604020202020204" pitchFamily="34" charset="0"/>
              </a:rPr>
              <a:pPr marL="0" marR="0" indent="0" algn="l" defTabSz="914400" rtl="0" eaLnBrk="1" fontAlgn="base" latinLnBrk="0" hangingPunct="1">
                <a:lnSpc>
                  <a:spcPct val="100000"/>
                </a:lnSpc>
                <a:spcBef>
                  <a:spcPct val="0"/>
                </a:spcBef>
                <a:spcAft>
                  <a:spcPct val="0"/>
                </a:spcAft>
                <a:buClrTx/>
                <a:buSzTx/>
                <a:buFontTx/>
                <a:buNone/>
                <a:tabLst/>
                <a:defRPr/>
              </a:pPr>
              <a:t>‹#›</a:t>
            </a:fld>
            <a:r>
              <a:rPr lang="en-US" sz="600" dirty="0" smtClean="0">
                <a:solidFill>
                  <a:srgbClr val="038299"/>
                </a:solidFill>
                <a:latin typeface="+mn-lt"/>
                <a:cs typeface="Arial" panose="020B0604020202020204" pitchFamily="34" charset="0"/>
              </a:rPr>
              <a:t>  </a:t>
            </a:r>
            <a:r>
              <a:rPr lang="en-US" sz="600" dirty="0" smtClean="0">
                <a:solidFill>
                  <a:schemeClr val="bg1">
                    <a:lumMod val="65000"/>
                  </a:schemeClr>
                </a:solidFill>
                <a:latin typeface="+mn-lt"/>
                <a:cs typeface="Arial" pitchFamily="34" charset="0"/>
              </a:rPr>
              <a:t>  |</a:t>
            </a:r>
          </a:p>
        </p:txBody>
      </p:sp>
      <p:sp>
        <p:nvSpPr>
          <p:cNvPr id="12" name="Titel 1"/>
          <p:cNvSpPr>
            <a:spLocks noGrp="1"/>
          </p:cNvSpPr>
          <p:nvPr>
            <p:ph type="title" hasCustomPrompt="1"/>
          </p:nvPr>
        </p:nvSpPr>
        <p:spPr>
          <a:xfrm>
            <a:off x="395288" y="1398588"/>
            <a:ext cx="5220000" cy="432000"/>
          </a:xfrm>
        </p:spPr>
        <p:txBody>
          <a:bodyPr/>
          <a:lstStyle>
            <a:lvl1pPr>
              <a:lnSpc>
                <a:spcPts val="3200"/>
              </a:lnSpc>
              <a:defRPr sz="2800">
                <a:solidFill>
                  <a:schemeClr val="bg1"/>
                </a:solidFill>
              </a:defRPr>
            </a:lvl1pPr>
          </a:lstStyle>
          <a:p>
            <a:r>
              <a:rPr lang="de-DE" dirty="0" smtClean="0"/>
              <a:t>Click to edit </a:t>
            </a:r>
            <a:r>
              <a:rPr lang="de-DE" dirty="0" err="1" smtClean="0"/>
              <a:t>master</a:t>
            </a:r>
            <a:r>
              <a:rPr lang="de-DE" dirty="0" smtClean="0"/>
              <a:t> </a:t>
            </a:r>
            <a:r>
              <a:rPr lang="de-DE" dirty="0" err="1" smtClean="0"/>
              <a:t>headline</a:t>
            </a:r>
            <a:endParaRPr lang="en-GB" dirty="0"/>
          </a:p>
        </p:txBody>
      </p:sp>
      <p:sp>
        <p:nvSpPr>
          <p:cNvPr id="9" name="Untertitel 2"/>
          <p:cNvSpPr>
            <a:spLocks noGrp="1"/>
          </p:cNvSpPr>
          <p:nvPr>
            <p:ph type="subTitle" idx="1" hasCustomPrompt="1"/>
          </p:nvPr>
        </p:nvSpPr>
        <p:spPr>
          <a:xfrm>
            <a:off x="395288" y="1825953"/>
            <a:ext cx="5310000" cy="414000"/>
          </a:xfrm>
          <a:prstGeom prst="rect">
            <a:avLst/>
          </a:prstGeom>
        </p:spPr>
        <p:txBody>
          <a:bodyPr>
            <a:noAutofit/>
          </a:bodyPr>
          <a:lstStyle>
            <a:lvl1pPr marL="0" indent="0" algn="l">
              <a:lnSpc>
                <a:spcPct val="100000"/>
              </a:lnSpc>
              <a:buNone/>
              <a:defRPr sz="2000"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smtClean="0"/>
              <a:t>SECOND LINE HEADLINE here</a:t>
            </a:r>
            <a:endParaRPr lang="en-GB" dirty="0"/>
          </a:p>
        </p:txBody>
      </p:sp>
    </p:spTree>
    <p:extLst>
      <p:ext uri="{BB962C8B-B14F-4D97-AF65-F5344CB8AC3E}">
        <p14:creationId xmlns:p14="http://schemas.microsoft.com/office/powerpoint/2010/main" val="30412583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AG - Divider Slide Color Grey">
    <p:spTree>
      <p:nvGrpSpPr>
        <p:cNvPr id="1" name=""/>
        <p:cNvGrpSpPr/>
        <p:nvPr/>
      </p:nvGrpSpPr>
      <p:grpSpPr>
        <a:xfrm>
          <a:off x="0" y="0"/>
          <a:ext cx="0" cy="0"/>
          <a:chOff x="0" y="0"/>
          <a:chExt cx="0" cy="0"/>
        </a:xfrm>
      </p:grpSpPr>
      <p:sp>
        <p:nvSpPr>
          <p:cNvPr id="3" name="Rectangle 2"/>
          <p:cNvSpPr/>
          <p:nvPr userDrawn="1"/>
        </p:nvSpPr>
        <p:spPr>
          <a:xfrm>
            <a:off x="0" y="0"/>
            <a:ext cx="9144000" cy="4887310"/>
          </a:xfrm>
          <a:prstGeom prst="rect">
            <a:avLst/>
          </a:prstGeom>
          <a:gradFill flip="none" rotWithShape="1">
            <a:gsLst>
              <a:gs pos="0">
                <a:schemeClr val="bg1">
                  <a:lumMod val="85000"/>
                  <a:shade val="30000"/>
                  <a:satMod val="115000"/>
                  <a:alpha val="72000"/>
                </a:schemeClr>
              </a:gs>
              <a:gs pos="42000">
                <a:schemeClr val="bg1">
                  <a:lumMod val="85000"/>
                  <a:alpha val="90000"/>
                </a:schemeClr>
              </a:gs>
            </a:gsLst>
            <a:lin ang="135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6" name="Rectangle 5"/>
          <p:cNvSpPr/>
          <p:nvPr/>
        </p:nvSpPr>
        <p:spPr>
          <a:xfrm>
            <a:off x="-2381" y="4770438"/>
            <a:ext cx="9144000" cy="373061"/>
          </a:xfrm>
          <a:prstGeom prst="rect">
            <a:avLst/>
          </a:prstGeom>
          <a:solidFill>
            <a:schemeClr val="bg1"/>
          </a:solidFill>
          <a:ln>
            <a:noFill/>
          </a:ln>
          <a:effectLst/>
          <a:scene3d>
            <a:camera prst="orthographicFront">
              <a:rot lat="0" lon="0" rev="0"/>
            </a:camera>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Freeform 10"/>
          <p:cNvSpPr>
            <a:spLocks noEditPoints="1"/>
          </p:cNvSpPr>
          <p:nvPr/>
        </p:nvSpPr>
        <p:spPr bwMode="auto">
          <a:xfrm>
            <a:off x="7505027" y="4823729"/>
            <a:ext cx="1379396" cy="215970"/>
          </a:xfrm>
          <a:custGeom>
            <a:avLst/>
            <a:gdLst>
              <a:gd name="T0" fmla="*/ 0 w 1955"/>
              <a:gd name="T1" fmla="*/ 182 h 298"/>
              <a:gd name="T2" fmla="*/ 144 w 1955"/>
              <a:gd name="T3" fmla="*/ 68 h 298"/>
              <a:gd name="T4" fmla="*/ 670 w 1955"/>
              <a:gd name="T5" fmla="*/ 94 h 298"/>
              <a:gd name="T6" fmla="*/ 639 w 1955"/>
              <a:gd name="T7" fmla="*/ 120 h 298"/>
              <a:gd name="T8" fmla="*/ 670 w 1955"/>
              <a:gd name="T9" fmla="*/ 289 h 298"/>
              <a:gd name="T10" fmla="*/ 728 w 1955"/>
              <a:gd name="T11" fmla="*/ 156 h 298"/>
              <a:gd name="T12" fmla="*/ 913 w 1955"/>
              <a:gd name="T13" fmla="*/ 290 h 298"/>
              <a:gd name="T14" fmla="*/ 909 w 1955"/>
              <a:gd name="T15" fmla="*/ 253 h 298"/>
              <a:gd name="T16" fmla="*/ 865 w 1955"/>
              <a:gd name="T17" fmla="*/ 235 h 298"/>
              <a:gd name="T18" fmla="*/ 982 w 1955"/>
              <a:gd name="T19" fmla="*/ 291 h 298"/>
              <a:gd name="T20" fmla="*/ 1226 w 1955"/>
              <a:gd name="T21" fmla="*/ 247 h 298"/>
              <a:gd name="T22" fmla="*/ 1168 w 1955"/>
              <a:gd name="T23" fmla="*/ 120 h 298"/>
              <a:gd name="T24" fmla="*/ 1118 w 1955"/>
              <a:gd name="T25" fmla="*/ 120 h 298"/>
              <a:gd name="T26" fmla="*/ 1060 w 1955"/>
              <a:gd name="T27" fmla="*/ 238 h 298"/>
              <a:gd name="T28" fmla="*/ 1006 w 1955"/>
              <a:gd name="T29" fmla="*/ 116 h 298"/>
              <a:gd name="T30" fmla="*/ 856 w 1955"/>
              <a:gd name="T31" fmla="*/ 56 h 298"/>
              <a:gd name="T32" fmla="*/ 728 w 1955"/>
              <a:gd name="T33" fmla="*/ 116 h 298"/>
              <a:gd name="T34" fmla="*/ 765 w 1955"/>
              <a:gd name="T35" fmla="*/ 80 h 298"/>
              <a:gd name="T36" fmla="*/ 779 w 1955"/>
              <a:gd name="T37" fmla="*/ 52 h 298"/>
              <a:gd name="T38" fmla="*/ 670 w 1955"/>
              <a:gd name="T39" fmla="*/ 94 h 298"/>
              <a:gd name="T40" fmla="*/ 1734 w 1955"/>
              <a:gd name="T41" fmla="*/ 286 h 298"/>
              <a:gd name="T42" fmla="*/ 1733 w 1955"/>
              <a:gd name="T43" fmla="*/ 258 h 298"/>
              <a:gd name="T44" fmla="*/ 1682 w 1955"/>
              <a:gd name="T45" fmla="*/ 260 h 298"/>
              <a:gd name="T46" fmla="*/ 1747 w 1955"/>
              <a:gd name="T47" fmla="*/ 218 h 298"/>
              <a:gd name="T48" fmla="*/ 1574 w 1955"/>
              <a:gd name="T49" fmla="*/ 206 h 298"/>
              <a:gd name="T50" fmla="*/ 1662 w 1955"/>
              <a:gd name="T51" fmla="*/ 149 h 298"/>
              <a:gd name="T52" fmla="*/ 1633 w 1955"/>
              <a:gd name="T53" fmla="*/ 195 h 298"/>
              <a:gd name="T54" fmla="*/ 1267 w 1955"/>
              <a:gd name="T55" fmla="*/ 124 h 298"/>
              <a:gd name="T56" fmla="*/ 1269 w 1955"/>
              <a:gd name="T57" fmla="*/ 157 h 298"/>
              <a:gd name="T58" fmla="*/ 1353 w 1955"/>
              <a:gd name="T59" fmla="*/ 153 h 298"/>
              <a:gd name="T60" fmla="*/ 1252 w 1955"/>
              <a:gd name="T61" fmla="*/ 239 h 298"/>
              <a:gd name="T62" fmla="*/ 1418 w 1955"/>
              <a:gd name="T63" fmla="*/ 165 h 298"/>
              <a:gd name="T64" fmla="*/ 1307 w 1955"/>
              <a:gd name="T65" fmla="*/ 239 h 298"/>
              <a:gd name="T66" fmla="*/ 1360 w 1955"/>
              <a:gd name="T67" fmla="*/ 259 h 298"/>
              <a:gd name="T68" fmla="*/ 448 w 1955"/>
              <a:gd name="T69" fmla="*/ 205 h 298"/>
              <a:gd name="T70" fmla="*/ 448 w 1955"/>
              <a:gd name="T71" fmla="*/ 205 h 298"/>
              <a:gd name="T72" fmla="*/ 564 w 1955"/>
              <a:gd name="T73" fmla="*/ 205 h 298"/>
              <a:gd name="T74" fmla="*/ 283 w 1955"/>
              <a:gd name="T75" fmla="*/ 168 h 298"/>
              <a:gd name="T76" fmla="*/ 339 w 1955"/>
              <a:gd name="T77" fmla="*/ 260 h 298"/>
              <a:gd name="T78" fmla="*/ 289 w 1955"/>
              <a:gd name="T79" fmla="*/ 252 h 298"/>
              <a:gd name="T80" fmla="*/ 284 w 1955"/>
              <a:gd name="T81" fmla="*/ 287 h 298"/>
              <a:gd name="T82" fmla="*/ 368 w 1955"/>
              <a:gd name="T83" fmla="*/ 183 h 298"/>
              <a:gd name="T84" fmla="*/ 407 w 1955"/>
              <a:gd name="T85" fmla="*/ 153 h 298"/>
              <a:gd name="T86" fmla="*/ 409 w 1955"/>
              <a:gd name="T87" fmla="*/ 118 h 298"/>
              <a:gd name="T88" fmla="*/ 1550 w 1955"/>
              <a:gd name="T89" fmla="*/ 112 h 298"/>
              <a:gd name="T90" fmla="*/ 1465 w 1955"/>
              <a:gd name="T91" fmla="*/ 293 h 298"/>
              <a:gd name="T92" fmla="*/ 1557 w 1955"/>
              <a:gd name="T93" fmla="*/ 154 h 298"/>
              <a:gd name="T94" fmla="*/ 1550 w 1955"/>
              <a:gd name="T95" fmla="*/ 112 h 298"/>
              <a:gd name="T96" fmla="*/ 1927 w 1955"/>
              <a:gd name="T97" fmla="*/ 193 h 298"/>
              <a:gd name="T98" fmla="*/ 1955 w 1955"/>
              <a:gd name="T99" fmla="*/ 151 h 298"/>
              <a:gd name="T100" fmla="*/ 1924 w 1955"/>
              <a:gd name="T101" fmla="*/ 160 h 298"/>
              <a:gd name="T102" fmla="*/ 1928 w 1955"/>
              <a:gd name="T103" fmla="*/ 181 h 298"/>
              <a:gd name="T104" fmla="*/ 1950 w 1955"/>
              <a:gd name="T105" fmla="*/ 130 h 298"/>
              <a:gd name="T106" fmla="*/ 1955 w 1955"/>
              <a:gd name="T107" fmla="*/ 121 h 298"/>
              <a:gd name="T108" fmla="*/ 119 w 1955"/>
              <a:gd name="T109" fmla="*/ 116 h 298"/>
              <a:gd name="T110" fmla="*/ 44 w 1955"/>
              <a:gd name="T111" fmla="*/ 225 h 298"/>
              <a:gd name="T112" fmla="*/ 189 w 1955"/>
              <a:gd name="T113" fmla="*/ 116 h 298"/>
              <a:gd name="T114" fmla="*/ 1820 w 1955"/>
              <a:gd name="T115" fmla="*/ 116 h 298"/>
              <a:gd name="T116" fmla="*/ 1795 w 1955"/>
              <a:gd name="T117" fmla="*/ 192 h 298"/>
              <a:gd name="T118" fmla="*/ 1850 w 1955"/>
              <a:gd name="T119" fmla="*/ 170 h 298"/>
              <a:gd name="T120" fmla="*/ 1874 w 1955"/>
              <a:gd name="T121" fmla="*/ 191 h 298"/>
              <a:gd name="T122" fmla="*/ 1820 w 1955"/>
              <a:gd name="T123" fmla="*/ 116 h 298"/>
              <a:gd name="T124" fmla="*/ 1838 w 1955"/>
              <a:gd name="T125" fmla="*/ 12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55" h="298">
                <a:moveTo>
                  <a:pt x="113" y="0"/>
                </a:moveTo>
                <a:lnTo>
                  <a:pt x="113" y="0"/>
                </a:lnTo>
                <a:cubicBezTo>
                  <a:pt x="45" y="0"/>
                  <a:pt x="0" y="49"/>
                  <a:pt x="0" y="118"/>
                </a:cubicBezTo>
                <a:lnTo>
                  <a:pt x="0" y="182"/>
                </a:lnTo>
                <a:lnTo>
                  <a:pt x="70" y="182"/>
                </a:lnTo>
                <a:lnTo>
                  <a:pt x="70" y="123"/>
                </a:lnTo>
                <a:cubicBezTo>
                  <a:pt x="70" y="86"/>
                  <a:pt x="85" y="68"/>
                  <a:pt x="120" y="68"/>
                </a:cubicBezTo>
                <a:lnTo>
                  <a:pt x="144" y="68"/>
                </a:lnTo>
                <a:lnTo>
                  <a:pt x="152" y="0"/>
                </a:lnTo>
                <a:lnTo>
                  <a:pt x="113" y="0"/>
                </a:lnTo>
                <a:lnTo>
                  <a:pt x="113" y="0"/>
                </a:lnTo>
                <a:close/>
                <a:moveTo>
                  <a:pt x="670" y="94"/>
                </a:moveTo>
                <a:lnTo>
                  <a:pt x="670" y="94"/>
                </a:lnTo>
                <a:lnTo>
                  <a:pt x="670" y="116"/>
                </a:lnTo>
                <a:lnTo>
                  <a:pt x="644" y="116"/>
                </a:lnTo>
                <a:cubicBezTo>
                  <a:pt x="641" y="116"/>
                  <a:pt x="639" y="118"/>
                  <a:pt x="639" y="120"/>
                </a:cubicBezTo>
                <a:lnTo>
                  <a:pt x="639" y="152"/>
                </a:lnTo>
                <a:cubicBezTo>
                  <a:pt x="639" y="154"/>
                  <a:pt x="641" y="156"/>
                  <a:pt x="644" y="156"/>
                </a:cubicBezTo>
                <a:lnTo>
                  <a:pt x="670" y="156"/>
                </a:lnTo>
                <a:lnTo>
                  <a:pt x="670" y="289"/>
                </a:lnTo>
                <a:cubicBezTo>
                  <a:pt x="670" y="291"/>
                  <a:pt x="672" y="293"/>
                  <a:pt x="674" y="293"/>
                </a:cubicBezTo>
                <a:lnTo>
                  <a:pt x="724" y="293"/>
                </a:lnTo>
                <a:cubicBezTo>
                  <a:pt x="726" y="293"/>
                  <a:pt x="728" y="291"/>
                  <a:pt x="728" y="289"/>
                </a:cubicBezTo>
                <a:lnTo>
                  <a:pt x="728" y="156"/>
                </a:lnTo>
                <a:lnTo>
                  <a:pt x="807" y="156"/>
                </a:lnTo>
                <a:lnTo>
                  <a:pt x="807" y="239"/>
                </a:lnTo>
                <a:cubicBezTo>
                  <a:pt x="807" y="281"/>
                  <a:pt x="828" y="296"/>
                  <a:pt x="870" y="296"/>
                </a:cubicBezTo>
                <a:cubicBezTo>
                  <a:pt x="894" y="296"/>
                  <a:pt x="909" y="291"/>
                  <a:pt x="913" y="290"/>
                </a:cubicBezTo>
                <a:cubicBezTo>
                  <a:pt x="916" y="288"/>
                  <a:pt x="918" y="287"/>
                  <a:pt x="918" y="284"/>
                </a:cubicBezTo>
                <a:cubicBezTo>
                  <a:pt x="918" y="283"/>
                  <a:pt x="917" y="281"/>
                  <a:pt x="917" y="281"/>
                </a:cubicBezTo>
                <a:lnTo>
                  <a:pt x="913" y="257"/>
                </a:lnTo>
                <a:cubicBezTo>
                  <a:pt x="912" y="254"/>
                  <a:pt x="911" y="253"/>
                  <a:pt x="909" y="253"/>
                </a:cubicBezTo>
                <a:cubicBezTo>
                  <a:pt x="909" y="253"/>
                  <a:pt x="908" y="253"/>
                  <a:pt x="907" y="254"/>
                </a:cubicBezTo>
                <a:cubicBezTo>
                  <a:pt x="906" y="254"/>
                  <a:pt x="906" y="254"/>
                  <a:pt x="905" y="254"/>
                </a:cubicBezTo>
                <a:cubicBezTo>
                  <a:pt x="901" y="255"/>
                  <a:pt x="894" y="255"/>
                  <a:pt x="886" y="255"/>
                </a:cubicBezTo>
                <a:cubicBezTo>
                  <a:pt x="868" y="255"/>
                  <a:pt x="865" y="247"/>
                  <a:pt x="865" y="235"/>
                </a:cubicBezTo>
                <a:lnTo>
                  <a:pt x="865" y="157"/>
                </a:lnTo>
                <a:lnTo>
                  <a:pt x="952" y="157"/>
                </a:lnTo>
                <a:lnTo>
                  <a:pt x="952" y="272"/>
                </a:lnTo>
                <a:cubicBezTo>
                  <a:pt x="952" y="283"/>
                  <a:pt x="963" y="287"/>
                  <a:pt x="982" y="291"/>
                </a:cubicBezTo>
                <a:cubicBezTo>
                  <a:pt x="997" y="294"/>
                  <a:pt x="1018" y="298"/>
                  <a:pt x="1034" y="298"/>
                </a:cubicBezTo>
                <a:cubicBezTo>
                  <a:pt x="1055" y="298"/>
                  <a:pt x="1076" y="294"/>
                  <a:pt x="1091" y="282"/>
                </a:cubicBezTo>
                <a:cubicBezTo>
                  <a:pt x="1112" y="294"/>
                  <a:pt x="1135" y="298"/>
                  <a:pt x="1157" y="298"/>
                </a:cubicBezTo>
                <a:cubicBezTo>
                  <a:pt x="1198" y="298"/>
                  <a:pt x="1226" y="288"/>
                  <a:pt x="1226" y="247"/>
                </a:cubicBezTo>
                <a:lnTo>
                  <a:pt x="1226" y="120"/>
                </a:lnTo>
                <a:cubicBezTo>
                  <a:pt x="1226" y="118"/>
                  <a:pt x="1224" y="116"/>
                  <a:pt x="1221" y="116"/>
                </a:cubicBezTo>
                <a:lnTo>
                  <a:pt x="1172" y="116"/>
                </a:lnTo>
                <a:cubicBezTo>
                  <a:pt x="1170" y="116"/>
                  <a:pt x="1168" y="118"/>
                  <a:pt x="1168" y="120"/>
                </a:cubicBezTo>
                <a:lnTo>
                  <a:pt x="1168" y="238"/>
                </a:lnTo>
                <a:cubicBezTo>
                  <a:pt x="1168" y="256"/>
                  <a:pt x="1157" y="262"/>
                  <a:pt x="1143" y="262"/>
                </a:cubicBezTo>
                <a:cubicBezTo>
                  <a:pt x="1131" y="262"/>
                  <a:pt x="1118" y="258"/>
                  <a:pt x="1118" y="258"/>
                </a:cubicBezTo>
                <a:lnTo>
                  <a:pt x="1118" y="120"/>
                </a:lnTo>
                <a:cubicBezTo>
                  <a:pt x="1118" y="118"/>
                  <a:pt x="1116" y="116"/>
                  <a:pt x="1114" y="116"/>
                </a:cubicBezTo>
                <a:lnTo>
                  <a:pt x="1065" y="116"/>
                </a:lnTo>
                <a:cubicBezTo>
                  <a:pt x="1062" y="116"/>
                  <a:pt x="1060" y="118"/>
                  <a:pt x="1060" y="120"/>
                </a:cubicBezTo>
                <a:lnTo>
                  <a:pt x="1060" y="238"/>
                </a:lnTo>
                <a:cubicBezTo>
                  <a:pt x="1060" y="256"/>
                  <a:pt x="1053" y="262"/>
                  <a:pt x="1039" y="262"/>
                </a:cubicBezTo>
                <a:cubicBezTo>
                  <a:pt x="1027" y="262"/>
                  <a:pt x="1010" y="259"/>
                  <a:pt x="1010" y="259"/>
                </a:cubicBezTo>
                <a:lnTo>
                  <a:pt x="1010" y="120"/>
                </a:lnTo>
                <a:cubicBezTo>
                  <a:pt x="1010" y="118"/>
                  <a:pt x="1009" y="116"/>
                  <a:pt x="1006" y="116"/>
                </a:cubicBezTo>
                <a:lnTo>
                  <a:pt x="865" y="116"/>
                </a:lnTo>
                <a:lnTo>
                  <a:pt x="865" y="61"/>
                </a:lnTo>
                <a:cubicBezTo>
                  <a:pt x="865" y="57"/>
                  <a:pt x="863" y="56"/>
                  <a:pt x="859" y="56"/>
                </a:cubicBezTo>
                <a:cubicBezTo>
                  <a:pt x="859" y="56"/>
                  <a:pt x="857" y="56"/>
                  <a:pt x="856" y="56"/>
                </a:cubicBezTo>
                <a:lnTo>
                  <a:pt x="813" y="64"/>
                </a:lnTo>
                <a:cubicBezTo>
                  <a:pt x="809" y="64"/>
                  <a:pt x="807" y="67"/>
                  <a:pt x="807" y="72"/>
                </a:cubicBezTo>
                <a:lnTo>
                  <a:pt x="807" y="116"/>
                </a:lnTo>
                <a:lnTo>
                  <a:pt x="728" y="116"/>
                </a:lnTo>
                <a:lnTo>
                  <a:pt x="728" y="97"/>
                </a:lnTo>
                <a:cubicBezTo>
                  <a:pt x="728" y="90"/>
                  <a:pt x="729" y="86"/>
                  <a:pt x="732" y="83"/>
                </a:cubicBezTo>
                <a:cubicBezTo>
                  <a:pt x="736" y="80"/>
                  <a:pt x="741" y="79"/>
                  <a:pt x="749" y="79"/>
                </a:cubicBezTo>
                <a:cubicBezTo>
                  <a:pt x="754" y="79"/>
                  <a:pt x="761" y="80"/>
                  <a:pt x="765" y="80"/>
                </a:cubicBezTo>
                <a:cubicBezTo>
                  <a:pt x="766" y="80"/>
                  <a:pt x="767" y="81"/>
                  <a:pt x="768" y="81"/>
                </a:cubicBezTo>
                <a:cubicBezTo>
                  <a:pt x="769" y="81"/>
                  <a:pt x="771" y="81"/>
                  <a:pt x="772" y="81"/>
                </a:cubicBezTo>
                <a:cubicBezTo>
                  <a:pt x="774" y="81"/>
                  <a:pt x="775" y="80"/>
                  <a:pt x="775" y="77"/>
                </a:cubicBezTo>
                <a:lnTo>
                  <a:pt x="779" y="52"/>
                </a:lnTo>
                <a:cubicBezTo>
                  <a:pt x="779" y="52"/>
                  <a:pt x="779" y="51"/>
                  <a:pt x="779" y="50"/>
                </a:cubicBezTo>
                <a:cubicBezTo>
                  <a:pt x="779" y="47"/>
                  <a:pt x="778" y="46"/>
                  <a:pt x="776" y="45"/>
                </a:cubicBezTo>
                <a:cubicBezTo>
                  <a:pt x="771" y="44"/>
                  <a:pt x="755" y="39"/>
                  <a:pt x="729" y="39"/>
                </a:cubicBezTo>
                <a:cubicBezTo>
                  <a:pt x="688" y="39"/>
                  <a:pt x="670" y="57"/>
                  <a:pt x="670" y="94"/>
                </a:cubicBezTo>
                <a:close/>
                <a:moveTo>
                  <a:pt x="1574" y="206"/>
                </a:moveTo>
                <a:lnTo>
                  <a:pt x="1574" y="206"/>
                </a:lnTo>
                <a:cubicBezTo>
                  <a:pt x="1574" y="275"/>
                  <a:pt x="1605" y="297"/>
                  <a:pt x="1671" y="297"/>
                </a:cubicBezTo>
                <a:cubicBezTo>
                  <a:pt x="1701" y="297"/>
                  <a:pt x="1723" y="290"/>
                  <a:pt x="1734" y="286"/>
                </a:cubicBezTo>
                <a:cubicBezTo>
                  <a:pt x="1737" y="285"/>
                  <a:pt x="1739" y="282"/>
                  <a:pt x="1739" y="280"/>
                </a:cubicBezTo>
                <a:cubicBezTo>
                  <a:pt x="1739" y="280"/>
                  <a:pt x="1739" y="279"/>
                  <a:pt x="1738" y="278"/>
                </a:cubicBezTo>
                <a:lnTo>
                  <a:pt x="1733" y="258"/>
                </a:lnTo>
                <a:lnTo>
                  <a:pt x="1733" y="258"/>
                </a:lnTo>
                <a:cubicBezTo>
                  <a:pt x="1732" y="254"/>
                  <a:pt x="1730" y="253"/>
                  <a:pt x="1728" y="253"/>
                </a:cubicBezTo>
                <a:cubicBezTo>
                  <a:pt x="1727" y="253"/>
                  <a:pt x="1725" y="253"/>
                  <a:pt x="1724" y="253"/>
                </a:cubicBezTo>
                <a:lnTo>
                  <a:pt x="1724" y="253"/>
                </a:lnTo>
                <a:cubicBezTo>
                  <a:pt x="1716" y="256"/>
                  <a:pt x="1700" y="260"/>
                  <a:pt x="1682" y="260"/>
                </a:cubicBezTo>
                <a:cubicBezTo>
                  <a:pt x="1667" y="260"/>
                  <a:pt x="1656" y="259"/>
                  <a:pt x="1648" y="255"/>
                </a:cubicBezTo>
                <a:cubicBezTo>
                  <a:pt x="1640" y="251"/>
                  <a:pt x="1634" y="241"/>
                  <a:pt x="1634" y="228"/>
                </a:cubicBezTo>
                <a:lnTo>
                  <a:pt x="1738" y="228"/>
                </a:lnTo>
                <a:cubicBezTo>
                  <a:pt x="1745" y="228"/>
                  <a:pt x="1747" y="223"/>
                  <a:pt x="1747" y="218"/>
                </a:cubicBezTo>
                <a:lnTo>
                  <a:pt x="1747" y="202"/>
                </a:lnTo>
                <a:cubicBezTo>
                  <a:pt x="1747" y="171"/>
                  <a:pt x="1741" y="147"/>
                  <a:pt x="1729" y="133"/>
                </a:cubicBezTo>
                <a:cubicBezTo>
                  <a:pt x="1716" y="120"/>
                  <a:pt x="1694" y="112"/>
                  <a:pt x="1662" y="112"/>
                </a:cubicBezTo>
                <a:cubicBezTo>
                  <a:pt x="1597" y="112"/>
                  <a:pt x="1574" y="137"/>
                  <a:pt x="1574" y="206"/>
                </a:cubicBezTo>
                <a:close/>
                <a:moveTo>
                  <a:pt x="1633" y="192"/>
                </a:moveTo>
                <a:lnTo>
                  <a:pt x="1633" y="192"/>
                </a:lnTo>
                <a:cubicBezTo>
                  <a:pt x="1633" y="187"/>
                  <a:pt x="1634" y="175"/>
                  <a:pt x="1635" y="168"/>
                </a:cubicBezTo>
                <a:cubicBezTo>
                  <a:pt x="1637" y="157"/>
                  <a:pt x="1644" y="149"/>
                  <a:pt x="1662" y="149"/>
                </a:cubicBezTo>
                <a:cubicBezTo>
                  <a:pt x="1678" y="149"/>
                  <a:pt x="1686" y="155"/>
                  <a:pt x="1689" y="166"/>
                </a:cubicBezTo>
                <a:cubicBezTo>
                  <a:pt x="1691" y="173"/>
                  <a:pt x="1691" y="183"/>
                  <a:pt x="1691" y="190"/>
                </a:cubicBezTo>
                <a:lnTo>
                  <a:pt x="1691" y="195"/>
                </a:lnTo>
                <a:lnTo>
                  <a:pt x="1633" y="195"/>
                </a:lnTo>
                <a:lnTo>
                  <a:pt x="1633" y="192"/>
                </a:lnTo>
                <a:lnTo>
                  <a:pt x="1633" y="192"/>
                </a:lnTo>
                <a:close/>
                <a:moveTo>
                  <a:pt x="1267" y="124"/>
                </a:moveTo>
                <a:lnTo>
                  <a:pt x="1267" y="124"/>
                </a:lnTo>
                <a:cubicBezTo>
                  <a:pt x="1265" y="125"/>
                  <a:pt x="1263" y="126"/>
                  <a:pt x="1263" y="129"/>
                </a:cubicBezTo>
                <a:lnTo>
                  <a:pt x="1263" y="130"/>
                </a:lnTo>
                <a:cubicBezTo>
                  <a:pt x="1263" y="130"/>
                  <a:pt x="1263" y="131"/>
                  <a:pt x="1263" y="131"/>
                </a:cubicBezTo>
                <a:lnTo>
                  <a:pt x="1269" y="157"/>
                </a:lnTo>
                <a:cubicBezTo>
                  <a:pt x="1270" y="158"/>
                  <a:pt x="1271" y="159"/>
                  <a:pt x="1272" y="159"/>
                </a:cubicBezTo>
                <a:cubicBezTo>
                  <a:pt x="1273" y="159"/>
                  <a:pt x="1274" y="159"/>
                  <a:pt x="1275" y="159"/>
                </a:cubicBezTo>
                <a:cubicBezTo>
                  <a:pt x="1282" y="157"/>
                  <a:pt x="1309" y="150"/>
                  <a:pt x="1330" y="150"/>
                </a:cubicBezTo>
                <a:cubicBezTo>
                  <a:pt x="1341" y="150"/>
                  <a:pt x="1349" y="150"/>
                  <a:pt x="1353" y="153"/>
                </a:cubicBezTo>
                <a:cubicBezTo>
                  <a:pt x="1360" y="156"/>
                  <a:pt x="1360" y="161"/>
                  <a:pt x="1360" y="170"/>
                </a:cubicBezTo>
                <a:lnTo>
                  <a:pt x="1360" y="178"/>
                </a:lnTo>
                <a:lnTo>
                  <a:pt x="1302" y="187"/>
                </a:lnTo>
                <a:cubicBezTo>
                  <a:pt x="1280" y="190"/>
                  <a:pt x="1252" y="197"/>
                  <a:pt x="1252" y="239"/>
                </a:cubicBezTo>
                <a:cubicBezTo>
                  <a:pt x="1252" y="291"/>
                  <a:pt x="1293" y="297"/>
                  <a:pt x="1335" y="297"/>
                </a:cubicBezTo>
                <a:cubicBezTo>
                  <a:pt x="1355" y="297"/>
                  <a:pt x="1371" y="296"/>
                  <a:pt x="1385" y="293"/>
                </a:cubicBezTo>
                <a:cubicBezTo>
                  <a:pt x="1407" y="288"/>
                  <a:pt x="1418" y="283"/>
                  <a:pt x="1418" y="258"/>
                </a:cubicBezTo>
                <a:lnTo>
                  <a:pt x="1418" y="165"/>
                </a:lnTo>
                <a:cubicBezTo>
                  <a:pt x="1418" y="146"/>
                  <a:pt x="1412" y="131"/>
                  <a:pt x="1396" y="122"/>
                </a:cubicBezTo>
                <a:cubicBezTo>
                  <a:pt x="1384" y="115"/>
                  <a:pt x="1367" y="112"/>
                  <a:pt x="1344" y="112"/>
                </a:cubicBezTo>
                <a:cubicBezTo>
                  <a:pt x="1307" y="112"/>
                  <a:pt x="1274" y="122"/>
                  <a:pt x="1267" y="124"/>
                </a:cubicBezTo>
                <a:close/>
                <a:moveTo>
                  <a:pt x="1307" y="239"/>
                </a:moveTo>
                <a:lnTo>
                  <a:pt x="1307" y="239"/>
                </a:lnTo>
                <a:cubicBezTo>
                  <a:pt x="1307" y="219"/>
                  <a:pt x="1317" y="217"/>
                  <a:pt x="1330" y="215"/>
                </a:cubicBezTo>
                <a:lnTo>
                  <a:pt x="1360" y="210"/>
                </a:lnTo>
                <a:lnTo>
                  <a:pt x="1360" y="259"/>
                </a:lnTo>
                <a:cubicBezTo>
                  <a:pt x="1359" y="260"/>
                  <a:pt x="1349" y="263"/>
                  <a:pt x="1336" y="263"/>
                </a:cubicBezTo>
                <a:cubicBezTo>
                  <a:pt x="1325" y="263"/>
                  <a:pt x="1307" y="260"/>
                  <a:pt x="1307" y="239"/>
                </a:cubicBezTo>
                <a:close/>
                <a:moveTo>
                  <a:pt x="448" y="205"/>
                </a:moveTo>
                <a:lnTo>
                  <a:pt x="448" y="205"/>
                </a:lnTo>
                <a:cubicBezTo>
                  <a:pt x="448" y="257"/>
                  <a:pt x="458" y="297"/>
                  <a:pt x="536" y="297"/>
                </a:cubicBezTo>
                <a:cubicBezTo>
                  <a:pt x="613" y="297"/>
                  <a:pt x="623" y="257"/>
                  <a:pt x="623" y="205"/>
                </a:cubicBezTo>
                <a:cubicBezTo>
                  <a:pt x="623" y="152"/>
                  <a:pt x="613" y="112"/>
                  <a:pt x="536" y="112"/>
                </a:cubicBezTo>
                <a:cubicBezTo>
                  <a:pt x="458" y="112"/>
                  <a:pt x="448" y="152"/>
                  <a:pt x="448" y="205"/>
                </a:cubicBezTo>
                <a:close/>
                <a:moveTo>
                  <a:pt x="507" y="205"/>
                </a:moveTo>
                <a:lnTo>
                  <a:pt x="507" y="205"/>
                </a:lnTo>
                <a:cubicBezTo>
                  <a:pt x="507" y="165"/>
                  <a:pt x="509" y="150"/>
                  <a:pt x="536" y="150"/>
                </a:cubicBezTo>
                <a:cubicBezTo>
                  <a:pt x="563" y="150"/>
                  <a:pt x="564" y="165"/>
                  <a:pt x="564" y="205"/>
                </a:cubicBezTo>
                <a:cubicBezTo>
                  <a:pt x="564" y="244"/>
                  <a:pt x="563" y="259"/>
                  <a:pt x="536" y="259"/>
                </a:cubicBezTo>
                <a:cubicBezTo>
                  <a:pt x="509" y="259"/>
                  <a:pt x="507" y="244"/>
                  <a:pt x="507" y="205"/>
                </a:cubicBezTo>
                <a:close/>
                <a:moveTo>
                  <a:pt x="283" y="168"/>
                </a:moveTo>
                <a:lnTo>
                  <a:pt x="283" y="168"/>
                </a:lnTo>
                <a:cubicBezTo>
                  <a:pt x="283" y="213"/>
                  <a:pt x="313" y="219"/>
                  <a:pt x="336" y="223"/>
                </a:cubicBezTo>
                <a:lnTo>
                  <a:pt x="340" y="224"/>
                </a:lnTo>
                <a:cubicBezTo>
                  <a:pt x="356" y="227"/>
                  <a:pt x="363" y="229"/>
                  <a:pt x="363" y="243"/>
                </a:cubicBezTo>
                <a:cubicBezTo>
                  <a:pt x="363" y="257"/>
                  <a:pt x="350" y="260"/>
                  <a:pt x="339" y="260"/>
                </a:cubicBezTo>
                <a:cubicBezTo>
                  <a:pt x="322" y="260"/>
                  <a:pt x="301" y="255"/>
                  <a:pt x="293" y="253"/>
                </a:cubicBezTo>
                <a:lnTo>
                  <a:pt x="293" y="253"/>
                </a:lnTo>
                <a:cubicBezTo>
                  <a:pt x="293" y="253"/>
                  <a:pt x="292" y="253"/>
                  <a:pt x="292" y="253"/>
                </a:cubicBezTo>
                <a:cubicBezTo>
                  <a:pt x="291" y="253"/>
                  <a:pt x="290" y="252"/>
                  <a:pt x="289" y="252"/>
                </a:cubicBezTo>
                <a:cubicBezTo>
                  <a:pt x="287" y="252"/>
                  <a:pt x="286" y="254"/>
                  <a:pt x="285" y="257"/>
                </a:cubicBezTo>
                <a:lnTo>
                  <a:pt x="282" y="278"/>
                </a:lnTo>
                <a:cubicBezTo>
                  <a:pt x="281" y="280"/>
                  <a:pt x="281" y="282"/>
                  <a:pt x="281" y="283"/>
                </a:cubicBezTo>
                <a:cubicBezTo>
                  <a:pt x="281" y="285"/>
                  <a:pt x="282" y="286"/>
                  <a:pt x="284" y="287"/>
                </a:cubicBezTo>
                <a:cubicBezTo>
                  <a:pt x="291" y="290"/>
                  <a:pt x="319" y="297"/>
                  <a:pt x="347" y="297"/>
                </a:cubicBezTo>
                <a:cubicBezTo>
                  <a:pt x="389" y="297"/>
                  <a:pt x="421" y="282"/>
                  <a:pt x="421" y="238"/>
                </a:cubicBezTo>
                <a:cubicBezTo>
                  <a:pt x="421" y="196"/>
                  <a:pt x="396" y="188"/>
                  <a:pt x="373" y="184"/>
                </a:cubicBezTo>
                <a:lnTo>
                  <a:pt x="368" y="183"/>
                </a:lnTo>
                <a:cubicBezTo>
                  <a:pt x="354" y="181"/>
                  <a:pt x="342" y="178"/>
                  <a:pt x="342" y="164"/>
                </a:cubicBezTo>
                <a:cubicBezTo>
                  <a:pt x="342" y="150"/>
                  <a:pt x="356" y="148"/>
                  <a:pt x="366" y="148"/>
                </a:cubicBezTo>
                <a:cubicBezTo>
                  <a:pt x="380" y="148"/>
                  <a:pt x="394" y="150"/>
                  <a:pt x="401" y="152"/>
                </a:cubicBezTo>
                <a:cubicBezTo>
                  <a:pt x="405" y="153"/>
                  <a:pt x="406" y="153"/>
                  <a:pt x="407" y="153"/>
                </a:cubicBezTo>
                <a:cubicBezTo>
                  <a:pt x="408" y="153"/>
                  <a:pt x="411" y="151"/>
                  <a:pt x="411" y="150"/>
                </a:cubicBezTo>
                <a:cubicBezTo>
                  <a:pt x="412" y="142"/>
                  <a:pt x="414" y="135"/>
                  <a:pt x="416" y="127"/>
                </a:cubicBezTo>
                <a:cubicBezTo>
                  <a:pt x="416" y="127"/>
                  <a:pt x="416" y="126"/>
                  <a:pt x="416" y="125"/>
                </a:cubicBezTo>
                <a:cubicBezTo>
                  <a:pt x="416" y="121"/>
                  <a:pt x="414" y="120"/>
                  <a:pt x="409" y="118"/>
                </a:cubicBezTo>
                <a:cubicBezTo>
                  <a:pt x="400" y="116"/>
                  <a:pt x="381" y="112"/>
                  <a:pt x="357" y="112"/>
                </a:cubicBezTo>
                <a:cubicBezTo>
                  <a:pt x="328" y="112"/>
                  <a:pt x="283" y="117"/>
                  <a:pt x="283" y="168"/>
                </a:cubicBezTo>
                <a:close/>
                <a:moveTo>
                  <a:pt x="1550" y="112"/>
                </a:moveTo>
                <a:lnTo>
                  <a:pt x="1550" y="112"/>
                </a:lnTo>
                <a:cubicBezTo>
                  <a:pt x="1529" y="112"/>
                  <a:pt x="1507" y="115"/>
                  <a:pt x="1490" y="118"/>
                </a:cubicBezTo>
                <a:cubicBezTo>
                  <a:pt x="1471" y="123"/>
                  <a:pt x="1460" y="126"/>
                  <a:pt x="1460" y="138"/>
                </a:cubicBezTo>
                <a:lnTo>
                  <a:pt x="1460" y="289"/>
                </a:lnTo>
                <a:cubicBezTo>
                  <a:pt x="1460" y="291"/>
                  <a:pt x="1462" y="293"/>
                  <a:pt x="1465" y="293"/>
                </a:cubicBezTo>
                <a:lnTo>
                  <a:pt x="1514" y="293"/>
                </a:lnTo>
                <a:cubicBezTo>
                  <a:pt x="1516" y="293"/>
                  <a:pt x="1518" y="291"/>
                  <a:pt x="1518" y="289"/>
                </a:cubicBezTo>
                <a:lnTo>
                  <a:pt x="1518" y="157"/>
                </a:lnTo>
                <a:cubicBezTo>
                  <a:pt x="1521" y="156"/>
                  <a:pt x="1538" y="154"/>
                  <a:pt x="1557" y="154"/>
                </a:cubicBezTo>
                <a:cubicBezTo>
                  <a:pt x="1563" y="154"/>
                  <a:pt x="1563" y="150"/>
                  <a:pt x="1563" y="147"/>
                </a:cubicBezTo>
                <a:lnTo>
                  <a:pt x="1563" y="119"/>
                </a:lnTo>
                <a:cubicBezTo>
                  <a:pt x="1563" y="114"/>
                  <a:pt x="1561" y="112"/>
                  <a:pt x="1556" y="112"/>
                </a:cubicBezTo>
                <a:lnTo>
                  <a:pt x="1550" y="112"/>
                </a:lnTo>
                <a:lnTo>
                  <a:pt x="1550" y="112"/>
                </a:lnTo>
                <a:close/>
                <a:moveTo>
                  <a:pt x="1887" y="154"/>
                </a:moveTo>
                <a:lnTo>
                  <a:pt x="1887" y="154"/>
                </a:lnTo>
                <a:cubicBezTo>
                  <a:pt x="1887" y="182"/>
                  <a:pt x="1896" y="193"/>
                  <a:pt x="1927" y="193"/>
                </a:cubicBezTo>
                <a:cubicBezTo>
                  <a:pt x="1935" y="193"/>
                  <a:pt x="1944" y="192"/>
                  <a:pt x="1949" y="191"/>
                </a:cubicBezTo>
                <a:lnTo>
                  <a:pt x="1948" y="191"/>
                </a:lnTo>
                <a:cubicBezTo>
                  <a:pt x="1954" y="189"/>
                  <a:pt x="1955" y="187"/>
                  <a:pt x="1955" y="182"/>
                </a:cubicBezTo>
                <a:lnTo>
                  <a:pt x="1955" y="151"/>
                </a:lnTo>
                <a:cubicBezTo>
                  <a:pt x="1955" y="150"/>
                  <a:pt x="1955" y="150"/>
                  <a:pt x="1954" y="150"/>
                </a:cubicBezTo>
                <a:lnTo>
                  <a:pt x="1925" y="150"/>
                </a:lnTo>
                <a:cubicBezTo>
                  <a:pt x="1924" y="150"/>
                  <a:pt x="1924" y="150"/>
                  <a:pt x="1924" y="151"/>
                </a:cubicBezTo>
                <a:lnTo>
                  <a:pt x="1924" y="160"/>
                </a:lnTo>
                <a:cubicBezTo>
                  <a:pt x="1924" y="161"/>
                  <a:pt x="1925" y="161"/>
                  <a:pt x="1925" y="161"/>
                </a:cubicBezTo>
                <a:lnTo>
                  <a:pt x="1938" y="163"/>
                </a:lnTo>
                <a:lnTo>
                  <a:pt x="1938" y="181"/>
                </a:lnTo>
                <a:cubicBezTo>
                  <a:pt x="1938" y="181"/>
                  <a:pt x="1932" y="181"/>
                  <a:pt x="1928" y="181"/>
                </a:cubicBezTo>
                <a:cubicBezTo>
                  <a:pt x="1913" y="181"/>
                  <a:pt x="1906" y="177"/>
                  <a:pt x="1906" y="155"/>
                </a:cubicBezTo>
                <a:cubicBezTo>
                  <a:pt x="1906" y="131"/>
                  <a:pt x="1914" y="128"/>
                  <a:pt x="1930" y="128"/>
                </a:cubicBezTo>
                <a:cubicBezTo>
                  <a:pt x="1937" y="128"/>
                  <a:pt x="1944" y="129"/>
                  <a:pt x="1948" y="130"/>
                </a:cubicBezTo>
                <a:cubicBezTo>
                  <a:pt x="1949" y="130"/>
                  <a:pt x="1949" y="130"/>
                  <a:pt x="1950" y="130"/>
                </a:cubicBezTo>
                <a:cubicBezTo>
                  <a:pt x="1950" y="130"/>
                  <a:pt x="1951" y="130"/>
                  <a:pt x="1952" y="130"/>
                </a:cubicBezTo>
                <a:cubicBezTo>
                  <a:pt x="1953" y="130"/>
                  <a:pt x="1954" y="130"/>
                  <a:pt x="1954" y="128"/>
                </a:cubicBezTo>
                <a:lnTo>
                  <a:pt x="1955" y="123"/>
                </a:lnTo>
                <a:cubicBezTo>
                  <a:pt x="1955" y="123"/>
                  <a:pt x="1955" y="121"/>
                  <a:pt x="1955" y="121"/>
                </a:cubicBezTo>
                <a:cubicBezTo>
                  <a:pt x="1955" y="120"/>
                  <a:pt x="1954" y="120"/>
                  <a:pt x="1954" y="119"/>
                </a:cubicBezTo>
                <a:cubicBezTo>
                  <a:pt x="1951" y="118"/>
                  <a:pt x="1940" y="115"/>
                  <a:pt x="1925" y="115"/>
                </a:cubicBezTo>
                <a:cubicBezTo>
                  <a:pt x="1898" y="115"/>
                  <a:pt x="1887" y="125"/>
                  <a:pt x="1887" y="154"/>
                </a:cubicBezTo>
                <a:close/>
                <a:moveTo>
                  <a:pt x="119" y="116"/>
                </a:moveTo>
                <a:lnTo>
                  <a:pt x="119" y="116"/>
                </a:lnTo>
                <a:lnTo>
                  <a:pt x="119" y="168"/>
                </a:lnTo>
                <a:cubicBezTo>
                  <a:pt x="119" y="204"/>
                  <a:pt x="104" y="225"/>
                  <a:pt x="69" y="225"/>
                </a:cubicBezTo>
                <a:lnTo>
                  <a:pt x="44" y="225"/>
                </a:lnTo>
                <a:lnTo>
                  <a:pt x="36" y="295"/>
                </a:lnTo>
                <a:lnTo>
                  <a:pt x="73" y="295"/>
                </a:lnTo>
                <a:cubicBezTo>
                  <a:pt x="138" y="295"/>
                  <a:pt x="189" y="248"/>
                  <a:pt x="189" y="173"/>
                </a:cubicBezTo>
                <a:lnTo>
                  <a:pt x="189" y="116"/>
                </a:lnTo>
                <a:lnTo>
                  <a:pt x="119" y="116"/>
                </a:lnTo>
                <a:lnTo>
                  <a:pt x="119" y="116"/>
                </a:lnTo>
                <a:close/>
                <a:moveTo>
                  <a:pt x="1820" y="116"/>
                </a:moveTo>
                <a:lnTo>
                  <a:pt x="1820" y="116"/>
                </a:lnTo>
                <a:cubicBezTo>
                  <a:pt x="1820" y="116"/>
                  <a:pt x="1819" y="117"/>
                  <a:pt x="1819" y="117"/>
                </a:cubicBezTo>
                <a:lnTo>
                  <a:pt x="1795" y="190"/>
                </a:lnTo>
                <a:cubicBezTo>
                  <a:pt x="1795" y="190"/>
                  <a:pt x="1794" y="191"/>
                  <a:pt x="1794" y="191"/>
                </a:cubicBezTo>
                <a:cubicBezTo>
                  <a:pt x="1794" y="192"/>
                  <a:pt x="1795" y="192"/>
                  <a:pt x="1795" y="192"/>
                </a:cubicBezTo>
                <a:lnTo>
                  <a:pt x="1813" y="192"/>
                </a:lnTo>
                <a:cubicBezTo>
                  <a:pt x="1814" y="192"/>
                  <a:pt x="1814" y="191"/>
                  <a:pt x="1815" y="191"/>
                </a:cubicBezTo>
                <a:lnTo>
                  <a:pt x="1820" y="170"/>
                </a:lnTo>
                <a:lnTo>
                  <a:pt x="1850" y="170"/>
                </a:lnTo>
                <a:lnTo>
                  <a:pt x="1855" y="191"/>
                </a:lnTo>
                <a:cubicBezTo>
                  <a:pt x="1856" y="191"/>
                  <a:pt x="1856" y="192"/>
                  <a:pt x="1857" y="192"/>
                </a:cubicBezTo>
                <a:lnTo>
                  <a:pt x="1873" y="192"/>
                </a:lnTo>
                <a:cubicBezTo>
                  <a:pt x="1874" y="192"/>
                  <a:pt x="1874" y="192"/>
                  <a:pt x="1874" y="191"/>
                </a:cubicBezTo>
                <a:cubicBezTo>
                  <a:pt x="1874" y="191"/>
                  <a:pt x="1874" y="190"/>
                  <a:pt x="1874" y="190"/>
                </a:cubicBezTo>
                <a:lnTo>
                  <a:pt x="1851" y="117"/>
                </a:lnTo>
                <a:cubicBezTo>
                  <a:pt x="1850" y="117"/>
                  <a:pt x="1850" y="116"/>
                  <a:pt x="1849" y="116"/>
                </a:cubicBezTo>
                <a:lnTo>
                  <a:pt x="1820" y="116"/>
                </a:lnTo>
                <a:lnTo>
                  <a:pt x="1820" y="116"/>
                </a:lnTo>
                <a:close/>
                <a:moveTo>
                  <a:pt x="1832" y="128"/>
                </a:moveTo>
                <a:lnTo>
                  <a:pt x="1832" y="128"/>
                </a:lnTo>
                <a:lnTo>
                  <a:pt x="1838" y="128"/>
                </a:lnTo>
                <a:lnTo>
                  <a:pt x="1846" y="158"/>
                </a:lnTo>
                <a:lnTo>
                  <a:pt x="1823" y="158"/>
                </a:lnTo>
                <a:lnTo>
                  <a:pt x="1832" y="128"/>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 name="Fußzeilenplatzhalter 4"/>
          <p:cNvSpPr>
            <a:spLocks noGrp="1"/>
          </p:cNvSpPr>
          <p:nvPr>
            <p:ph type="ftr" sz="quarter" idx="13"/>
          </p:nvPr>
        </p:nvSpPr>
        <p:spPr/>
        <p:txBody>
          <a:bodyPr/>
          <a:lstStyle/>
          <a:p>
            <a:r>
              <a:rPr lang="en-US" smtClean="0"/>
              <a:t>© 2018 Software AG. All rights reserved. For internal use only</a:t>
            </a:r>
            <a:endParaRPr lang="en-US" dirty="0" smtClean="0"/>
          </a:p>
        </p:txBody>
      </p:sp>
      <p:sp>
        <p:nvSpPr>
          <p:cNvPr id="11" name="TextBox 22"/>
          <p:cNvSpPr txBox="1">
            <a:spLocks noChangeArrowheads="1"/>
          </p:cNvSpPr>
          <p:nvPr/>
        </p:nvSpPr>
        <p:spPr bwMode="auto">
          <a:xfrm>
            <a:off x="395290" y="4961778"/>
            <a:ext cx="280091"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rebuchet MS" pitchFamily="34" charset="0"/>
                <a:ea typeface="MS PGothic" pitchFamily="34" charset="-128"/>
              </a:defRPr>
            </a:lvl1pPr>
            <a:lvl2pPr marL="742950" indent="-285750" eaLnBrk="0" hangingPunct="0">
              <a:defRPr sz="2400">
                <a:solidFill>
                  <a:schemeClr val="tx1"/>
                </a:solidFill>
                <a:latin typeface="Trebuchet MS" pitchFamily="34" charset="0"/>
                <a:ea typeface="MS PGothic" pitchFamily="34" charset="-128"/>
              </a:defRPr>
            </a:lvl2pPr>
            <a:lvl3pPr marL="1143000" indent="-228600" eaLnBrk="0" hangingPunct="0">
              <a:defRPr sz="2400">
                <a:solidFill>
                  <a:schemeClr val="tx1"/>
                </a:solidFill>
                <a:latin typeface="Trebuchet MS" pitchFamily="34" charset="0"/>
                <a:ea typeface="MS PGothic" pitchFamily="34" charset="-128"/>
              </a:defRPr>
            </a:lvl3pPr>
            <a:lvl4pPr marL="1600200" indent="-228600" eaLnBrk="0" hangingPunct="0">
              <a:defRPr sz="2400">
                <a:solidFill>
                  <a:schemeClr val="tx1"/>
                </a:solidFill>
                <a:latin typeface="Trebuchet MS" pitchFamily="34" charset="0"/>
                <a:ea typeface="MS PGothic" pitchFamily="34" charset="-128"/>
              </a:defRPr>
            </a:lvl4pPr>
            <a:lvl5pPr marL="2057400" indent="-228600" eaLnBrk="0" hangingPunct="0">
              <a:defRPr sz="2400">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rebuchet MS" pitchFamily="34" charset="0"/>
                <a:ea typeface="MS PGothic" pitchFamily="34" charset="-128"/>
              </a:defRPr>
            </a:lvl9pPr>
          </a:lstStyle>
          <a:p>
            <a:pPr marL="0" marR="0" indent="0" algn="l" defTabSz="914400" rtl="0" eaLnBrk="1" fontAlgn="base" latinLnBrk="0" hangingPunct="1">
              <a:lnSpc>
                <a:spcPct val="100000"/>
              </a:lnSpc>
              <a:spcBef>
                <a:spcPct val="0"/>
              </a:spcBef>
              <a:spcAft>
                <a:spcPct val="0"/>
              </a:spcAft>
              <a:buClrTx/>
              <a:buSzTx/>
              <a:buFontTx/>
              <a:buNone/>
              <a:tabLst/>
              <a:defRPr/>
            </a:pPr>
            <a:fld id="{F8714038-F777-4D6C-BF39-F3C9BE8830C2}" type="slidenum">
              <a:rPr lang="en-US" sz="600" smtClean="0">
                <a:solidFill>
                  <a:schemeClr val="bg2"/>
                </a:solidFill>
                <a:latin typeface="+mn-lt"/>
                <a:cs typeface="Arial" panose="020B0604020202020204" pitchFamily="34" charset="0"/>
              </a:rPr>
              <a:pPr marL="0" marR="0" indent="0" algn="l" defTabSz="914400" rtl="0" eaLnBrk="1" fontAlgn="base" latinLnBrk="0" hangingPunct="1">
                <a:lnSpc>
                  <a:spcPct val="100000"/>
                </a:lnSpc>
                <a:spcBef>
                  <a:spcPct val="0"/>
                </a:spcBef>
                <a:spcAft>
                  <a:spcPct val="0"/>
                </a:spcAft>
                <a:buClrTx/>
                <a:buSzTx/>
                <a:buFontTx/>
                <a:buNone/>
                <a:tabLst/>
                <a:defRPr/>
              </a:pPr>
              <a:t>‹#›</a:t>
            </a:fld>
            <a:r>
              <a:rPr lang="en-US" sz="600" dirty="0" smtClean="0">
                <a:solidFill>
                  <a:srgbClr val="038299"/>
                </a:solidFill>
                <a:latin typeface="+mn-lt"/>
                <a:cs typeface="Arial" panose="020B0604020202020204" pitchFamily="34" charset="0"/>
              </a:rPr>
              <a:t>  </a:t>
            </a:r>
            <a:r>
              <a:rPr lang="en-US" sz="600" dirty="0" smtClean="0">
                <a:solidFill>
                  <a:schemeClr val="bg1">
                    <a:lumMod val="65000"/>
                  </a:schemeClr>
                </a:solidFill>
                <a:latin typeface="+mn-lt"/>
                <a:cs typeface="Arial" pitchFamily="34" charset="0"/>
              </a:rPr>
              <a:t>  |</a:t>
            </a:r>
          </a:p>
        </p:txBody>
      </p:sp>
      <p:sp>
        <p:nvSpPr>
          <p:cNvPr id="9" name="Titel 1"/>
          <p:cNvSpPr>
            <a:spLocks noGrp="1"/>
          </p:cNvSpPr>
          <p:nvPr>
            <p:ph type="title" hasCustomPrompt="1"/>
          </p:nvPr>
        </p:nvSpPr>
        <p:spPr>
          <a:xfrm>
            <a:off x="395288" y="1398588"/>
            <a:ext cx="5220000" cy="432000"/>
          </a:xfrm>
        </p:spPr>
        <p:txBody>
          <a:bodyPr/>
          <a:lstStyle>
            <a:lvl1pPr>
              <a:lnSpc>
                <a:spcPts val="3200"/>
              </a:lnSpc>
              <a:defRPr sz="2800"/>
            </a:lvl1pPr>
          </a:lstStyle>
          <a:p>
            <a:r>
              <a:rPr lang="de-DE" dirty="0" smtClean="0"/>
              <a:t>Click to edit </a:t>
            </a:r>
            <a:r>
              <a:rPr lang="de-DE" dirty="0" err="1" smtClean="0"/>
              <a:t>master</a:t>
            </a:r>
            <a:r>
              <a:rPr lang="de-DE" dirty="0" smtClean="0"/>
              <a:t> </a:t>
            </a:r>
            <a:r>
              <a:rPr lang="de-DE" dirty="0" err="1" smtClean="0"/>
              <a:t>headline</a:t>
            </a:r>
            <a:endParaRPr lang="en-GB" dirty="0"/>
          </a:p>
        </p:txBody>
      </p:sp>
      <p:sp>
        <p:nvSpPr>
          <p:cNvPr id="12" name="Untertitel 2"/>
          <p:cNvSpPr>
            <a:spLocks noGrp="1"/>
          </p:cNvSpPr>
          <p:nvPr>
            <p:ph type="subTitle" idx="1" hasCustomPrompt="1"/>
          </p:nvPr>
        </p:nvSpPr>
        <p:spPr>
          <a:xfrm>
            <a:off x="395288" y="1825953"/>
            <a:ext cx="5310000" cy="414000"/>
          </a:xfrm>
          <a:prstGeom prst="rect">
            <a:avLst/>
          </a:prstGeom>
        </p:spPr>
        <p:txBody>
          <a:bodyPr>
            <a:noAutofit/>
          </a:bodyPr>
          <a:lstStyle>
            <a:lvl1pPr marL="0" indent="0" algn="l">
              <a:lnSpc>
                <a:spcPct val="100000"/>
              </a:lnSpc>
              <a:buNone/>
              <a:defRPr sz="2000" cap="all" baseline="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smtClean="0"/>
              <a:t>SECOND LINE HEADLINE here</a:t>
            </a:r>
            <a:endParaRPr lang="en-GB" dirty="0"/>
          </a:p>
        </p:txBody>
      </p:sp>
    </p:spTree>
    <p:extLst>
      <p:ext uri="{BB962C8B-B14F-4D97-AF65-F5344CB8AC3E}">
        <p14:creationId xmlns:p14="http://schemas.microsoft.com/office/powerpoint/2010/main" val="20320033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AG - Divider with Picture">
    <p:spTree>
      <p:nvGrpSpPr>
        <p:cNvPr id="1" name=""/>
        <p:cNvGrpSpPr/>
        <p:nvPr/>
      </p:nvGrpSpPr>
      <p:grpSpPr>
        <a:xfrm>
          <a:off x="0" y="0"/>
          <a:ext cx="0" cy="0"/>
          <a:chOff x="0" y="0"/>
          <a:chExt cx="0" cy="0"/>
        </a:xfrm>
      </p:grpSpPr>
      <p:sp>
        <p:nvSpPr>
          <p:cNvPr id="10" name="Picture Placeholder 9"/>
          <p:cNvSpPr>
            <a:spLocks noGrp="1"/>
          </p:cNvSpPr>
          <p:nvPr>
            <p:ph type="pic" sz="quarter" idx="12"/>
          </p:nvPr>
        </p:nvSpPr>
        <p:spPr>
          <a:xfrm>
            <a:off x="0" y="1"/>
            <a:ext cx="9141619" cy="4732338"/>
          </a:xfrm>
        </p:spPr>
        <p:txBody>
          <a:bodyPr/>
          <a:lstStyle>
            <a:lvl1pPr marL="0" indent="0">
              <a:buNone/>
              <a:defRPr/>
            </a:lvl1pPr>
          </a:lstStyle>
          <a:p>
            <a:r>
              <a:rPr lang="en-US" smtClean="0"/>
              <a:t>Click icon to add picture</a:t>
            </a:r>
            <a:endParaRPr lang="en-US" dirty="0"/>
          </a:p>
        </p:txBody>
      </p:sp>
      <p:sp>
        <p:nvSpPr>
          <p:cNvPr id="6" name="Rectangle 5"/>
          <p:cNvSpPr/>
          <p:nvPr/>
        </p:nvSpPr>
        <p:spPr>
          <a:xfrm>
            <a:off x="-2381" y="4732338"/>
            <a:ext cx="9144000" cy="411162"/>
          </a:xfrm>
          <a:prstGeom prst="rect">
            <a:avLst/>
          </a:prstGeom>
          <a:solidFill>
            <a:schemeClr val="bg1"/>
          </a:solidFill>
          <a:ln>
            <a:noFill/>
          </a:ln>
          <a:effectLst/>
          <a:scene3d>
            <a:camera prst="orthographicFront">
              <a:rot lat="0" lon="0" rev="0"/>
            </a:camera>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Freeform 10"/>
          <p:cNvSpPr>
            <a:spLocks noEditPoints="1"/>
          </p:cNvSpPr>
          <p:nvPr/>
        </p:nvSpPr>
        <p:spPr bwMode="auto">
          <a:xfrm>
            <a:off x="7505027" y="4823729"/>
            <a:ext cx="1379396" cy="215970"/>
          </a:xfrm>
          <a:custGeom>
            <a:avLst/>
            <a:gdLst>
              <a:gd name="T0" fmla="*/ 0 w 1955"/>
              <a:gd name="T1" fmla="*/ 182 h 298"/>
              <a:gd name="T2" fmla="*/ 144 w 1955"/>
              <a:gd name="T3" fmla="*/ 68 h 298"/>
              <a:gd name="T4" fmla="*/ 670 w 1955"/>
              <a:gd name="T5" fmla="*/ 94 h 298"/>
              <a:gd name="T6" fmla="*/ 639 w 1955"/>
              <a:gd name="T7" fmla="*/ 120 h 298"/>
              <a:gd name="T8" fmla="*/ 670 w 1955"/>
              <a:gd name="T9" fmla="*/ 289 h 298"/>
              <a:gd name="T10" fmla="*/ 728 w 1955"/>
              <a:gd name="T11" fmla="*/ 156 h 298"/>
              <a:gd name="T12" fmla="*/ 913 w 1955"/>
              <a:gd name="T13" fmla="*/ 290 h 298"/>
              <a:gd name="T14" fmla="*/ 909 w 1955"/>
              <a:gd name="T15" fmla="*/ 253 h 298"/>
              <a:gd name="T16" fmla="*/ 865 w 1955"/>
              <a:gd name="T17" fmla="*/ 235 h 298"/>
              <a:gd name="T18" fmla="*/ 982 w 1955"/>
              <a:gd name="T19" fmla="*/ 291 h 298"/>
              <a:gd name="T20" fmla="*/ 1226 w 1955"/>
              <a:gd name="T21" fmla="*/ 247 h 298"/>
              <a:gd name="T22" fmla="*/ 1168 w 1955"/>
              <a:gd name="T23" fmla="*/ 120 h 298"/>
              <a:gd name="T24" fmla="*/ 1118 w 1955"/>
              <a:gd name="T25" fmla="*/ 120 h 298"/>
              <a:gd name="T26" fmla="*/ 1060 w 1955"/>
              <a:gd name="T27" fmla="*/ 238 h 298"/>
              <a:gd name="T28" fmla="*/ 1006 w 1955"/>
              <a:gd name="T29" fmla="*/ 116 h 298"/>
              <a:gd name="T30" fmla="*/ 856 w 1955"/>
              <a:gd name="T31" fmla="*/ 56 h 298"/>
              <a:gd name="T32" fmla="*/ 728 w 1955"/>
              <a:gd name="T33" fmla="*/ 116 h 298"/>
              <a:gd name="T34" fmla="*/ 765 w 1955"/>
              <a:gd name="T35" fmla="*/ 80 h 298"/>
              <a:gd name="T36" fmla="*/ 779 w 1955"/>
              <a:gd name="T37" fmla="*/ 52 h 298"/>
              <a:gd name="T38" fmla="*/ 670 w 1955"/>
              <a:gd name="T39" fmla="*/ 94 h 298"/>
              <a:gd name="T40" fmla="*/ 1734 w 1955"/>
              <a:gd name="T41" fmla="*/ 286 h 298"/>
              <a:gd name="T42" fmla="*/ 1733 w 1955"/>
              <a:gd name="T43" fmla="*/ 258 h 298"/>
              <a:gd name="T44" fmla="*/ 1682 w 1955"/>
              <a:gd name="T45" fmla="*/ 260 h 298"/>
              <a:gd name="T46" fmla="*/ 1747 w 1955"/>
              <a:gd name="T47" fmla="*/ 218 h 298"/>
              <a:gd name="T48" fmla="*/ 1574 w 1955"/>
              <a:gd name="T49" fmla="*/ 206 h 298"/>
              <a:gd name="T50" fmla="*/ 1662 w 1955"/>
              <a:gd name="T51" fmla="*/ 149 h 298"/>
              <a:gd name="T52" fmla="*/ 1633 w 1955"/>
              <a:gd name="T53" fmla="*/ 195 h 298"/>
              <a:gd name="T54" fmla="*/ 1267 w 1955"/>
              <a:gd name="T55" fmla="*/ 124 h 298"/>
              <a:gd name="T56" fmla="*/ 1269 w 1955"/>
              <a:gd name="T57" fmla="*/ 157 h 298"/>
              <a:gd name="T58" fmla="*/ 1353 w 1955"/>
              <a:gd name="T59" fmla="*/ 153 h 298"/>
              <a:gd name="T60" fmla="*/ 1252 w 1955"/>
              <a:gd name="T61" fmla="*/ 239 h 298"/>
              <a:gd name="T62" fmla="*/ 1418 w 1955"/>
              <a:gd name="T63" fmla="*/ 165 h 298"/>
              <a:gd name="T64" fmla="*/ 1307 w 1955"/>
              <a:gd name="T65" fmla="*/ 239 h 298"/>
              <a:gd name="T66" fmla="*/ 1360 w 1955"/>
              <a:gd name="T67" fmla="*/ 259 h 298"/>
              <a:gd name="T68" fmla="*/ 448 w 1955"/>
              <a:gd name="T69" fmla="*/ 205 h 298"/>
              <a:gd name="T70" fmla="*/ 448 w 1955"/>
              <a:gd name="T71" fmla="*/ 205 h 298"/>
              <a:gd name="T72" fmla="*/ 564 w 1955"/>
              <a:gd name="T73" fmla="*/ 205 h 298"/>
              <a:gd name="T74" fmla="*/ 283 w 1955"/>
              <a:gd name="T75" fmla="*/ 168 h 298"/>
              <a:gd name="T76" fmla="*/ 339 w 1955"/>
              <a:gd name="T77" fmla="*/ 260 h 298"/>
              <a:gd name="T78" fmla="*/ 289 w 1955"/>
              <a:gd name="T79" fmla="*/ 252 h 298"/>
              <a:gd name="T80" fmla="*/ 284 w 1955"/>
              <a:gd name="T81" fmla="*/ 287 h 298"/>
              <a:gd name="T82" fmla="*/ 368 w 1955"/>
              <a:gd name="T83" fmla="*/ 183 h 298"/>
              <a:gd name="T84" fmla="*/ 407 w 1955"/>
              <a:gd name="T85" fmla="*/ 153 h 298"/>
              <a:gd name="T86" fmla="*/ 409 w 1955"/>
              <a:gd name="T87" fmla="*/ 118 h 298"/>
              <a:gd name="T88" fmla="*/ 1550 w 1955"/>
              <a:gd name="T89" fmla="*/ 112 h 298"/>
              <a:gd name="T90" fmla="*/ 1465 w 1955"/>
              <a:gd name="T91" fmla="*/ 293 h 298"/>
              <a:gd name="T92" fmla="*/ 1557 w 1955"/>
              <a:gd name="T93" fmla="*/ 154 h 298"/>
              <a:gd name="T94" fmla="*/ 1550 w 1955"/>
              <a:gd name="T95" fmla="*/ 112 h 298"/>
              <a:gd name="T96" fmla="*/ 1927 w 1955"/>
              <a:gd name="T97" fmla="*/ 193 h 298"/>
              <a:gd name="T98" fmla="*/ 1955 w 1955"/>
              <a:gd name="T99" fmla="*/ 151 h 298"/>
              <a:gd name="T100" fmla="*/ 1924 w 1955"/>
              <a:gd name="T101" fmla="*/ 160 h 298"/>
              <a:gd name="T102" fmla="*/ 1928 w 1955"/>
              <a:gd name="T103" fmla="*/ 181 h 298"/>
              <a:gd name="T104" fmla="*/ 1950 w 1955"/>
              <a:gd name="T105" fmla="*/ 130 h 298"/>
              <a:gd name="T106" fmla="*/ 1955 w 1955"/>
              <a:gd name="T107" fmla="*/ 121 h 298"/>
              <a:gd name="T108" fmla="*/ 119 w 1955"/>
              <a:gd name="T109" fmla="*/ 116 h 298"/>
              <a:gd name="T110" fmla="*/ 44 w 1955"/>
              <a:gd name="T111" fmla="*/ 225 h 298"/>
              <a:gd name="T112" fmla="*/ 189 w 1955"/>
              <a:gd name="T113" fmla="*/ 116 h 298"/>
              <a:gd name="T114" fmla="*/ 1820 w 1955"/>
              <a:gd name="T115" fmla="*/ 116 h 298"/>
              <a:gd name="T116" fmla="*/ 1795 w 1955"/>
              <a:gd name="T117" fmla="*/ 192 h 298"/>
              <a:gd name="T118" fmla="*/ 1850 w 1955"/>
              <a:gd name="T119" fmla="*/ 170 h 298"/>
              <a:gd name="T120" fmla="*/ 1874 w 1955"/>
              <a:gd name="T121" fmla="*/ 191 h 298"/>
              <a:gd name="T122" fmla="*/ 1820 w 1955"/>
              <a:gd name="T123" fmla="*/ 116 h 298"/>
              <a:gd name="T124" fmla="*/ 1838 w 1955"/>
              <a:gd name="T125" fmla="*/ 12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55" h="298">
                <a:moveTo>
                  <a:pt x="113" y="0"/>
                </a:moveTo>
                <a:lnTo>
                  <a:pt x="113" y="0"/>
                </a:lnTo>
                <a:cubicBezTo>
                  <a:pt x="45" y="0"/>
                  <a:pt x="0" y="49"/>
                  <a:pt x="0" y="118"/>
                </a:cubicBezTo>
                <a:lnTo>
                  <a:pt x="0" y="182"/>
                </a:lnTo>
                <a:lnTo>
                  <a:pt x="70" y="182"/>
                </a:lnTo>
                <a:lnTo>
                  <a:pt x="70" y="123"/>
                </a:lnTo>
                <a:cubicBezTo>
                  <a:pt x="70" y="86"/>
                  <a:pt x="85" y="68"/>
                  <a:pt x="120" y="68"/>
                </a:cubicBezTo>
                <a:lnTo>
                  <a:pt x="144" y="68"/>
                </a:lnTo>
                <a:lnTo>
                  <a:pt x="152" y="0"/>
                </a:lnTo>
                <a:lnTo>
                  <a:pt x="113" y="0"/>
                </a:lnTo>
                <a:lnTo>
                  <a:pt x="113" y="0"/>
                </a:lnTo>
                <a:close/>
                <a:moveTo>
                  <a:pt x="670" y="94"/>
                </a:moveTo>
                <a:lnTo>
                  <a:pt x="670" y="94"/>
                </a:lnTo>
                <a:lnTo>
                  <a:pt x="670" y="116"/>
                </a:lnTo>
                <a:lnTo>
                  <a:pt x="644" y="116"/>
                </a:lnTo>
                <a:cubicBezTo>
                  <a:pt x="641" y="116"/>
                  <a:pt x="639" y="118"/>
                  <a:pt x="639" y="120"/>
                </a:cubicBezTo>
                <a:lnTo>
                  <a:pt x="639" y="152"/>
                </a:lnTo>
                <a:cubicBezTo>
                  <a:pt x="639" y="154"/>
                  <a:pt x="641" y="156"/>
                  <a:pt x="644" y="156"/>
                </a:cubicBezTo>
                <a:lnTo>
                  <a:pt x="670" y="156"/>
                </a:lnTo>
                <a:lnTo>
                  <a:pt x="670" y="289"/>
                </a:lnTo>
                <a:cubicBezTo>
                  <a:pt x="670" y="291"/>
                  <a:pt x="672" y="293"/>
                  <a:pt x="674" y="293"/>
                </a:cubicBezTo>
                <a:lnTo>
                  <a:pt x="724" y="293"/>
                </a:lnTo>
                <a:cubicBezTo>
                  <a:pt x="726" y="293"/>
                  <a:pt x="728" y="291"/>
                  <a:pt x="728" y="289"/>
                </a:cubicBezTo>
                <a:lnTo>
                  <a:pt x="728" y="156"/>
                </a:lnTo>
                <a:lnTo>
                  <a:pt x="807" y="156"/>
                </a:lnTo>
                <a:lnTo>
                  <a:pt x="807" y="239"/>
                </a:lnTo>
                <a:cubicBezTo>
                  <a:pt x="807" y="281"/>
                  <a:pt x="828" y="296"/>
                  <a:pt x="870" y="296"/>
                </a:cubicBezTo>
                <a:cubicBezTo>
                  <a:pt x="894" y="296"/>
                  <a:pt x="909" y="291"/>
                  <a:pt x="913" y="290"/>
                </a:cubicBezTo>
                <a:cubicBezTo>
                  <a:pt x="916" y="288"/>
                  <a:pt x="918" y="287"/>
                  <a:pt x="918" y="284"/>
                </a:cubicBezTo>
                <a:cubicBezTo>
                  <a:pt x="918" y="283"/>
                  <a:pt x="917" y="281"/>
                  <a:pt x="917" y="281"/>
                </a:cubicBezTo>
                <a:lnTo>
                  <a:pt x="913" y="257"/>
                </a:lnTo>
                <a:cubicBezTo>
                  <a:pt x="912" y="254"/>
                  <a:pt x="911" y="253"/>
                  <a:pt x="909" y="253"/>
                </a:cubicBezTo>
                <a:cubicBezTo>
                  <a:pt x="909" y="253"/>
                  <a:pt x="908" y="253"/>
                  <a:pt x="907" y="254"/>
                </a:cubicBezTo>
                <a:cubicBezTo>
                  <a:pt x="906" y="254"/>
                  <a:pt x="906" y="254"/>
                  <a:pt x="905" y="254"/>
                </a:cubicBezTo>
                <a:cubicBezTo>
                  <a:pt x="901" y="255"/>
                  <a:pt x="894" y="255"/>
                  <a:pt x="886" y="255"/>
                </a:cubicBezTo>
                <a:cubicBezTo>
                  <a:pt x="868" y="255"/>
                  <a:pt x="865" y="247"/>
                  <a:pt x="865" y="235"/>
                </a:cubicBezTo>
                <a:lnTo>
                  <a:pt x="865" y="157"/>
                </a:lnTo>
                <a:lnTo>
                  <a:pt x="952" y="157"/>
                </a:lnTo>
                <a:lnTo>
                  <a:pt x="952" y="272"/>
                </a:lnTo>
                <a:cubicBezTo>
                  <a:pt x="952" y="283"/>
                  <a:pt x="963" y="287"/>
                  <a:pt x="982" y="291"/>
                </a:cubicBezTo>
                <a:cubicBezTo>
                  <a:pt x="997" y="294"/>
                  <a:pt x="1018" y="298"/>
                  <a:pt x="1034" y="298"/>
                </a:cubicBezTo>
                <a:cubicBezTo>
                  <a:pt x="1055" y="298"/>
                  <a:pt x="1076" y="294"/>
                  <a:pt x="1091" y="282"/>
                </a:cubicBezTo>
                <a:cubicBezTo>
                  <a:pt x="1112" y="294"/>
                  <a:pt x="1135" y="298"/>
                  <a:pt x="1157" y="298"/>
                </a:cubicBezTo>
                <a:cubicBezTo>
                  <a:pt x="1198" y="298"/>
                  <a:pt x="1226" y="288"/>
                  <a:pt x="1226" y="247"/>
                </a:cubicBezTo>
                <a:lnTo>
                  <a:pt x="1226" y="120"/>
                </a:lnTo>
                <a:cubicBezTo>
                  <a:pt x="1226" y="118"/>
                  <a:pt x="1224" y="116"/>
                  <a:pt x="1221" y="116"/>
                </a:cubicBezTo>
                <a:lnTo>
                  <a:pt x="1172" y="116"/>
                </a:lnTo>
                <a:cubicBezTo>
                  <a:pt x="1170" y="116"/>
                  <a:pt x="1168" y="118"/>
                  <a:pt x="1168" y="120"/>
                </a:cubicBezTo>
                <a:lnTo>
                  <a:pt x="1168" y="238"/>
                </a:lnTo>
                <a:cubicBezTo>
                  <a:pt x="1168" y="256"/>
                  <a:pt x="1157" y="262"/>
                  <a:pt x="1143" y="262"/>
                </a:cubicBezTo>
                <a:cubicBezTo>
                  <a:pt x="1131" y="262"/>
                  <a:pt x="1118" y="258"/>
                  <a:pt x="1118" y="258"/>
                </a:cubicBezTo>
                <a:lnTo>
                  <a:pt x="1118" y="120"/>
                </a:lnTo>
                <a:cubicBezTo>
                  <a:pt x="1118" y="118"/>
                  <a:pt x="1116" y="116"/>
                  <a:pt x="1114" y="116"/>
                </a:cubicBezTo>
                <a:lnTo>
                  <a:pt x="1065" y="116"/>
                </a:lnTo>
                <a:cubicBezTo>
                  <a:pt x="1062" y="116"/>
                  <a:pt x="1060" y="118"/>
                  <a:pt x="1060" y="120"/>
                </a:cubicBezTo>
                <a:lnTo>
                  <a:pt x="1060" y="238"/>
                </a:lnTo>
                <a:cubicBezTo>
                  <a:pt x="1060" y="256"/>
                  <a:pt x="1053" y="262"/>
                  <a:pt x="1039" y="262"/>
                </a:cubicBezTo>
                <a:cubicBezTo>
                  <a:pt x="1027" y="262"/>
                  <a:pt x="1010" y="259"/>
                  <a:pt x="1010" y="259"/>
                </a:cubicBezTo>
                <a:lnTo>
                  <a:pt x="1010" y="120"/>
                </a:lnTo>
                <a:cubicBezTo>
                  <a:pt x="1010" y="118"/>
                  <a:pt x="1009" y="116"/>
                  <a:pt x="1006" y="116"/>
                </a:cubicBezTo>
                <a:lnTo>
                  <a:pt x="865" y="116"/>
                </a:lnTo>
                <a:lnTo>
                  <a:pt x="865" y="61"/>
                </a:lnTo>
                <a:cubicBezTo>
                  <a:pt x="865" y="57"/>
                  <a:pt x="863" y="56"/>
                  <a:pt x="859" y="56"/>
                </a:cubicBezTo>
                <a:cubicBezTo>
                  <a:pt x="859" y="56"/>
                  <a:pt x="857" y="56"/>
                  <a:pt x="856" y="56"/>
                </a:cubicBezTo>
                <a:lnTo>
                  <a:pt x="813" y="64"/>
                </a:lnTo>
                <a:cubicBezTo>
                  <a:pt x="809" y="64"/>
                  <a:pt x="807" y="67"/>
                  <a:pt x="807" y="72"/>
                </a:cubicBezTo>
                <a:lnTo>
                  <a:pt x="807" y="116"/>
                </a:lnTo>
                <a:lnTo>
                  <a:pt x="728" y="116"/>
                </a:lnTo>
                <a:lnTo>
                  <a:pt x="728" y="97"/>
                </a:lnTo>
                <a:cubicBezTo>
                  <a:pt x="728" y="90"/>
                  <a:pt x="729" y="86"/>
                  <a:pt x="732" y="83"/>
                </a:cubicBezTo>
                <a:cubicBezTo>
                  <a:pt x="736" y="80"/>
                  <a:pt x="741" y="79"/>
                  <a:pt x="749" y="79"/>
                </a:cubicBezTo>
                <a:cubicBezTo>
                  <a:pt x="754" y="79"/>
                  <a:pt x="761" y="80"/>
                  <a:pt x="765" y="80"/>
                </a:cubicBezTo>
                <a:cubicBezTo>
                  <a:pt x="766" y="80"/>
                  <a:pt x="767" y="81"/>
                  <a:pt x="768" y="81"/>
                </a:cubicBezTo>
                <a:cubicBezTo>
                  <a:pt x="769" y="81"/>
                  <a:pt x="771" y="81"/>
                  <a:pt x="772" y="81"/>
                </a:cubicBezTo>
                <a:cubicBezTo>
                  <a:pt x="774" y="81"/>
                  <a:pt x="775" y="80"/>
                  <a:pt x="775" y="77"/>
                </a:cubicBezTo>
                <a:lnTo>
                  <a:pt x="779" y="52"/>
                </a:lnTo>
                <a:cubicBezTo>
                  <a:pt x="779" y="52"/>
                  <a:pt x="779" y="51"/>
                  <a:pt x="779" y="50"/>
                </a:cubicBezTo>
                <a:cubicBezTo>
                  <a:pt x="779" y="47"/>
                  <a:pt x="778" y="46"/>
                  <a:pt x="776" y="45"/>
                </a:cubicBezTo>
                <a:cubicBezTo>
                  <a:pt x="771" y="44"/>
                  <a:pt x="755" y="39"/>
                  <a:pt x="729" y="39"/>
                </a:cubicBezTo>
                <a:cubicBezTo>
                  <a:pt x="688" y="39"/>
                  <a:pt x="670" y="57"/>
                  <a:pt x="670" y="94"/>
                </a:cubicBezTo>
                <a:close/>
                <a:moveTo>
                  <a:pt x="1574" y="206"/>
                </a:moveTo>
                <a:lnTo>
                  <a:pt x="1574" y="206"/>
                </a:lnTo>
                <a:cubicBezTo>
                  <a:pt x="1574" y="275"/>
                  <a:pt x="1605" y="297"/>
                  <a:pt x="1671" y="297"/>
                </a:cubicBezTo>
                <a:cubicBezTo>
                  <a:pt x="1701" y="297"/>
                  <a:pt x="1723" y="290"/>
                  <a:pt x="1734" y="286"/>
                </a:cubicBezTo>
                <a:cubicBezTo>
                  <a:pt x="1737" y="285"/>
                  <a:pt x="1739" y="282"/>
                  <a:pt x="1739" y="280"/>
                </a:cubicBezTo>
                <a:cubicBezTo>
                  <a:pt x="1739" y="280"/>
                  <a:pt x="1739" y="279"/>
                  <a:pt x="1738" y="278"/>
                </a:cubicBezTo>
                <a:lnTo>
                  <a:pt x="1733" y="258"/>
                </a:lnTo>
                <a:lnTo>
                  <a:pt x="1733" y="258"/>
                </a:lnTo>
                <a:cubicBezTo>
                  <a:pt x="1732" y="254"/>
                  <a:pt x="1730" y="253"/>
                  <a:pt x="1728" y="253"/>
                </a:cubicBezTo>
                <a:cubicBezTo>
                  <a:pt x="1727" y="253"/>
                  <a:pt x="1725" y="253"/>
                  <a:pt x="1724" y="253"/>
                </a:cubicBezTo>
                <a:lnTo>
                  <a:pt x="1724" y="253"/>
                </a:lnTo>
                <a:cubicBezTo>
                  <a:pt x="1716" y="256"/>
                  <a:pt x="1700" y="260"/>
                  <a:pt x="1682" y="260"/>
                </a:cubicBezTo>
                <a:cubicBezTo>
                  <a:pt x="1667" y="260"/>
                  <a:pt x="1656" y="259"/>
                  <a:pt x="1648" y="255"/>
                </a:cubicBezTo>
                <a:cubicBezTo>
                  <a:pt x="1640" y="251"/>
                  <a:pt x="1634" y="241"/>
                  <a:pt x="1634" y="228"/>
                </a:cubicBezTo>
                <a:lnTo>
                  <a:pt x="1738" y="228"/>
                </a:lnTo>
                <a:cubicBezTo>
                  <a:pt x="1745" y="228"/>
                  <a:pt x="1747" y="223"/>
                  <a:pt x="1747" y="218"/>
                </a:cubicBezTo>
                <a:lnTo>
                  <a:pt x="1747" y="202"/>
                </a:lnTo>
                <a:cubicBezTo>
                  <a:pt x="1747" y="171"/>
                  <a:pt x="1741" y="147"/>
                  <a:pt x="1729" y="133"/>
                </a:cubicBezTo>
                <a:cubicBezTo>
                  <a:pt x="1716" y="120"/>
                  <a:pt x="1694" y="112"/>
                  <a:pt x="1662" y="112"/>
                </a:cubicBezTo>
                <a:cubicBezTo>
                  <a:pt x="1597" y="112"/>
                  <a:pt x="1574" y="137"/>
                  <a:pt x="1574" y="206"/>
                </a:cubicBezTo>
                <a:close/>
                <a:moveTo>
                  <a:pt x="1633" y="192"/>
                </a:moveTo>
                <a:lnTo>
                  <a:pt x="1633" y="192"/>
                </a:lnTo>
                <a:cubicBezTo>
                  <a:pt x="1633" y="187"/>
                  <a:pt x="1634" y="175"/>
                  <a:pt x="1635" y="168"/>
                </a:cubicBezTo>
                <a:cubicBezTo>
                  <a:pt x="1637" y="157"/>
                  <a:pt x="1644" y="149"/>
                  <a:pt x="1662" y="149"/>
                </a:cubicBezTo>
                <a:cubicBezTo>
                  <a:pt x="1678" y="149"/>
                  <a:pt x="1686" y="155"/>
                  <a:pt x="1689" y="166"/>
                </a:cubicBezTo>
                <a:cubicBezTo>
                  <a:pt x="1691" y="173"/>
                  <a:pt x="1691" y="183"/>
                  <a:pt x="1691" y="190"/>
                </a:cubicBezTo>
                <a:lnTo>
                  <a:pt x="1691" y="195"/>
                </a:lnTo>
                <a:lnTo>
                  <a:pt x="1633" y="195"/>
                </a:lnTo>
                <a:lnTo>
                  <a:pt x="1633" y="192"/>
                </a:lnTo>
                <a:lnTo>
                  <a:pt x="1633" y="192"/>
                </a:lnTo>
                <a:close/>
                <a:moveTo>
                  <a:pt x="1267" y="124"/>
                </a:moveTo>
                <a:lnTo>
                  <a:pt x="1267" y="124"/>
                </a:lnTo>
                <a:cubicBezTo>
                  <a:pt x="1265" y="125"/>
                  <a:pt x="1263" y="126"/>
                  <a:pt x="1263" y="129"/>
                </a:cubicBezTo>
                <a:lnTo>
                  <a:pt x="1263" y="130"/>
                </a:lnTo>
                <a:cubicBezTo>
                  <a:pt x="1263" y="130"/>
                  <a:pt x="1263" y="131"/>
                  <a:pt x="1263" y="131"/>
                </a:cubicBezTo>
                <a:lnTo>
                  <a:pt x="1269" y="157"/>
                </a:lnTo>
                <a:cubicBezTo>
                  <a:pt x="1270" y="158"/>
                  <a:pt x="1271" y="159"/>
                  <a:pt x="1272" y="159"/>
                </a:cubicBezTo>
                <a:cubicBezTo>
                  <a:pt x="1273" y="159"/>
                  <a:pt x="1274" y="159"/>
                  <a:pt x="1275" y="159"/>
                </a:cubicBezTo>
                <a:cubicBezTo>
                  <a:pt x="1282" y="157"/>
                  <a:pt x="1309" y="150"/>
                  <a:pt x="1330" y="150"/>
                </a:cubicBezTo>
                <a:cubicBezTo>
                  <a:pt x="1341" y="150"/>
                  <a:pt x="1349" y="150"/>
                  <a:pt x="1353" y="153"/>
                </a:cubicBezTo>
                <a:cubicBezTo>
                  <a:pt x="1360" y="156"/>
                  <a:pt x="1360" y="161"/>
                  <a:pt x="1360" y="170"/>
                </a:cubicBezTo>
                <a:lnTo>
                  <a:pt x="1360" y="178"/>
                </a:lnTo>
                <a:lnTo>
                  <a:pt x="1302" y="187"/>
                </a:lnTo>
                <a:cubicBezTo>
                  <a:pt x="1280" y="190"/>
                  <a:pt x="1252" y="197"/>
                  <a:pt x="1252" y="239"/>
                </a:cubicBezTo>
                <a:cubicBezTo>
                  <a:pt x="1252" y="291"/>
                  <a:pt x="1293" y="297"/>
                  <a:pt x="1335" y="297"/>
                </a:cubicBezTo>
                <a:cubicBezTo>
                  <a:pt x="1355" y="297"/>
                  <a:pt x="1371" y="296"/>
                  <a:pt x="1385" y="293"/>
                </a:cubicBezTo>
                <a:cubicBezTo>
                  <a:pt x="1407" y="288"/>
                  <a:pt x="1418" y="283"/>
                  <a:pt x="1418" y="258"/>
                </a:cubicBezTo>
                <a:lnTo>
                  <a:pt x="1418" y="165"/>
                </a:lnTo>
                <a:cubicBezTo>
                  <a:pt x="1418" y="146"/>
                  <a:pt x="1412" y="131"/>
                  <a:pt x="1396" y="122"/>
                </a:cubicBezTo>
                <a:cubicBezTo>
                  <a:pt x="1384" y="115"/>
                  <a:pt x="1367" y="112"/>
                  <a:pt x="1344" y="112"/>
                </a:cubicBezTo>
                <a:cubicBezTo>
                  <a:pt x="1307" y="112"/>
                  <a:pt x="1274" y="122"/>
                  <a:pt x="1267" y="124"/>
                </a:cubicBezTo>
                <a:close/>
                <a:moveTo>
                  <a:pt x="1307" y="239"/>
                </a:moveTo>
                <a:lnTo>
                  <a:pt x="1307" y="239"/>
                </a:lnTo>
                <a:cubicBezTo>
                  <a:pt x="1307" y="219"/>
                  <a:pt x="1317" y="217"/>
                  <a:pt x="1330" y="215"/>
                </a:cubicBezTo>
                <a:lnTo>
                  <a:pt x="1360" y="210"/>
                </a:lnTo>
                <a:lnTo>
                  <a:pt x="1360" y="259"/>
                </a:lnTo>
                <a:cubicBezTo>
                  <a:pt x="1359" y="260"/>
                  <a:pt x="1349" y="263"/>
                  <a:pt x="1336" y="263"/>
                </a:cubicBezTo>
                <a:cubicBezTo>
                  <a:pt x="1325" y="263"/>
                  <a:pt x="1307" y="260"/>
                  <a:pt x="1307" y="239"/>
                </a:cubicBezTo>
                <a:close/>
                <a:moveTo>
                  <a:pt x="448" y="205"/>
                </a:moveTo>
                <a:lnTo>
                  <a:pt x="448" y="205"/>
                </a:lnTo>
                <a:cubicBezTo>
                  <a:pt x="448" y="257"/>
                  <a:pt x="458" y="297"/>
                  <a:pt x="536" y="297"/>
                </a:cubicBezTo>
                <a:cubicBezTo>
                  <a:pt x="613" y="297"/>
                  <a:pt x="623" y="257"/>
                  <a:pt x="623" y="205"/>
                </a:cubicBezTo>
                <a:cubicBezTo>
                  <a:pt x="623" y="152"/>
                  <a:pt x="613" y="112"/>
                  <a:pt x="536" y="112"/>
                </a:cubicBezTo>
                <a:cubicBezTo>
                  <a:pt x="458" y="112"/>
                  <a:pt x="448" y="152"/>
                  <a:pt x="448" y="205"/>
                </a:cubicBezTo>
                <a:close/>
                <a:moveTo>
                  <a:pt x="507" y="205"/>
                </a:moveTo>
                <a:lnTo>
                  <a:pt x="507" y="205"/>
                </a:lnTo>
                <a:cubicBezTo>
                  <a:pt x="507" y="165"/>
                  <a:pt x="509" y="150"/>
                  <a:pt x="536" y="150"/>
                </a:cubicBezTo>
                <a:cubicBezTo>
                  <a:pt x="563" y="150"/>
                  <a:pt x="564" y="165"/>
                  <a:pt x="564" y="205"/>
                </a:cubicBezTo>
                <a:cubicBezTo>
                  <a:pt x="564" y="244"/>
                  <a:pt x="563" y="259"/>
                  <a:pt x="536" y="259"/>
                </a:cubicBezTo>
                <a:cubicBezTo>
                  <a:pt x="509" y="259"/>
                  <a:pt x="507" y="244"/>
                  <a:pt x="507" y="205"/>
                </a:cubicBezTo>
                <a:close/>
                <a:moveTo>
                  <a:pt x="283" y="168"/>
                </a:moveTo>
                <a:lnTo>
                  <a:pt x="283" y="168"/>
                </a:lnTo>
                <a:cubicBezTo>
                  <a:pt x="283" y="213"/>
                  <a:pt x="313" y="219"/>
                  <a:pt x="336" y="223"/>
                </a:cubicBezTo>
                <a:lnTo>
                  <a:pt x="340" y="224"/>
                </a:lnTo>
                <a:cubicBezTo>
                  <a:pt x="356" y="227"/>
                  <a:pt x="363" y="229"/>
                  <a:pt x="363" y="243"/>
                </a:cubicBezTo>
                <a:cubicBezTo>
                  <a:pt x="363" y="257"/>
                  <a:pt x="350" y="260"/>
                  <a:pt x="339" y="260"/>
                </a:cubicBezTo>
                <a:cubicBezTo>
                  <a:pt x="322" y="260"/>
                  <a:pt x="301" y="255"/>
                  <a:pt x="293" y="253"/>
                </a:cubicBezTo>
                <a:lnTo>
                  <a:pt x="293" y="253"/>
                </a:lnTo>
                <a:cubicBezTo>
                  <a:pt x="293" y="253"/>
                  <a:pt x="292" y="253"/>
                  <a:pt x="292" y="253"/>
                </a:cubicBezTo>
                <a:cubicBezTo>
                  <a:pt x="291" y="253"/>
                  <a:pt x="290" y="252"/>
                  <a:pt x="289" y="252"/>
                </a:cubicBezTo>
                <a:cubicBezTo>
                  <a:pt x="287" y="252"/>
                  <a:pt x="286" y="254"/>
                  <a:pt x="285" y="257"/>
                </a:cubicBezTo>
                <a:lnTo>
                  <a:pt x="282" y="278"/>
                </a:lnTo>
                <a:cubicBezTo>
                  <a:pt x="281" y="280"/>
                  <a:pt x="281" y="282"/>
                  <a:pt x="281" y="283"/>
                </a:cubicBezTo>
                <a:cubicBezTo>
                  <a:pt x="281" y="285"/>
                  <a:pt x="282" y="286"/>
                  <a:pt x="284" y="287"/>
                </a:cubicBezTo>
                <a:cubicBezTo>
                  <a:pt x="291" y="290"/>
                  <a:pt x="319" y="297"/>
                  <a:pt x="347" y="297"/>
                </a:cubicBezTo>
                <a:cubicBezTo>
                  <a:pt x="389" y="297"/>
                  <a:pt x="421" y="282"/>
                  <a:pt x="421" y="238"/>
                </a:cubicBezTo>
                <a:cubicBezTo>
                  <a:pt x="421" y="196"/>
                  <a:pt x="396" y="188"/>
                  <a:pt x="373" y="184"/>
                </a:cubicBezTo>
                <a:lnTo>
                  <a:pt x="368" y="183"/>
                </a:lnTo>
                <a:cubicBezTo>
                  <a:pt x="354" y="181"/>
                  <a:pt x="342" y="178"/>
                  <a:pt x="342" y="164"/>
                </a:cubicBezTo>
                <a:cubicBezTo>
                  <a:pt x="342" y="150"/>
                  <a:pt x="356" y="148"/>
                  <a:pt x="366" y="148"/>
                </a:cubicBezTo>
                <a:cubicBezTo>
                  <a:pt x="380" y="148"/>
                  <a:pt x="394" y="150"/>
                  <a:pt x="401" y="152"/>
                </a:cubicBezTo>
                <a:cubicBezTo>
                  <a:pt x="405" y="153"/>
                  <a:pt x="406" y="153"/>
                  <a:pt x="407" y="153"/>
                </a:cubicBezTo>
                <a:cubicBezTo>
                  <a:pt x="408" y="153"/>
                  <a:pt x="411" y="151"/>
                  <a:pt x="411" y="150"/>
                </a:cubicBezTo>
                <a:cubicBezTo>
                  <a:pt x="412" y="142"/>
                  <a:pt x="414" y="135"/>
                  <a:pt x="416" y="127"/>
                </a:cubicBezTo>
                <a:cubicBezTo>
                  <a:pt x="416" y="127"/>
                  <a:pt x="416" y="126"/>
                  <a:pt x="416" y="125"/>
                </a:cubicBezTo>
                <a:cubicBezTo>
                  <a:pt x="416" y="121"/>
                  <a:pt x="414" y="120"/>
                  <a:pt x="409" y="118"/>
                </a:cubicBezTo>
                <a:cubicBezTo>
                  <a:pt x="400" y="116"/>
                  <a:pt x="381" y="112"/>
                  <a:pt x="357" y="112"/>
                </a:cubicBezTo>
                <a:cubicBezTo>
                  <a:pt x="328" y="112"/>
                  <a:pt x="283" y="117"/>
                  <a:pt x="283" y="168"/>
                </a:cubicBezTo>
                <a:close/>
                <a:moveTo>
                  <a:pt x="1550" y="112"/>
                </a:moveTo>
                <a:lnTo>
                  <a:pt x="1550" y="112"/>
                </a:lnTo>
                <a:cubicBezTo>
                  <a:pt x="1529" y="112"/>
                  <a:pt x="1507" y="115"/>
                  <a:pt x="1490" y="118"/>
                </a:cubicBezTo>
                <a:cubicBezTo>
                  <a:pt x="1471" y="123"/>
                  <a:pt x="1460" y="126"/>
                  <a:pt x="1460" y="138"/>
                </a:cubicBezTo>
                <a:lnTo>
                  <a:pt x="1460" y="289"/>
                </a:lnTo>
                <a:cubicBezTo>
                  <a:pt x="1460" y="291"/>
                  <a:pt x="1462" y="293"/>
                  <a:pt x="1465" y="293"/>
                </a:cubicBezTo>
                <a:lnTo>
                  <a:pt x="1514" y="293"/>
                </a:lnTo>
                <a:cubicBezTo>
                  <a:pt x="1516" y="293"/>
                  <a:pt x="1518" y="291"/>
                  <a:pt x="1518" y="289"/>
                </a:cubicBezTo>
                <a:lnTo>
                  <a:pt x="1518" y="157"/>
                </a:lnTo>
                <a:cubicBezTo>
                  <a:pt x="1521" y="156"/>
                  <a:pt x="1538" y="154"/>
                  <a:pt x="1557" y="154"/>
                </a:cubicBezTo>
                <a:cubicBezTo>
                  <a:pt x="1563" y="154"/>
                  <a:pt x="1563" y="150"/>
                  <a:pt x="1563" y="147"/>
                </a:cubicBezTo>
                <a:lnTo>
                  <a:pt x="1563" y="119"/>
                </a:lnTo>
                <a:cubicBezTo>
                  <a:pt x="1563" y="114"/>
                  <a:pt x="1561" y="112"/>
                  <a:pt x="1556" y="112"/>
                </a:cubicBezTo>
                <a:lnTo>
                  <a:pt x="1550" y="112"/>
                </a:lnTo>
                <a:lnTo>
                  <a:pt x="1550" y="112"/>
                </a:lnTo>
                <a:close/>
                <a:moveTo>
                  <a:pt x="1887" y="154"/>
                </a:moveTo>
                <a:lnTo>
                  <a:pt x="1887" y="154"/>
                </a:lnTo>
                <a:cubicBezTo>
                  <a:pt x="1887" y="182"/>
                  <a:pt x="1896" y="193"/>
                  <a:pt x="1927" y="193"/>
                </a:cubicBezTo>
                <a:cubicBezTo>
                  <a:pt x="1935" y="193"/>
                  <a:pt x="1944" y="192"/>
                  <a:pt x="1949" y="191"/>
                </a:cubicBezTo>
                <a:lnTo>
                  <a:pt x="1948" y="191"/>
                </a:lnTo>
                <a:cubicBezTo>
                  <a:pt x="1954" y="189"/>
                  <a:pt x="1955" y="187"/>
                  <a:pt x="1955" y="182"/>
                </a:cubicBezTo>
                <a:lnTo>
                  <a:pt x="1955" y="151"/>
                </a:lnTo>
                <a:cubicBezTo>
                  <a:pt x="1955" y="150"/>
                  <a:pt x="1955" y="150"/>
                  <a:pt x="1954" y="150"/>
                </a:cubicBezTo>
                <a:lnTo>
                  <a:pt x="1925" y="150"/>
                </a:lnTo>
                <a:cubicBezTo>
                  <a:pt x="1924" y="150"/>
                  <a:pt x="1924" y="150"/>
                  <a:pt x="1924" y="151"/>
                </a:cubicBezTo>
                <a:lnTo>
                  <a:pt x="1924" y="160"/>
                </a:lnTo>
                <a:cubicBezTo>
                  <a:pt x="1924" y="161"/>
                  <a:pt x="1925" y="161"/>
                  <a:pt x="1925" y="161"/>
                </a:cubicBezTo>
                <a:lnTo>
                  <a:pt x="1938" y="163"/>
                </a:lnTo>
                <a:lnTo>
                  <a:pt x="1938" y="181"/>
                </a:lnTo>
                <a:cubicBezTo>
                  <a:pt x="1938" y="181"/>
                  <a:pt x="1932" y="181"/>
                  <a:pt x="1928" y="181"/>
                </a:cubicBezTo>
                <a:cubicBezTo>
                  <a:pt x="1913" y="181"/>
                  <a:pt x="1906" y="177"/>
                  <a:pt x="1906" y="155"/>
                </a:cubicBezTo>
                <a:cubicBezTo>
                  <a:pt x="1906" y="131"/>
                  <a:pt x="1914" y="128"/>
                  <a:pt x="1930" y="128"/>
                </a:cubicBezTo>
                <a:cubicBezTo>
                  <a:pt x="1937" y="128"/>
                  <a:pt x="1944" y="129"/>
                  <a:pt x="1948" y="130"/>
                </a:cubicBezTo>
                <a:cubicBezTo>
                  <a:pt x="1949" y="130"/>
                  <a:pt x="1949" y="130"/>
                  <a:pt x="1950" y="130"/>
                </a:cubicBezTo>
                <a:cubicBezTo>
                  <a:pt x="1950" y="130"/>
                  <a:pt x="1951" y="130"/>
                  <a:pt x="1952" y="130"/>
                </a:cubicBezTo>
                <a:cubicBezTo>
                  <a:pt x="1953" y="130"/>
                  <a:pt x="1954" y="130"/>
                  <a:pt x="1954" y="128"/>
                </a:cubicBezTo>
                <a:lnTo>
                  <a:pt x="1955" y="123"/>
                </a:lnTo>
                <a:cubicBezTo>
                  <a:pt x="1955" y="123"/>
                  <a:pt x="1955" y="121"/>
                  <a:pt x="1955" y="121"/>
                </a:cubicBezTo>
                <a:cubicBezTo>
                  <a:pt x="1955" y="120"/>
                  <a:pt x="1954" y="120"/>
                  <a:pt x="1954" y="119"/>
                </a:cubicBezTo>
                <a:cubicBezTo>
                  <a:pt x="1951" y="118"/>
                  <a:pt x="1940" y="115"/>
                  <a:pt x="1925" y="115"/>
                </a:cubicBezTo>
                <a:cubicBezTo>
                  <a:pt x="1898" y="115"/>
                  <a:pt x="1887" y="125"/>
                  <a:pt x="1887" y="154"/>
                </a:cubicBezTo>
                <a:close/>
                <a:moveTo>
                  <a:pt x="119" y="116"/>
                </a:moveTo>
                <a:lnTo>
                  <a:pt x="119" y="116"/>
                </a:lnTo>
                <a:lnTo>
                  <a:pt x="119" y="168"/>
                </a:lnTo>
                <a:cubicBezTo>
                  <a:pt x="119" y="204"/>
                  <a:pt x="104" y="225"/>
                  <a:pt x="69" y="225"/>
                </a:cubicBezTo>
                <a:lnTo>
                  <a:pt x="44" y="225"/>
                </a:lnTo>
                <a:lnTo>
                  <a:pt x="36" y="295"/>
                </a:lnTo>
                <a:lnTo>
                  <a:pt x="73" y="295"/>
                </a:lnTo>
                <a:cubicBezTo>
                  <a:pt x="138" y="295"/>
                  <a:pt x="189" y="248"/>
                  <a:pt x="189" y="173"/>
                </a:cubicBezTo>
                <a:lnTo>
                  <a:pt x="189" y="116"/>
                </a:lnTo>
                <a:lnTo>
                  <a:pt x="119" y="116"/>
                </a:lnTo>
                <a:lnTo>
                  <a:pt x="119" y="116"/>
                </a:lnTo>
                <a:close/>
                <a:moveTo>
                  <a:pt x="1820" y="116"/>
                </a:moveTo>
                <a:lnTo>
                  <a:pt x="1820" y="116"/>
                </a:lnTo>
                <a:cubicBezTo>
                  <a:pt x="1820" y="116"/>
                  <a:pt x="1819" y="117"/>
                  <a:pt x="1819" y="117"/>
                </a:cubicBezTo>
                <a:lnTo>
                  <a:pt x="1795" y="190"/>
                </a:lnTo>
                <a:cubicBezTo>
                  <a:pt x="1795" y="190"/>
                  <a:pt x="1794" y="191"/>
                  <a:pt x="1794" y="191"/>
                </a:cubicBezTo>
                <a:cubicBezTo>
                  <a:pt x="1794" y="192"/>
                  <a:pt x="1795" y="192"/>
                  <a:pt x="1795" y="192"/>
                </a:cubicBezTo>
                <a:lnTo>
                  <a:pt x="1813" y="192"/>
                </a:lnTo>
                <a:cubicBezTo>
                  <a:pt x="1814" y="192"/>
                  <a:pt x="1814" y="191"/>
                  <a:pt x="1815" y="191"/>
                </a:cubicBezTo>
                <a:lnTo>
                  <a:pt x="1820" y="170"/>
                </a:lnTo>
                <a:lnTo>
                  <a:pt x="1850" y="170"/>
                </a:lnTo>
                <a:lnTo>
                  <a:pt x="1855" y="191"/>
                </a:lnTo>
                <a:cubicBezTo>
                  <a:pt x="1856" y="191"/>
                  <a:pt x="1856" y="192"/>
                  <a:pt x="1857" y="192"/>
                </a:cubicBezTo>
                <a:lnTo>
                  <a:pt x="1873" y="192"/>
                </a:lnTo>
                <a:cubicBezTo>
                  <a:pt x="1874" y="192"/>
                  <a:pt x="1874" y="192"/>
                  <a:pt x="1874" y="191"/>
                </a:cubicBezTo>
                <a:cubicBezTo>
                  <a:pt x="1874" y="191"/>
                  <a:pt x="1874" y="190"/>
                  <a:pt x="1874" y="190"/>
                </a:cubicBezTo>
                <a:lnTo>
                  <a:pt x="1851" y="117"/>
                </a:lnTo>
                <a:cubicBezTo>
                  <a:pt x="1850" y="117"/>
                  <a:pt x="1850" y="116"/>
                  <a:pt x="1849" y="116"/>
                </a:cubicBezTo>
                <a:lnTo>
                  <a:pt x="1820" y="116"/>
                </a:lnTo>
                <a:lnTo>
                  <a:pt x="1820" y="116"/>
                </a:lnTo>
                <a:close/>
                <a:moveTo>
                  <a:pt x="1832" y="128"/>
                </a:moveTo>
                <a:lnTo>
                  <a:pt x="1832" y="128"/>
                </a:lnTo>
                <a:lnTo>
                  <a:pt x="1838" y="128"/>
                </a:lnTo>
                <a:lnTo>
                  <a:pt x="1846" y="158"/>
                </a:lnTo>
                <a:lnTo>
                  <a:pt x="1823" y="158"/>
                </a:lnTo>
                <a:lnTo>
                  <a:pt x="1832" y="128"/>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 name="Fußzeilenplatzhalter 4"/>
          <p:cNvSpPr>
            <a:spLocks noGrp="1"/>
          </p:cNvSpPr>
          <p:nvPr>
            <p:ph type="ftr" sz="quarter" idx="13"/>
          </p:nvPr>
        </p:nvSpPr>
        <p:spPr/>
        <p:txBody>
          <a:bodyPr/>
          <a:lstStyle/>
          <a:p>
            <a:r>
              <a:rPr lang="en-US" smtClean="0"/>
              <a:t>© 2018 Software AG. All rights reserved. For internal use only</a:t>
            </a:r>
            <a:endParaRPr lang="en-US" dirty="0" smtClean="0"/>
          </a:p>
        </p:txBody>
      </p:sp>
      <p:sp>
        <p:nvSpPr>
          <p:cNvPr id="11" name="TextBox 22"/>
          <p:cNvSpPr txBox="1">
            <a:spLocks noChangeArrowheads="1"/>
          </p:cNvSpPr>
          <p:nvPr/>
        </p:nvSpPr>
        <p:spPr bwMode="auto">
          <a:xfrm>
            <a:off x="395290" y="4961778"/>
            <a:ext cx="280091"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rebuchet MS" pitchFamily="34" charset="0"/>
                <a:ea typeface="MS PGothic" pitchFamily="34" charset="-128"/>
              </a:defRPr>
            </a:lvl1pPr>
            <a:lvl2pPr marL="742950" indent="-285750" eaLnBrk="0" hangingPunct="0">
              <a:defRPr sz="2400">
                <a:solidFill>
                  <a:schemeClr val="tx1"/>
                </a:solidFill>
                <a:latin typeface="Trebuchet MS" pitchFamily="34" charset="0"/>
                <a:ea typeface="MS PGothic" pitchFamily="34" charset="-128"/>
              </a:defRPr>
            </a:lvl2pPr>
            <a:lvl3pPr marL="1143000" indent="-228600" eaLnBrk="0" hangingPunct="0">
              <a:defRPr sz="2400">
                <a:solidFill>
                  <a:schemeClr val="tx1"/>
                </a:solidFill>
                <a:latin typeface="Trebuchet MS" pitchFamily="34" charset="0"/>
                <a:ea typeface="MS PGothic" pitchFamily="34" charset="-128"/>
              </a:defRPr>
            </a:lvl3pPr>
            <a:lvl4pPr marL="1600200" indent="-228600" eaLnBrk="0" hangingPunct="0">
              <a:defRPr sz="2400">
                <a:solidFill>
                  <a:schemeClr val="tx1"/>
                </a:solidFill>
                <a:latin typeface="Trebuchet MS" pitchFamily="34" charset="0"/>
                <a:ea typeface="MS PGothic" pitchFamily="34" charset="-128"/>
              </a:defRPr>
            </a:lvl4pPr>
            <a:lvl5pPr marL="2057400" indent="-228600" eaLnBrk="0" hangingPunct="0">
              <a:defRPr sz="2400">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rebuchet MS" pitchFamily="34" charset="0"/>
                <a:ea typeface="MS PGothic" pitchFamily="34" charset="-128"/>
              </a:defRPr>
            </a:lvl9pPr>
          </a:lstStyle>
          <a:p>
            <a:pPr marL="0" marR="0" indent="0" algn="l" defTabSz="914400" rtl="0" eaLnBrk="1" fontAlgn="base" latinLnBrk="0" hangingPunct="1">
              <a:lnSpc>
                <a:spcPct val="100000"/>
              </a:lnSpc>
              <a:spcBef>
                <a:spcPct val="0"/>
              </a:spcBef>
              <a:spcAft>
                <a:spcPct val="0"/>
              </a:spcAft>
              <a:buClrTx/>
              <a:buSzTx/>
              <a:buFontTx/>
              <a:buNone/>
              <a:tabLst/>
              <a:defRPr/>
            </a:pPr>
            <a:fld id="{F8714038-F777-4D6C-BF39-F3C9BE8830C2}" type="slidenum">
              <a:rPr lang="en-US" sz="600" smtClean="0">
                <a:solidFill>
                  <a:schemeClr val="bg2"/>
                </a:solidFill>
                <a:latin typeface="+mn-lt"/>
                <a:cs typeface="Arial" panose="020B0604020202020204" pitchFamily="34" charset="0"/>
              </a:rPr>
              <a:pPr marL="0" marR="0" indent="0" algn="l" defTabSz="914400" rtl="0" eaLnBrk="1" fontAlgn="base" latinLnBrk="0" hangingPunct="1">
                <a:lnSpc>
                  <a:spcPct val="100000"/>
                </a:lnSpc>
                <a:spcBef>
                  <a:spcPct val="0"/>
                </a:spcBef>
                <a:spcAft>
                  <a:spcPct val="0"/>
                </a:spcAft>
                <a:buClrTx/>
                <a:buSzTx/>
                <a:buFontTx/>
                <a:buNone/>
                <a:tabLst/>
                <a:defRPr/>
              </a:pPr>
              <a:t>‹#›</a:t>
            </a:fld>
            <a:r>
              <a:rPr lang="en-US" sz="600" dirty="0" smtClean="0">
                <a:solidFill>
                  <a:srgbClr val="038299"/>
                </a:solidFill>
                <a:latin typeface="+mn-lt"/>
                <a:cs typeface="Arial" panose="020B0604020202020204" pitchFamily="34" charset="0"/>
              </a:rPr>
              <a:t>  </a:t>
            </a:r>
            <a:r>
              <a:rPr lang="en-US" sz="600" dirty="0" smtClean="0">
                <a:solidFill>
                  <a:schemeClr val="bg1">
                    <a:lumMod val="65000"/>
                  </a:schemeClr>
                </a:solidFill>
                <a:latin typeface="+mn-lt"/>
                <a:cs typeface="Arial" pitchFamily="34" charset="0"/>
              </a:rPr>
              <a:t>  |</a:t>
            </a:r>
          </a:p>
        </p:txBody>
      </p:sp>
      <p:sp>
        <p:nvSpPr>
          <p:cNvPr id="9" name="Untertitel 2"/>
          <p:cNvSpPr>
            <a:spLocks noGrp="1"/>
          </p:cNvSpPr>
          <p:nvPr>
            <p:ph type="subTitle" idx="1" hasCustomPrompt="1"/>
          </p:nvPr>
        </p:nvSpPr>
        <p:spPr>
          <a:xfrm>
            <a:off x="395288" y="1825953"/>
            <a:ext cx="5310000" cy="414000"/>
          </a:xfrm>
          <a:prstGeom prst="rect">
            <a:avLst/>
          </a:prstGeom>
        </p:spPr>
        <p:txBody>
          <a:bodyPr>
            <a:noAutofit/>
          </a:bodyPr>
          <a:lstStyle>
            <a:lvl1pPr marL="0" indent="0" algn="l">
              <a:lnSpc>
                <a:spcPct val="100000"/>
              </a:lnSpc>
              <a:buNone/>
              <a:defRPr sz="2000" cap="all" baseline="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smtClean="0"/>
              <a:t>SECOND LINE HEADLINE here</a:t>
            </a:r>
            <a:endParaRPr lang="en-GB" dirty="0"/>
          </a:p>
        </p:txBody>
      </p:sp>
      <p:sp>
        <p:nvSpPr>
          <p:cNvPr id="12" name="Titel 1"/>
          <p:cNvSpPr>
            <a:spLocks noGrp="1"/>
          </p:cNvSpPr>
          <p:nvPr>
            <p:ph type="title" hasCustomPrompt="1"/>
          </p:nvPr>
        </p:nvSpPr>
        <p:spPr>
          <a:xfrm>
            <a:off x="395288" y="1398588"/>
            <a:ext cx="5220000" cy="432000"/>
          </a:xfrm>
        </p:spPr>
        <p:txBody>
          <a:bodyPr anchor="b"/>
          <a:lstStyle>
            <a:lvl1pPr>
              <a:lnSpc>
                <a:spcPts val="3200"/>
              </a:lnSpc>
              <a:defRPr sz="2800"/>
            </a:lvl1pPr>
          </a:lstStyle>
          <a:p>
            <a:r>
              <a:rPr lang="de-DE" dirty="0" smtClean="0"/>
              <a:t>Click to edit </a:t>
            </a:r>
            <a:r>
              <a:rPr lang="de-DE" dirty="0" err="1" smtClean="0"/>
              <a:t>master</a:t>
            </a:r>
            <a:r>
              <a:rPr lang="de-DE" dirty="0" smtClean="0"/>
              <a:t> </a:t>
            </a:r>
            <a:r>
              <a:rPr lang="de-DE" dirty="0" err="1" smtClean="0"/>
              <a:t>headline</a:t>
            </a:r>
            <a:endParaRPr lang="en-GB" dirty="0"/>
          </a:p>
        </p:txBody>
      </p:sp>
    </p:spTree>
    <p:extLst>
      <p:ext uri="{BB962C8B-B14F-4D97-AF65-F5344CB8AC3E}">
        <p14:creationId xmlns:p14="http://schemas.microsoft.com/office/powerpoint/2010/main" val="36363631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AG - 1 Content">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mtClean="0"/>
              <a:t>Click to edit Master title style</a:t>
            </a:r>
            <a:endParaRPr lang="en-US" dirty="0"/>
          </a:p>
        </p:txBody>
      </p:sp>
      <p:sp>
        <p:nvSpPr>
          <p:cNvPr id="11" name="Content Placeholder 10"/>
          <p:cNvSpPr>
            <a:spLocks noGrp="1"/>
          </p:cNvSpPr>
          <p:nvPr>
            <p:ph sz="quarter" idx="10" hasCustomPrompt="1"/>
          </p:nvPr>
        </p:nvSpPr>
        <p:spPr>
          <a:xfrm>
            <a:off x="395289" y="1131888"/>
            <a:ext cx="8353424" cy="3492499"/>
          </a:xfrm>
        </p:spPr>
        <p:txBody>
          <a:bodyPr lIns="0" tIns="0" rIns="0" bIns="0"/>
          <a:lstStyle>
            <a:lvl1pPr>
              <a:buClr>
                <a:schemeClr val="accent3"/>
              </a:buClr>
              <a:defRPr/>
            </a:lvl1pPr>
            <a:lvl2pPr>
              <a:buClr>
                <a:schemeClr val="accent3"/>
              </a:buClr>
              <a:defRPr/>
            </a:lvl2pPr>
            <a:lvl3pPr>
              <a:buClr>
                <a:schemeClr val="accent3"/>
              </a:buClr>
              <a:defRPr/>
            </a:lvl3pPr>
            <a:lvl4pPr>
              <a:buClr>
                <a:schemeClr val="accent3"/>
              </a:buCl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2" name="Footer Placeholder 1"/>
          <p:cNvSpPr>
            <a:spLocks noGrp="1"/>
          </p:cNvSpPr>
          <p:nvPr>
            <p:ph type="ftr" sz="quarter" idx="12"/>
          </p:nvPr>
        </p:nvSpPr>
        <p:spPr/>
        <p:txBody>
          <a:bodyPr/>
          <a:lstStyle/>
          <a:p>
            <a:r>
              <a:rPr lang="en-US" smtClean="0"/>
              <a:t>© 2018 Software AG. All rights reserved. For internal use only</a:t>
            </a:r>
            <a:endParaRPr lang="en-US" dirty="0" smtClean="0"/>
          </a:p>
        </p:txBody>
      </p:sp>
      <p:sp>
        <p:nvSpPr>
          <p:cNvPr id="6" name="Textplatzhalter 6"/>
          <p:cNvSpPr>
            <a:spLocks noGrp="1"/>
          </p:cNvSpPr>
          <p:nvPr>
            <p:ph type="body" sz="quarter" idx="13" hasCustomPrompt="1"/>
          </p:nvPr>
        </p:nvSpPr>
        <p:spPr>
          <a:xfrm>
            <a:off x="395289" y="655167"/>
            <a:ext cx="8353424" cy="324000"/>
          </a:xfrm>
        </p:spPr>
        <p:txBody>
          <a:bodyPr>
            <a:noAutofit/>
          </a:bodyPr>
          <a:lstStyle>
            <a:lvl1pPr marL="0" indent="0">
              <a:lnSpc>
                <a:spcPts val="2000"/>
              </a:lnSpc>
              <a:buNone/>
              <a:defRPr sz="2200" cap="all" baseline="0"/>
            </a:lvl1pPr>
            <a:lvl2pPr>
              <a:defRPr sz="2200"/>
            </a:lvl2pPr>
            <a:lvl3pPr>
              <a:defRPr sz="2200"/>
            </a:lvl3pPr>
            <a:lvl4pPr>
              <a:defRPr sz="2200"/>
            </a:lvl4pPr>
            <a:lvl5pPr>
              <a:defRPr sz="2200"/>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Subtitle</a:t>
            </a:r>
            <a:endParaRPr lang="de-DE" dirty="0"/>
          </a:p>
        </p:txBody>
      </p:sp>
    </p:spTree>
    <p:extLst>
      <p:ext uri="{BB962C8B-B14F-4D97-AF65-F5344CB8AC3E}">
        <p14:creationId xmlns:p14="http://schemas.microsoft.com/office/powerpoint/2010/main" val="10683030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AG - 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Click to edit Master title style</a:t>
            </a:r>
            <a:endParaRPr lang="en-US" dirty="0"/>
          </a:p>
        </p:txBody>
      </p:sp>
      <p:sp>
        <p:nvSpPr>
          <p:cNvPr id="2" name="Footer Placeholder 1"/>
          <p:cNvSpPr>
            <a:spLocks noGrp="1"/>
          </p:cNvSpPr>
          <p:nvPr>
            <p:ph type="ftr" sz="quarter" idx="12"/>
          </p:nvPr>
        </p:nvSpPr>
        <p:spPr/>
        <p:txBody>
          <a:bodyPr/>
          <a:lstStyle/>
          <a:p>
            <a:r>
              <a:rPr lang="en-US" smtClean="0"/>
              <a:t>© 2018 Software AG. All rights reserved. For internal use only</a:t>
            </a:r>
            <a:endParaRPr lang="en-US" dirty="0" smtClean="0"/>
          </a:p>
        </p:txBody>
      </p:sp>
      <p:sp>
        <p:nvSpPr>
          <p:cNvPr id="5" name="Textplatzhalter 6"/>
          <p:cNvSpPr>
            <a:spLocks noGrp="1"/>
          </p:cNvSpPr>
          <p:nvPr>
            <p:ph type="body" sz="quarter" idx="13" hasCustomPrompt="1"/>
          </p:nvPr>
        </p:nvSpPr>
        <p:spPr>
          <a:xfrm>
            <a:off x="395289" y="655167"/>
            <a:ext cx="8353424" cy="324000"/>
          </a:xfrm>
        </p:spPr>
        <p:txBody>
          <a:bodyPr>
            <a:noAutofit/>
          </a:bodyPr>
          <a:lstStyle>
            <a:lvl1pPr marL="0" indent="0">
              <a:lnSpc>
                <a:spcPts val="2000"/>
              </a:lnSpc>
              <a:buNone/>
              <a:defRPr sz="2200" cap="all" baseline="0"/>
            </a:lvl1pPr>
            <a:lvl2pPr>
              <a:defRPr sz="2200"/>
            </a:lvl2pPr>
            <a:lvl3pPr>
              <a:defRPr sz="2200"/>
            </a:lvl3pPr>
            <a:lvl4pPr>
              <a:defRPr sz="2200"/>
            </a:lvl4pPr>
            <a:lvl5pPr>
              <a:defRPr sz="2200"/>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Subtitle</a:t>
            </a:r>
            <a:endParaRPr lang="de-DE" dirty="0"/>
          </a:p>
        </p:txBody>
      </p:sp>
    </p:spTree>
    <p:extLst>
      <p:ext uri="{BB962C8B-B14F-4D97-AF65-F5344CB8AC3E}">
        <p14:creationId xmlns:p14="http://schemas.microsoft.com/office/powerpoint/2010/main" val="4210609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AG - Empty">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lang="en-US" smtClean="0"/>
              <a:t>© 2018 Software AG. All rights reserved. For internal use only</a:t>
            </a:r>
            <a:endParaRPr lang="en-US" dirty="0" smtClean="0"/>
          </a:p>
        </p:txBody>
      </p:sp>
    </p:spTree>
    <p:extLst>
      <p:ext uri="{BB962C8B-B14F-4D97-AF65-F5344CB8AC3E}">
        <p14:creationId xmlns:p14="http://schemas.microsoft.com/office/powerpoint/2010/main" val="25758273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AG - Title &amp; Background picture">
    <p:spTree>
      <p:nvGrpSpPr>
        <p:cNvPr id="1" name=""/>
        <p:cNvGrpSpPr/>
        <p:nvPr/>
      </p:nvGrpSpPr>
      <p:grpSpPr>
        <a:xfrm>
          <a:off x="0" y="0"/>
          <a:ext cx="0" cy="0"/>
          <a:chOff x="0" y="0"/>
          <a:chExt cx="0" cy="0"/>
        </a:xfrm>
      </p:grpSpPr>
      <p:sp>
        <p:nvSpPr>
          <p:cNvPr id="5" name="Picture Placeholder 9"/>
          <p:cNvSpPr>
            <a:spLocks noGrp="1"/>
          </p:cNvSpPr>
          <p:nvPr>
            <p:ph type="pic" sz="quarter" idx="13"/>
          </p:nvPr>
        </p:nvSpPr>
        <p:spPr>
          <a:xfrm>
            <a:off x="0" y="1"/>
            <a:ext cx="9141619" cy="4732338"/>
          </a:xfrm>
        </p:spPr>
        <p:txBody>
          <a:bodyPr/>
          <a:lstStyle>
            <a:lvl1pPr marL="0" indent="0">
              <a:buNone/>
              <a:defRPr/>
            </a:lvl1pPr>
          </a:lstStyle>
          <a:p>
            <a:r>
              <a:rPr lang="en-US" smtClean="0"/>
              <a:t>Click icon to add picture</a:t>
            </a:r>
            <a:endParaRPr lang="en-US" dirty="0"/>
          </a:p>
        </p:txBody>
      </p:sp>
      <p:sp>
        <p:nvSpPr>
          <p:cNvPr id="7" name="Title 6"/>
          <p:cNvSpPr>
            <a:spLocks noGrp="1"/>
          </p:cNvSpPr>
          <p:nvPr>
            <p:ph type="title" hasCustomPrompt="1"/>
          </p:nvPr>
        </p:nvSpPr>
        <p:spPr/>
        <p:txBody>
          <a:bodyPr/>
          <a:lstStyle>
            <a:lvl1pPr>
              <a:defRPr/>
            </a:lvl1pPr>
          </a:lstStyle>
          <a:p>
            <a:r>
              <a:rPr lang="en-US" dirty="0" smtClean="0"/>
              <a:t>Click to edit Master title style</a:t>
            </a:r>
            <a:endParaRPr lang="en-US" dirty="0"/>
          </a:p>
        </p:txBody>
      </p:sp>
      <p:sp>
        <p:nvSpPr>
          <p:cNvPr id="2" name="Footer Placeholder 1"/>
          <p:cNvSpPr>
            <a:spLocks noGrp="1"/>
          </p:cNvSpPr>
          <p:nvPr>
            <p:ph type="ftr" sz="quarter" idx="12"/>
          </p:nvPr>
        </p:nvSpPr>
        <p:spPr/>
        <p:txBody>
          <a:bodyPr/>
          <a:lstStyle/>
          <a:p>
            <a:r>
              <a:rPr lang="en-US" smtClean="0"/>
              <a:t>© 2018 Software AG. All rights reserved. For internal use only</a:t>
            </a:r>
            <a:endParaRPr lang="en-US" dirty="0" smtClean="0"/>
          </a:p>
        </p:txBody>
      </p:sp>
      <p:sp>
        <p:nvSpPr>
          <p:cNvPr id="6" name="Textplatzhalter 6"/>
          <p:cNvSpPr>
            <a:spLocks noGrp="1"/>
          </p:cNvSpPr>
          <p:nvPr>
            <p:ph type="body" sz="quarter" idx="14" hasCustomPrompt="1"/>
          </p:nvPr>
        </p:nvSpPr>
        <p:spPr>
          <a:xfrm>
            <a:off x="395289" y="655167"/>
            <a:ext cx="8353424" cy="324000"/>
          </a:xfrm>
        </p:spPr>
        <p:txBody>
          <a:bodyPr>
            <a:noAutofit/>
          </a:bodyPr>
          <a:lstStyle>
            <a:lvl1pPr marL="0" indent="0">
              <a:lnSpc>
                <a:spcPts val="2000"/>
              </a:lnSpc>
              <a:buNone/>
              <a:defRPr sz="2200" cap="all" baseline="0"/>
            </a:lvl1pPr>
            <a:lvl2pPr>
              <a:defRPr sz="2200"/>
            </a:lvl2pPr>
            <a:lvl3pPr>
              <a:defRPr sz="2200"/>
            </a:lvl3pPr>
            <a:lvl4pPr>
              <a:defRPr sz="2200"/>
            </a:lvl4pPr>
            <a:lvl5pPr>
              <a:defRPr sz="2200"/>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Subtitle</a:t>
            </a:r>
            <a:endParaRPr lang="de-DE" dirty="0"/>
          </a:p>
        </p:txBody>
      </p:sp>
    </p:spTree>
    <p:extLst>
      <p:ext uri="{BB962C8B-B14F-4D97-AF65-F5344CB8AC3E}">
        <p14:creationId xmlns:p14="http://schemas.microsoft.com/office/powerpoint/2010/main" val="1261693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AG - Title Slide 3">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l="-8010"/>
          <a:stretch/>
        </p:blipFill>
        <p:spPr>
          <a:xfrm>
            <a:off x="0" y="0"/>
            <a:ext cx="9144000" cy="5143500"/>
          </a:xfrm>
          <a:prstGeom prst="rect">
            <a:avLst/>
          </a:prstGeom>
        </p:spPr>
      </p:pic>
      <p:sp>
        <p:nvSpPr>
          <p:cNvPr id="10" name="Rectangle 9"/>
          <p:cNvSpPr/>
          <p:nvPr userDrawn="1"/>
        </p:nvSpPr>
        <p:spPr>
          <a:xfrm>
            <a:off x="1744979" y="0"/>
            <a:ext cx="5349241" cy="5143499"/>
          </a:xfrm>
          <a:prstGeom prst="rect">
            <a:avLst/>
          </a:prstGeom>
          <a:gradFill flip="none" rotWithShape="1">
            <a:gsLst>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5" name="Rectangle 4"/>
          <p:cNvSpPr/>
          <p:nvPr userDrawn="1"/>
        </p:nvSpPr>
        <p:spPr>
          <a:xfrm>
            <a:off x="0" y="0"/>
            <a:ext cx="178308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4" name="Footer Placeholder 3"/>
          <p:cNvSpPr>
            <a:spLocks noGrp="1"/>
          </p:cNvSpPr>
          <p:nvPr>
            <p:ph type="ftr" sz="quarter" idx="11"/>
          </p:nvPr>
        </p:nvSpPr>
        <p:spPr>
          <a:xfrm>
            <a:off x="413132" y="4960856"/>
            <a:ext cx="2268000" cy="92333"/>
          </a:xfrm>
        </p:spPr>
        <p:txBody>
          <a:bodyPr/>
          <a:lstStyle>
            <a:lvl1pPr>
              <a:defRPr>
                <a:solidFill>
                  <a:schemeClr val="bg1">
                    <a:lumMod val="50000"/>
                  </a:schemeClr>
                </a:solidFill>
              </a:defRPr>
            </a:lvl1pPr>
          </a:lstStyle>
          <a:p>
            <a:r>
              <a:rPr lang="en-US" smtClean="0"/>
              <a:t>© 2018 Software AG. All rights reserved. For internal use only</a:t>
            </a:r>
            <a:endParaRPr lang="en-US" dirty="0" smtClean="0"/>
          </a:p>
        </p:txBody>
      </p:sp>
      <p:sp>
        <p:nvSpPr>
          <p:cNvPr id="7" name="Freeform 12"/>
          <p:cNvSpPr>
            <a:spLocks noEditPoints="1"/>
          </p:cNvSpPr>
          <p:nvPr userDrawn="1">
            <p:custDataLst>
              <p:tags r:id="rId1"/>
            </p:custDataLst>
          </p:nvPr>
        </p:nvSpPr>
        <p:spPr bwMode="auto">
          <a:xfrm>
            <a:off x="404744" y="456406"/>
            <a:ext cx="2646363" cy="414338"/>
          </a:xfrm>
          <a:custGeom>
            <a:avLst/>
            <a:gdLst>
              <a:gd name="T0" fmla="*/ 0 w 1955"/>
              <a:gd name="T1" fmla="*/ 182 h 298"/>
              <a:gd name="T2" fmla="*/ 144 w 1955"/>
              <a:gd name="T3" fmla="*/ 68 h 298"/>
              <a:gd name="T4" fmla="*/ 670 w 1955"/>
              <a:gd name="T5" fmla="*/ 94 h 298"/>
              <a:gd name="T6" fmla="*/ 639 w 1955"/>
              <a:gd name="T7" fmla="*/ 120 h 298"/>
              <a:gd name="T8" fmla="*/ 670 w 1955"/>
              <a:gd name="T9" fmla="*/ 289 h 298"/>
              <a:gd name="T10" fmla="*/ 728 w 1955"/>
              <a:gd name="T11" fmla="*/ 156 h 298"/>
              <a:gd name="T12" fmla="*/ 913 w 1955"/>
              <a:gd name="T13" fmla="*/ 290 h 298"/>
              <a:gd name="T14" fmla="*/ 909 w 1955"/>
              <a:gd name="T15" fmla="*/ 253 h 298"/>
              <a:gd name="T16" fmla="*/ 865 w 1955"/>
              <a:gd name="T17" fmla="*/ 235 h 298"/>
              <a:gd name="T18" fmla="*/ 982 w 1955"/>
              <a:gd name="T19" fmla="*/ 291 h 298"/>
              <a:gd name="T20" fmla="*/ 1226 w 1955"/>
              <a:gd name="T21" fmla="*/ 247 h 298"/>
              <a:gd name="T22" fmla="*/ 1168 w 1955"/>
              <a:gd name="T23" fmla="*/ 120 h 298"/>
              <a:gd name="T24" fmla="*/ 1118 w 1955"/>
              <a:gd name="T25" fmla="*/ 120 h 298"/>
              <a:gd name="T26" fmla="*/ 1060 w 1955"/>
              <a:gd name="T27" fmla="*/ 238 h 298"/>
              <a:gd name="T28" fmla="*/ 1006 w 1955"/>
              <a:gd name="T29" fmla="*/ 116 h 298"/>
              <a:gd name="T30" fmla="*/ 856 w 1955"/>
              <a:gd name="T31" fmla="*/ 56 h 298"/>
              <a:gd name="T32" fmla="*/ 728 w 1955"/>
              <a:gd name="T33" fmla="*/ 116 h 298"/>
              <a:gd name="T34" fmla="*/ 765 w 1955"/>
              <a:gd name="T35" fmla="*/ 80 h 298"/>
              <a:gd name="T36" fmla="*/ 779 w 1955"/>
              <a:gd name="T37" fmla="*/ 52 h 298"/>
              <a:gd name="T38" fmla="*/ 670 w 1955"/>
              <a:gd name="T39" fmla="*/ 94 h 298"/>
              <a:gd name="T40" fmla="*/ 1734 w 1955"/>
              <a:gd name="T41" fmla="*/ 286 h 298"/>
              <a:gd name="T42" fmla="*/ 1733 w 1955"/>
              <a:gd name="T43" fmla="*/ 258 h 298"/>
              <a:gd name="T44" fmla="*/ 1682 w 1955"/>
              <a:gd name="T45" fmla="*/ 260 h 298"/>
              <a:gd name="T46" fmla="*/ 1747 w 1955"/>
              <a:gd name="T47" fmla="*/ 218 h 298"/>
              <a:gd name="T48" fmla="*/ 1574 w 1955"/>
              <a:gd name="T49" fmla="*/ 206 h 298"/>
              <a:gd name="T50" fmla="*/ 1662 w 1955"/>
              <a:gd name="T51" fmla="*/ 149 h 298"/>
              <a:gd name="T52" fmla="*/ 1633 w 1955"/>
              <a:gd name="T53" fmla="*/ 195 h 298"/>
              <a:gd name="T54" fmla="*/ 1267 w 1955"/>
              <a:gd name="T55" fmla="*/ 124 h 298"/>
              <a:gd name="T56" fmla="*/ 1269 w 1955"/>
              <a:gd name="T57" fmla="*/ 157 h 298"/>
              <a:gd name="T58" fmla="*/ 1353 w 1955"/>
              <a:gd name="T59" fmla="*/ 153 h 298"/>
              <a:gd name="T60" fmla="*/ 1252 w 1955"/>
              <a:gd name="T61" fmla="*/ 239 h 298"/>
              <a:gd name="T62" fmla="*/ 1418 w 1955"/>
              <a:gd name="T63" fmla="*/ 165 h 298"/>
              <a:gd name="T64" fmla="*/ 1307 w 1955"/>
              <a:gd name="T65" fmla="*/ 239 h 298"/>
              <a:gd name="T66" fmla="*/ 1360 w 1955"/>
              <a:gd name="T67" fmla="*/ 259 h 298"/>
              <a:gd name="T68" fmla="*/ 448 w 1955"/>
              <a:gd name="T69" fmla="*/ 205 h 298"/>
              <a:gd name="T70" fmla="*/ 448 w 1955"/>
              <a:gd name="T71" fmla="*/ 205 h 298"/>
              <a:gd name="T72" fmla="*/ 564 w 1955"/>
              <a:gd name="T73" fmla="*/ 205 h 298"/>
              <a:gd name="T74" fmla="*/ 283 w 1955"/>
              <a:gd name="T75" fmla="*/ 168 h 298"/>
              <a:gd name="T76" fmla="*/ 339 w 1955"/>
              <a:gd name="T77" fmla="*/ 260 h 298"/>
              <a:gd name="T78" fmla="*/ 289 w 1955"/>
              <a:gd name="T79" fmla="*/ 252 h 298"/>
              <a:gd name="T80" fmla="*/ 284 w 1955"/>
              <a:gd name="T81" fmla="*/ 287 h 298"/>
              <a:gd name="T82" fmla="*/ 368 w 1955"/>
              <a:gd name="T83" fmla="*/ 183 h 298"/>
              <a:gd name="T84" fmla="*/ 407 w 1955"/>
              <a:gd name="T85" fmla="*/ 153 h 298"/>
              <a:gd name="T86" fmla="*/ 409 w 1955"/>
              <a:gd name="T87" fmla="*/ 118 h 298"/>
              <a:gd name="T88" fmla="*/ 1550 w 1955"/>
              <a:gd name="T89" fmla="*/ 112 h 298"/>
              <a:gd name="T90" fmla="*/ 1465 w 1955"/>
              <a:gd name="T91" fmla="*/ 293 h 298"/>
              <a:gd name="T92" fmla="*/ 1557 w 1955"/>
              <a:gd name="T93" fmla="*/ 154 h 298"/>
              <a:gd name="T94" fmla="*/ 1550 w 1955"/>
              <a:gd name="T95" fmla="*/ 112 h 298"/>
              <a:gd name="T96" fmla="*/ 1927 w 1955"/>
              <a:gd name="T97" fmla="*/ 193 h 298"/>
              <a:gd name="T98" fmla="*/ 1955 w 1955"/>
              <a:gd name="T99" fmla="*/ 151 h 298"/>
              <a:gd name="T100" fmla="*/ 1924 w 1955"/>
              <a:gd name="T101" fmla="*/ 160 h 298"/>
              <a:gd name="T102" fmla="*/ 1928 w 1955"/>
              <a:gd name="T103" fmla="*/ 181 h 298"/>
              <a:gd name="T104" fmla="*/ 1950 w 1955"/>
              <a:gd name="T105" fmla="*/ 130 h 298"/>
              <a:gd name="T106" fmla="*/ 1955 w 1955"/>
              <a:gd name="T107" fmla="*/ 121 h 298"/>
              <a:gd name="T108" fmla="*/ 119 w 1955"/>
              <a:gd name="T109" fmla="*/ 116 h 298"/>
              <a:gd name="T110" fmla="*/ 44 w 1955"/>
              <a:gd name="T111" fmla="*/ 225 h 298"/>
              <a:gd name="T112" fmla="*/ 189 w 1955"/>
              <a:gd name="T113" fmla="*/ 116 h 298"/>
              <a:gd name="T114" fmla="*/ 1820 w 1955"/>
              <a:gd name="T115" fmla="*/ 116 h 298"/>
              <a:gd name="T116" fmla="*/ 1795 w 1955"/>
              <a:gd name="T117" fmla="*/ 192 h 298"/>
              <a:gd name="T118" fmla="*/ 1850 w 1955"/>
              <a:gd name="T119" fmla="*/ 170 h 298"/>
              <a:gd name="T120" fmla="*/ 1874 w 1955"/>
              <a:gd name="T121" fmla="*/ 191 h 298"/>
              <a:gd name="T122" fmla="*/ 1820 w 1955"/>
              <a:gd name="T123" fmla="*/ 116 h 298"/>
              <a:gd name="T124" fmla="*/ 1838 w 1955"/>
              <a:gd name="T125" fmla="*/ 12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55" h="298">
                <a:moveTo>
                  <a:pt x="113" y="0"/>
                </a:moveTo>
                <a:lnTo>
                  <a:pt x="113" y="0"/>
                </a:lnTo>
                <a:cubicBezTo>
                  <a:pt x="45" y="0"/>
                  <a:pt x="0" y="49"/>
                  <a:pt x="0" y="118"/>
                </a:cubicBezTo>
                <a:lnTo>
                  <a:pt x="0" y="182"/>
                </a:lnTo>
                <a:lnTo>
                  <a:pt x="70" y="182"/>
                </a:lnTo>
                <a:lnTo>
                  <a:pt x="70" y="123"/>
                </a:lnTo>
                <a:cubicBezTo>
                  <a:pt x="70" y="86"/>
                  <a:pt x="85" y="68"/>
                  <a:pt x="120" y="68"/>
                </a:cubicBezTo>
                <a:lnTo>
                  <a:pt x="144" y="68"/>
                </a:lnTo>
                <a:lnTo>
                  <a:pt x="152" y="0"/>
                </a:lnTo>
                <a:lnTo>
                  <a:pt x="113" y="0"/>
                </a:lnTo>
                <a:lnTo>
                  <a:pt x="113" y="0"/>
                </a:lnTo>
                <a:close/>
                <a:moveTo>
                  <a:pt x="670" y="94"/>
                </a:moveTo>
                <a:lnTo>
                  <a:pt x="670" y="94"/>
                </a:lnTo>
                <a:lnTo>
                  <a:pt x="670" y="116"/>
                </a:lnTo>
                <a:lnTo>
                  <a:pt x="644" y="116"/>
                </a:lnTo>
                <a:cubicBezTo>
                  <a:pt x="641" y="116"/>
                  <a:pt x="639" y="118"/>
                  <a:pt x="639" y="120"/>
                </a:cubicBezTo>
                <a:lnTo>
                  <a:pt x="639" y="152"/>
                </a:lnTo>
                <a:cubicBezTo>
                  <a:pt x="639" y="154"/>
                  <a:pt x="641" y="156"/>
                  <a:pt x="644" y="156"/>
                </a:cubicBezTo>
                <a:lnTo>
                  <a:pt x="670" y="156"/>
                </a:lnTo>
                <a:lnTo>
                  <a:pt x="670" y="289"/>
                </a:lnTo>
                <a:cubicBezTo>
                  <a:pt x="670" y="291"/>
                  <a:pt x="672" y="293"/>
                  <a:pt x="674" y="293"/>
                </a:cubicBezTo>
                <a:lnTo>
                  <a:pt x="724" y="293"/>
                </a:lnTo>
                <a:cubicBezTo>
                  <a:pt x="726" y="293"/>
                  <a:pt x="728" y="291"/>
                  <a:pt x="728" y="289"/>
                </a:cubicBezTo>
                <a:lnTo>
                  <a:pt x="728" y="156"/>
                </a:lnTo>
                <a:lnTo>
                  <a:pt x="807" y="156"/>
                </a:lnTo>
                <a:lnTo>
                  <a:pt x="807" y="239"/>
                </a:lnTo>
                <a:cubicBezTo>
                  <a:pt x="807" y="281"/>
                  <a:pt x="828" y="296"/>
                  <a:pt x="870" y="296"/>
                </a:cubicBezTo>
                <a:cubicBezTo>
                  <a:pt x="894" y="296"/>
                  <a:pt x="909" y="291"/>
                  <a:pt x="913" y="290"/>
                </a:cubicBezTo>
                <a:cubicBezTo>
                  <a:pt x="916" y="288"/>
                  <a:pt x="918" y="287"/>
                  <a:pt x="918" y="284"/>
                </a:cubicBezTo>
                <a:cubicBezTo>
                  <a:pt x="918" y="283"/>
                  <a:pt x="917" y="281"/>
                  <a:pt x="917" y="281"/>
                </a:cubicBezTo>
                <a:lnTo>
                  <a:pt x="913" y="257"/>
                </a:lnTo>
                <a:cubicBezTo>
                  <a:pt x="912" y="254"/>
                  <a:pt x="911" y="253"/>
                  <a:pt x="909" y="253"/>
                </a:cubicBezTo>
                <a:cubicBezTo>
                  <a:pt x="909" y="253"/>
                  <a:pt x="908" y="253"/>
                  <a:pt x="907" y="254"/>
                </a:cubicBezTo>
                <a:cubicBezTo>
                  <a:pt x="906" y="254"/>
                  <a:pt x="906" y="254"/>
                  <a:pt x="905" y="254"/>
                </a:cubicBezTo>
                <a:cubicBezTo>
                  <a:pt x="901" y="255"/>
                  <a:pt x="894" y="255"/>
                  <a:pt x="886" y="255"/>
                </a:cubicBezTo>
                <a:cubicBezTo>
                  <a:pt x="868" y="255"/>
                  <a:pt x="865" y="247"/>
                  <a:pt x="865" y="235"/>
                </a:cubicBezTo>
                <a:lnTo>
                  <a:pt x="865" y="157"/>
                </a:lnTo>
                <a:lnTo>
                  <a:pt x="952" y="157"/>
                </a:lnTo>
                <a:lnTo>
                  <a:pt x="952" y="272"/>
                </a:lnTo>
                <a:cubicBezTo>
                  <a:pt x="952" y="283"/>
                  <a:pt x="963" y="287"/>
                  <a:pt x="982" y="291"/>
                </a:cubicBezTo>
                <a:cubicBezTo>
                  <a:pt x="997" y="294"/>
                  <a:pt x="1018" y="298"/>
                  <a:pt x="1034" y="298"/>
                </a:cubicBezTo>
                <a:cubicBezTo>
                  <a:pt x="1055" y="298"/>
                  <a:pt x="1076" y="294"/>
                  <a:pt x="1091" y="282"/>
                </a:cubicBezTo>
                <a:cubicBezTo>
                  <a:pt x="1112" y="294"/>
                  <a:pt x="1135" y="298"/>
                  <a:pt x="1157" y="298"/>
                </a:cubicBezTo>
                <a:cubicBezTo>
                  <a:pt x="1198" y="298"/>
                  <a:pt x="1226" y="288"/>
                  <a:pt x="1226" y="247"/>
                </a:cubicBezTo>
                <a:lnTo>
                  <a:pt x="1226" y="120"/>
                </a:lnTo>
                <a:cubicBezTo>
                  <a:pt x="1226" y="118"/>
                  <a:pt x="1224" y="116"/>
                  <a:pt x="1221" y="116"/>
                </a:cubicBezTo>
                <a:lnTo>
                  <a:pt x="1172" y="116"/>
                </a:lnTo>
                <a:cubicBezTo>
                  <a:pt x="1170" y="116"/>
                  <a:pt x="1168" y="118"/>
                  <a:pt x="1168" y="120"/>
                </a:cubicBezTo>
                <a:lnTo>
                  <a:pt x="1168" y="238"/>
                </a:lnTo>
                <a:cubicBezTo>
                  <a:pt x="1168" y="256"/>
                  <a:pt x="1157" y="262"/>
                  <a:pt x="1143" y="262"/>
                </a:cubicBezTo>
                <a:cubicBezTo>
                  <a:pt x="1131" y="262"/>
                  <a:pt x="1118" y="258"/>
                  <a:pt x="1118" y="258"/>
                </a:cubicBezTo>
                <a:lnTo>
                  <a:pt x="1118" y="120"/>
                </a:lnTo>
                <a:cubicBezTo>
                  <a:pt x="1118" y="118"/>
                  <a:pt x="1116" y="116"/>
                  <a:pt x="1114" y="116"/>
                </a:cubicBezTo>
                <a:lnTo>
                  <a:pt x="1065" y="116"/>
                </a:lnTo>
                <a:cubicBezTo>
                  <a:pt x="1062" y="116"/>
                  <a:pt x="1060" y="118"/>
                  <a:pt x="1060" y="120"/>
                </a:cubicBezTo>
                <a:lnTo>
                  <a:pt x="1060" y="238"/>
                </a:lnTo>
                <a:cubicBezTo>
                  <a:pt x="1060" y="256"/>
                  <a:pt x="1053" y="262"/>
                  <a:pt x="1039" y="262"/>
                </a:cubicBezTo>
                <a:cubicBezTo>
                  <a:pt x="1027" y="262"/>
                  <a:pt x="1010" y="259"/>
                  <a:pt x="1010" y="259"/>
                </a:cubicBezTo>
                <a:lnTo>
                  <a:pt x="1010" y="120"/>
                </a:lnTo>
                <a:cubicBezTo>
                  <a:pt x="1010" y="118"/>
                  <a:pt x="1009" y="116"/>
                  <a:pt x="1006" y="116"/>
                </a:cubicBezTo>
                <a:lnTo>
                  <a:pt x="865" y="116"/>
                </a:lnTo>
                <a:lnTo>
                  <a:pt x="865" y="61"/>
                </a:lnTo>
                <a:cubicBezTo>
                  <a:pt x="865" y="57"/>
                  <a:pt x="863" y="56"/>
                  <a:pt x="859" y="56"/>
                </a:cubicBezTo>
                <a:cubicBezTo>
                  <a:pt x="859" y="56"/>
                  <a:pt x="857" y="56"/>
                  <a:pt x="856" y="56"/>
                </a:cubicBezTo>
                <a:lnTo>
                  <a:pt x="813" y="64"/>
                </a:lnTo>
                <a:cubicBezTo>
                  <a:pt x="809" y="64"/>
                  <a:pt x="807" y="67"/>
                  <a:pt x="807" y="72"/>
                </a:cubicBezTo>
                <a:lnTo>
                  <a:pt x="807" y="116"/>
                </a:lnTo>
                <a:lnTo>
                  <a:pt x="728" y="116"/>
                </a:lnTo>
                <a:lnTo>
                  <a:pt x="728" y="97"/>
                </a:lnTo>
                <a:cubicBezTo>
                  <a:pt x="728" y="90"/>
                  <a:pt x="729" y="86"/>
                  <a:pt x="732" y="83"/>
                </a:cubicBezTo>
                <a:cubicBezTo>
                  <a:pt x="736" y="80"/>
                  <a:pt x="741" y="79"/>
                  <a:pt x="749" y="79"/>
                </a:cubicBezTo>
                <a:cubicBezTo>
                  <a:pt x="754" y="79"/>
                  <a:pt x="761" y="80"/>
                  <a:pt x="765" y="80"/>
                </a:cubicBezTo>
                <a:cubicBezTo>
                  <a:pt x="766" y="80"/>
                  <a:pt x="767" y="81"/>
                  <a:pt x="768" y="81"/>
                </a:cubicBezTo>
                <a:cubicBezTo>
                  <a:pt x="769" y="81"/>
                  <a:pt x="771" y="81"/>
                  <a:pt x="772" y="81"/>
                </a:cubicBezTo>
                <a:cubicBezTo>
                  <a:pt x="774" y="81"/>
                  <a:pt x="775" y="80"/>
                  <a:pt x="775" y="77"/>
                </a:cubicBezTo>
                <a:lnTo>
                  <a:pt x="779" y="52"/>
                </a:lnTo>
                <a:cubicBezTo>
                  <a:pt x="779" y="52"/>
                  <a:pt x="779" y="51"/>
                  <a:pt x="779" y="50"/>
                </a:cubicBezTo>
                <a:cubicBezTo>
                  <a:pt x="779" y="47"/>
                  <a:pt x="778" y="46"/>
                  <a:pt x="776" y="45"/>
                </a:cubicBezTo>
                <a:cubicBezTo>
                  <a:pt x="771" y="44"/>
                  <a:pt x="755" y="39"/>
                  <a:pt x="729" y="39"/>
                </a:cubicBezTo>
                <a:cubicBezTo>
                  <a:pt x="688" y="39"/>
                  <a:pt x="670" y="57"/>
                  <a:pt x="670" y="94"/>
                </a:cubicBezTo>
                <a:close/>
                <a:moveTo>
                  <a:pt x="1574" y="206"/>
                </a:moveTo>
                <a:lnTo>
                  <a:pt x="1574" y="206"/>
                </a:lnTo>
                <a:cubicBezTo>
                  <a:pt x="1574" y="275"/>
                  <a:pt x="1605" y="297"/>
                  <a:pt x="1671" y="297"/>
                </a:cubicBezTo>
                <a:cubicBezTo>
                  <a:pt x="1701" y="297"/>
                  <a:pt x="1723" y="290"/>
                  <a:pt x="1734" y="286"/>
                </a:cubicBezTo>
                <a:cubicBezTo>
                  <a:pt x="1737" y="285"/>
                  <a:pt x="1739" y="282"/>
                  <a:pt x="1739" y="280"/>
                </a:cubicBezTo>
                <a:cubicBezTo>
                  <a:pt x="1739" y="280"/>
                  <a:pt x="1739" y="279"/>
                  <a:pt x="1738" y="278"/>
                </a:cubicBezTo>
                <a:lnTo>
                  <a:pt x="1733" y="258"/>
                </a:lnTo>
                <a:lnTo>
                  <a:pt x="1733" y="258"/>
                </a:lnTo>
                <a:cubicBezTo>
                  <a:pt x="1732" y="254"/>
                  <a:pt x="1730" y="253"/>
                  <a:pt x="1728" y="253"/>
                </a:cubicBezTo>
                <a:cubicBezTo>
                  <a:pt x="1727" y="253"/>
                  <a:pt x="1725" y="253"/>
                  <a:pt x="1724" y="253"/>
                </a:cubicBezTo>
                <a:lnTo>
                  <a:pt x="1724" y="253"/>
                </a:lnTo>
                <a:cubicBezTo>
                  <a:pt x="1716" y="256"/>
                  <a:pt x="1700" y="260"/>
                  <a:pt x="1682" y="260"/>
                </a:cubicBezTo>
                <a:cubicBezTo>
                  <a:pt x="1667" y="260"/>
                  <a:pt x="1656" y="259"/>
                  <a:pt x="1648" y="255"/>
                </a:cubicBezTo>
                <a:cubicBezTo>
                  <a:pt x="1640" y="251"/>
                  <a:pt x="1634" y="241"/>
                  <a:pt x="1634" y="228"/>
                </a:cubicBezTo>
                <a:lnTo>
                  <a:pt x="1738" y="228"/>
                </a:lnTo>
                <a:cubicBezTo>
                  <a:pt x="1745" y="228"/>
                  <a:pt x="1747" y="223"/>
                  <a:pt x="1747" y="218"/>
                </a:cubicBezTo>
                <a:lnTo>
                  <a:pt x="1747" y="202"/>
                </a:lnTo>
                <a:cubicBezTo>
                  <a:pt x="1747" y="171"/>
                  <a:pt x="1741" y="147"/>
                  <a:pt x="1729" y="133"/>
                </a:cubicBezTo>
                <a:cubicBezTo>
                  <a:pt x="1716" y="120"/>
                  <a:pt x="1694" y="112"/>
                  <a:pt x="1662" y="112"/>
                </a:cubicBezTo>
                <a:cubicBezTo>
                  <a:pt x="1597" y="112"/>
                  <a:pt x="1574" y="137"/>
                  <a:pt x="1574" y="206"/>
                </a:cubicBezTo>
                <a:close/>
                <a:moveTo>
                  <a:pt x="1633" y="192"/>
                </a:moveTo>
                <a:lnTo>
                  <a:pt x="1633" y="192"/>
                </a:lnTo>
                <a:cubicBezTo>
                  <a:pt x="1633" y="187"/>
                  <a:pt x="1634" y="175"/>
                  <a:pt x="1635" y="168"/>
                </a:cubicBezTo>
                <a:cubicBezTo>
                  <a:pt x="1637" y="157"/>
                  <a:pt x="1644" y="149"/>
                  <a:pt x="1662" y="149"/>
                </a:cubicBezTo>
                <a:cubicBezTo>
                  <a:pt x="1678" y="149"/>
                  <a:pt x="1686" y="155"/>
                  <a:pt x="1689" y="166"/>
                </a:cubicBezTo>
                <a:cubicBezTo>
                  <a:pt x="1691" y="173"/>
                  <a:pt x="1691" y="183"/>
                  <a:pt x="1691" y="190"/>
                </a:cubicBezTo>
                <a:lnTo>
                  <a:pt x="1691" y="195"/>
                </a:lnTo>
                <a:lnTo>
                  <a:pt x="1633" y="195"/>
                </a:lnTo>
                <a:lnTo>
                  <a:pt x="1633" y="192"/>
                </a:lnTo>
                <a:lnTo>
                  <a:pt x="1633" y="192"/>
                </a:lnTo>
                <a:close/>
                <a:moveTo>
                  <a:pt x="1267" y="124"/>
                </a:moveTo>
                <a:lnTo>
                  <a:pt x="1267" y="124"/>
                </a:lnTo>
                <a:cubicBezTo>
                  <a:pt x="1265" y="125"/>
                  <a:pt x="1263" y="126"/>
                  <a:pt x="1263" y="129"/>
                </a:cubicBezTo>
                <a:lnTo>
                  <a:pt x="1263" y="130"/>
                </a:lnTo>
                <a:cubicBezTo>
                  <a:pt x="1263" y="130"/>
                  <a:pt x="1263" y="131"/>
                  <a:pt x="1263" y="131"/>
                </a:cubicBezTo>
                <a:lnTo>
                  <a:pt x="1269" y="157"/>
                </a:lnTo>
                <a:cubicBezTo>
                  <a:pt x="1270" y="158"/>
                  <a:pt x="1271" y="159"/>
                  <a:pt x="1272" y="159"/>
                </a:cubicBezTo>
                <a:cubicBezTo>
                  <a:pt x="1273" y="159"/>
                  <a:pt x="1274" y="159"/>
                  <a:pt x="1275" y="159"/>
                </a:cubicBezTo>
                <a:cubicBezTo>
                  <a:pt x="1282" y="157"/>
                  <a:pt x="1309" y="150"/>
                  <a:pt x="1330" y="150"/>
                </a:cubicBezTo>
                <a:cubicBezTo>
                  <a:pt x="1341" y="150"/>
                  <a:pt x="1349" y="150"/>
                  <a:pt x="1353" y="153"/>
                </a:cubicBezTo>
                <a:cubicBezTo>
                  <a:pt x="1360" y="156"/>
                  <a:pt x="1360" y="161"/>
                  <a:pt x="1360" y="170"/>
                </a:cubicBezTo>
                <a:lnTo>
                  <a:pt x="1360" y="178"/>
                </a:lnTo>
                <a:lnTo>
                  <a:pt x="1302" y="187"/>
                </a:lnTo>
                <a:cubicBezTo>
                  <a:pt x="1280" y="190"/>
                  <a:pt x="1252" y="197"/>
                  <a:pt x="1252" y="239"/>
                </a:cubicBezTo>
                <a:cubicBezTo>
                  <a:pt x="1252" y="291"/>
                  <a:pt x="1293" y="297"/>
                  <a:pt x="1335" y="297"/>
                </a:cubicBezTo>
                <a:cubicBezTo>
                  <a:pt x="1355" y="297"/>
                  <a:pt x="1371" y="296"/>
                  <a:pt x="1385" y="293"/>
                </a:cubicBezTo>
                <a:cubicBezTo>
                  <a:pt x="1407" y="288"/>
                  <a:pt x="1418" y="283"/>
                  <a:pt x="1418" y="258"/>
                </a:cubicBezTo>
                <a:lnTo>
                  <a:pt x="1418" y="165"/>
                </a:lnTo>
                <a:cubicBezTo>
                  <a:pt x="1418" y="146"/>
                  <a:pt x="1412" y="131"/>
                  <a:pt x="1396" y="122"/>
                </a:cubicBezTo>
                <a:cubicBezTo>
                  <a:pt x="1384" y="115"/>
                  <a:pt x="1367" y="112"/>
                  <a:pt x="1344" y="112"/>
                </a:cubicBezTo>
                <a:cubicBezTo>
                  <a:pt x="1307" y="112"/>
                  <a:pt x="1274" y="122"/>
                  <a:pt x="1267" y="124"/>
                </a:cubicBezTo>
                <a:close/>
                <a:moveTo>
                  <a:pt x="1307" y="239"/>
                </a:moveTo>
                <a:lnTo>
                  <a:pt x="1307" y="239"/>
                </a:lnTo>
                <a:cubicBezTo>
                  <a:pt x="1307" y="219"/>
                  <a:pt x="1317" y="217"/>
                  <a:pt x="1330" y="215"/>
                </a:cubicBezTo>
                <a:lnTo>
                  <a:pt x="1360" y="210"/>
                </a:lnTo>
                <a:lnTo>
                  <a:pt x="1360" y="259"/>
                </a:lnTo>
                <a:cubicBezTo>
                  <a:pt x="1359" y="260"/>
                  <a:pt x="1349" y="263"/>
                  <a:pt x="1336" y="263"/>
                </a:cubicBezTo>
                <a:cubicBezTo>
                  <a:pt x="1325" y="263"/>
                  <a:pt x="1307" y="260"/>
                  <a:pt x="1307" y="239"/>
                </a:cubicBezTo>
                <a:close/>
                <a:moveTo>
                  <a:pt x="448" y="205"/>
                </a:moveTo>
                <a:lnTo>
                  <a:pt x="448" y="205"/>
                </a:lnTo>
                <a:cubicBezTo>
                  <a:pt x="448" y="257"/>
                  <a:pt x="458" y="297"/>
                  <a:pt x="536" y="297"/>
                </a:cubicBezTo>
                <a:cubicBezTo>
                  <a:pt x="613" y="297"/>
                  <a:pt x="623" y="257"/>
                  <a:pt x="623" y="205"/>
                </a:cubicBezTo>
                <a:cubicBezTo>
                  <a:pt x="623" y="152"/>
                  <a:pt x="613" y="112"/>
                  <a:pt x="536" y="112"/>
                </a:cubicBezTo>
                <a:cubicBezTo>
                  <a:pt x="458" y="112"/>
                  <a:pt x="448" y="152"/>
                  <a:pt x="448" y="205"/>
                </a:cubicBezTo>
                <a:close/>
                <a:moveTo>
                  <a:pt x="507" y="205"/>
                </a:moveTo>
                <a:lnTo>
                  <a:pt x="507" y="205"/>
                </a:lnTo>
                <a:cubicBezTo>
                  <a:pt x="507" y="165"/>
                  <a:pt x="509" y="150"/>
                  <a:pt x="536" y="150"/>
                </a:cubicBezTo>
                <a:cubicBezTo>
                  <a:pt x="563" y="150"/>
                  <a:pt x="564" y="165"/>
                  <a:pt x="564" y="205"/>
                </a:cubicBezTo>
                <a:cubicBezTo>
                  <a:pt x="564" y="244"/>
                  <a:pt x="563" y="259"/>
                  <a:pt x="536" y="259"/>
                </a:cubicBezTo>
                <a:cubicBezTo>
                  <a:pt x="509" y="259"/>
                  <a:pt x="507" y="244"/>
                  <a:pt x="507" y="205"/>
                </a:cubicBezTo>
                <a:close/>
                <a:moveTo>
                  <a:pt x="283" y="168"/>
                </a:moveTo>
                <a:lnTo>
                  <a:pt x="283" y="168"/>
                </a:lnTo>
                <a:cubicBezTo>
                  <a:pt x="283" y="213"/>
                  <a:pt x="313" y="219"/>
                  <a:pt x="336" y="223"/>
                </a:cubicBezTo>
                <a:lnTo>
                  <a:pt x="340" y="224"/>
                </a:lnTo>
                <a:cubicBezTo>
                  <a:pt x="356" y="227"/>
                  <a:pt x="363" y="229"/>
                  <a:pt x="363" y="243"/>
                </a:cubicBezTo>
                <a:cubicBezTo>
                  <a:pt x="363" y="257"/>
                  <a:pt x="350" y="260"/>
                  <a:pt x="339" y="260"/>
                </a:cubicBezTo>
                <a:cubicBezTo>
                  <a:pt x="322" y="260"/>
                  <a:pt x="301" y="255"/>
                  <a:pt x="293" y="253"/>
                </a:cubicBezTo>
                <a:lnTo>
                  <a:pt x="293" y="253"/>
                </a:lnTo>
                <a:cubicBezTo>
                  <a:pt x="293" y="253"/>
                  <a:pt x="292" y="253"/>
                  <a:pt x="292" y="253"/>
                </a:cubicBezTo>
                <a:cubicBezTo>
                  <a:pt x="291" y="253"/>
                  <a:pt x="290" y="252"/>
                  <a:pt x="289" y="252"/>
                </a:cubicBezTo>
                <a:cubicBezTo>
                  <a:pt x="287" y="252"/>
                  <a:pt x="286" y="254"/>
                  <a:pt x="285" y="257"/>
                </a:cubicBezTo>
                <a:lnTo>
                  <a:pt x="282" y="278"/>
                </a:lnTo>
                <a:cubicBezTo>
                  <a:pt x="281" y="280"/>
                  <a:pt x="281" y="282"/>
                  <a:pt x="281" y="283"/>
                </a:cubicBezTo>
                <a:cubicBezTo>
                  <a:pt x="281" y="285"/>
                  <a:pt x="282" y="286"/>
                  <a:pt x="284" y="287"/>
                </a:cubicBezTo>
                <a:cubicBezTo>
                  <a:pt x="291" y="290"/>
                  <a:pt x="319" y="297"/>
                  <a:pt x="347" y="297"/>
                </a:cubicBezTo>
                <a:cubicBezTo>
                  <a:pt x="389" y="297"/>
                  <a:pt x="421" y="282"/>
                  <a:pt x="421" y="238"/>
                </a:cubicBezTo>
                <a:cubicBezTo>
                  <a:pt x="421" y="196"/>
                  <a:pt x="396" y="188"/>
                  <a:pt x="373" y="184"/>
                </a:cubicBezTo>
                <a:lnTo>
                  <a:pt x="368" y="183"/>
                </a:lnTo>
                <a:cubicBezTo>
                  <a:pt x="354" y="181"/>
                  <a:pt x="342" y="178"/>
                  <a:pt x="342" y="164"/>
                </a:cubicBezTo>
                <a:cubicBezTo>
                  <a:pt x="342" y="150"/>
                  <a:pt x="356" y="148"/>
                  <a:pt x="366" y="148"/>
                </a:cubicBezTo>
                <a:cubicBezTo>
                  <a:pt x="380" y="148"/>
                  <a:pt x="394" y="150"/>
                  <a:pt x="401" y="152"/>
                </a:cubicBezTo>
                <a:cubicBezTo>
                  <a:pt x="405" y="153"/>
                  <a:pt x="406" y="153"/>
                  <a:pt x="407" y="153"/>
                </a:cubicBezTo>
                <a:cubicBezTo>
                  <a:pt x="408" y="153"/>
                  <a:pt x="411" y="151"/>
                  <a:pt x="411" y="150"/>
                </a:cubicBezTo>
                <a:cubicBezTo>
                  <a:pt x="412" y="142"/>
                  <a:pt x="414" y="135"/>
                  <a:pt x="416" y="127"/>
                </a:cubicBezTo>
                <a:cubicBezTo>
                  <a:pt x="416" y="127"/>
                  <a:pt x="416" y="126"/>
                  <a:pt x="416" y="125"/>
                </a:cubicBezTo>
                <a:cubicBezTo>
                  <a:pt x="416" y="121"/>
                  <a:pt x="414" y="120"/>
                  <a:pt x="409" y="118"/>
                </a:cubicBezTo>
                <a:cubicBezTo>
                  <a:pt x="400" y="116"/>
                  <a:pt x="381" y="112"/>
                  <a:pt x="357" y="112"/>
                </a:cubicBezTo>
                <a:cubicBezTo>
                  <a:pt x="328" y="112"/>
                  <a:pt x="283" y="117"/>
                  <a:pt x="283" y="168"/>
                </a:cubicBezTo>
                <a:close/>
                <a:moveTo>
                  <a:pt x="1550" y="112"/>
                </a:moveTo>
                <a:lnTo>
                  <a:pt x="1550" y="112"/>
                </a:lnTo>
                <a:cubicBezTo>
                  <a:pt x="1529" y="112"/>
                  <a:pt x="1507" y="115"/>
                  <a:pt x="1490" y="118"/>
                </a:cubicBezTo>
                <a:cubicBezTo>
                  <a:pt x="1471" y="123"/>
                  <a:pt x="1460" y="126"/>
                  <a:pt x="1460" y="138"/>
                </a:cubicBezTo>
                <a:lnTo>
                  <a:pt x="1460" y="289"/>
                </a:lnTo>
                <a:cubicBezTo>
                  <a:pt x="1460" y="291"/>
                  <a:pt x="1462" y="293"/>
                  <a:pt x="1465" y="293"/>
                </a:cubicBezTo>
                <a:lnTo>
                  <a:pt x="1514" y="293"/>
                </a:lnTo>
                <a:cubicBezTo>
                  <a:pt x="1516" y="293"/>
                  <a:pt x="1518" y="291"/>
                  <a:pt x="1518" y="289"/>
                </a:cubicBezTo>
                <a:lnTo>
                  <a:pt x="1518" y="157"/>
                </a:lnTo>
                <a:cubicBezTo>
                  <a:pt x="1521" y="156"/>
                  <a:pt x="1538" y="154"/>
                  <a:pt x="1557" y="154"/>
                </a:cubicBezTo>
                <a:cubicBezTo>
                  <a:pt x="1563" y="154"/>
                  <a:pt x="1563" y="150"/>
                  <a:pt x="1563" y="147"/>
                </a:cubicBezTo>
                <a:lnTo>
                  <a:pt x="1563" y="119"/>
                </a:lnTo>
                <a:cubicBezTo>
                  <a:pt x="1563" y="114"/>
                  <a:pt x="1561" y="112"/>
                  <a:pt x="1556" y="112"/>
                </a:cubicBezTo>
                <a:lnTo>
                  <a:pt x="1550" y="112"/>
                </a:lnTo>
                <a:lnTo>
                  <a:pt x="1550" y="112"/>
                </a:lnTo>
                <a:close/>
                <a:moveTo>
                  <a:pt x="1887" y="154"/>
                </a:moveTo>
                <a:lnTo>
                  <a:pt x="1887" y="154"/>
                </a:lnTo>
                <a:cubicBezTo>
                  <a:pt x="1887" y="182"/>
                  <a:pt x="1896" y="193"/>
                  <a:pt x="1927" y="193"/>
                </a:cubicBezTo>
                <a:cubicBezTo>
                  <a:pt x="1935" y="193"/>
                  <a:pt x="1944" y="192"/>
                  <a:pt x="1949" y="191"/>
                </a:cubicBezTo>
                <a:lnTo>
                  <a:pt x="1948" y="191"/>
                </a:lnTo>
                <a:cubicBezTo>
                  <a:pt x="1954" y="189"/>
                  <a:pt x="1955" y="187"/>
                  <a:pt x="1955" y="182"/>
                </a:cubicBezTo>
                <a:lnTo>
                  <a:pt x="1955" y="151"/>
                </a:lnTo>
                <a:cubicBezTo>
                  <a:pt x="1955" y="150"/>
                  <a:pt x="1955" y="150"/>
                  <a:pt x="1954" y="150"/>
                </a:cubicBezTo>
                <a:lnTo>
                  <a:pt x="1925" y="150"/>
                </a:lnTo>
                <a:cubicBezTo>
                  <a:pt x="1924" y="150"/>
                  <a:pt x="1924" y="150"/>
                  <a:pt x="1924" y="151"/>
                </a:cubicBezTo>
                <a:lnTo>
                  <a:pt x="1924" y="160"/>
                </a:lnTo>
                <a:cubicBezTo>
                  <a:pt x="1924" y="161"/>
                  <a:pt x="1925" y="161"/>
                  <a:pt x="1925" y="161"/>
                </a:cubicBezTo>
                <a:lnTo>
                  <a:pt x="1938" y="163"/>
                </a:lnTo>
                <a:lnTo>
                  <a:pt x="1938" y="181"/>
                </a:lnTo>
                <a:cubicBezTo>
                  <a:pt x="1938" y="181"/>
                  <a:pt x="1932" y="181"/>
                  <a:pt x="1928" y="181"/>
                </a:cubicBezTo>
                <a:cubicBezTo>
                  <a:pt x="1913" y="181"/>
                  <a:pt x="1906" y="177"/>
                  <a:pt x="1906" y="155"/>
                </a:cubicBezTo>
                <a:cubicBezTo>
                  <a:pt x="1906" y="131"/>
                  <a:pt x="1914" y="128"/>
                  <a:pt x="1930" y="128"/>
                </a:cubicBezTo>
                <a:cubicBezTo>
                  <a:pt x="1937" y="128"/>
                  <a:pt x="1944" y="129"/>
                  <a:pt x="1948" y="130"/>
                </a:cubicBezTo>
                <a:cubicBezTo>
                  <a:pt x="1949" y="130"/>
                  <a:pt x="1949" y="130"/>
                  <a:pt x="1950" y="130"/>
                </a:cubicBezTo>
                <a:cubicBezTo>
                  <a:pt x="1950" y="130"/>
                  <a:pt x="1951" y="130"/>
                  <a:pt x="1952" y="130"/>
                </a:cubicBezTo>
                <a:cubicBezTo>
                  <a:pt x="1953" y="130"/>
                  <a:pt x="1954" y="130"/>
                  <a:pt x="1954" y="128"/>
                </a:cubicBezTo>
                <a:lnTo>
                  <a:pt x="1955" y="123"/>
                </a:lnTo>
                <a:cubicBezTo>
                  <a:pt x="1955" y="123"/>
                  <a:pt x="1955" y="121"/>
                  <a:pt x="1955" y="121"/>
                </a:cubicBezTo>
                <a:cubicBezTo>
                  <a:pt x="1955" y="120"/>
                  <a:pt x="1954" y="120"/>
                  <a:pt x="1954" y="119"/>
                </a:cubicBezTo>
                <a:cubicBezTo>
                  <a:pt x="1951" y="118"/>
                  <a:pt x="1940" y="115"/>
                  <a:pt x="1925" y="115"/>
                </a:cubicBezTo>
                <a:cubicBezTo>
                  <a:pt x="1898" y="115"/>
                  <a:pt x="1887" y="125"/>
                  <a:pt x="1887" y="154"/>
                </a:cubicBezTo>
                <a:close/>
                <a:moveTo>
                  <a:pt x="119" y="116"/>
                </a:moveTo>
                <a:lnTo>
                  <a:pt x="119" y="116"/>
                </a:lnTo>
                <a:lnTo>
                  <a:pt x="119" y="168"/>
                </a:lnTo>
                <a:cubicBezTo>
                  <a:pt x="119" y="204"/>
                  <a:pt x="104" y="225"/>
                  <a:pt x="69" y="225"/>
                </a:cubicBezTo>
                <a:lnTo>
                  <a:pt x="44" y="225"/>
                </a:lnTo>
                <a:lnTo>
                  <a:pt x="36" y="295"/>
                </a:lnTo>
                <a:lnTo>
                  <a:pt x="73" y="295"/>
                </a:lnTo>
                <a:cubicBezTo>
                  <a:pt x="138" y="295"/>
                  <a:pt x="189" y="248"/>
                  <a:pt x="189" y="173"/>
                </a:cubicBezTo>
                <a:lnTo>
                  <a:pt x="189" y="116"/>
                </a:lnTo>
                <a:lnTo>
                  <a:pt x="119" y="116"/>
                </a:lnTo>
                <a:lnTo>
                  <a:pt x="119" y="116"/>
                </a:lnTo>
                <a:close/>
                <a:moveTo>
                  <a:pt x="1820" y="116"/>
                </a:moveTo>
                <a:lnTo>
                  <a:pt x="1820" y="116"/>
                </a:lnTo>
                <a:cubicBezTo>
                  <a:pt x="1820" y="116"/>
                  <a:pt x="1819" y="117"/>
                  <a:pt x="1819" y="117"/>
                </a:cubicBezTo>
                <a:lnTo>
                  <a:pt x="1795" y="190"/>
                </a:lnTo>
                <a:cubicBezTo>
                  <a:pt x="1795" y="190"/>
                  <a:pt x="1794" y="191"/>
                  <a:pt x="1794" y="191"/>
                </a:cubicBezTo>
                <a:cubicBezTo>
                  <a:pt x="1794" y="192"/>
                  <a:pt x="1795" y="192"/>
                  <a:pt x="1795" y="192"/>
                </a:cubicBezTo>
                <a:lnTo>
                  <a:pt x="1813" y="192"/>
                </a:lnTo>
                <a:cubicBezTo>
                  <a:pt x="1814" y="192"/>
                  <a:pt x="1814" y="191"/>
                  <a:pt x="1815" y="191"/>
                </a:cubicBezTo>
                <a:lnTo>
                  <a:pt x="1820" y="170"/>
                </a:lnTo>
                <a:lnTo>
                  <a:pt x="1850" y="170"/>
                </a:lnTo>
                <a:lnTo>
                  <a:pt x="1855" y="191"/>
                </a:lnTo>
                <a:cubicBezTo>
                  <a:pt x="1856" y="191"/>
                  <a:pt x="1856" y="192"/>
                  <a:pt x="1857" y="192"/>
                </a:cubicBezTo>
                <a:lnTo>
                  <a:pt x="1873" y="192"/>
                </a:lnTo>
                <a:cubicBezTo>
                  <a:pt x="1874" y="192"/>
                  <a:pt x="1874" y="192"/>
                  <a:pt x="1874" y="191"/>
                </a:cubicBezTo>
                <a:cubicBezTo>
                  <a:pt x="1874" y="191"/>
                  <a:pt x="1874" y="190"/>
                  <a:pt x="1874" y="190"/>
                </a:cubicBezTo>
                <a:lnTo>
                  <a:pt x="1851" y="117"/>
                </a:lnTo>
                <a:cubicBezTo>
                  <a:pt x="1850" y="117"/>
                  <a:pt x="1850" y="116"/>
                  <a:pt x="1849" y="116"/>
                </a:cubicBezTo>
                <a:lnTo>
                  <a:pt x="1820" y="116"/>
                </a:lnTo>
                <a:lnTo>
                  <a:pt x="1820" y="116"/>
                </a:lnTo>
                <a:close/>
                <a:moveTo>
                  <a:pt x="1832" y="128"/>
                </a:moveTo>
                <a:lnTo>
                  <a:pt x="1832" y="128"/>
                </a:lnTo>
                <a:lnTo>
                  <a:pt x="1838" y="128"/>
                </a:lnTo>
                <a:lnTo>
                  <a:pt x="1846" y="158"/>
                </a:lnTo>
                <a:lnTo>
                  <a:pt x="1823" y="158"/>
                </a:lnTo>
                <a:lnTo>
                  <a:pt x="1832" y="128"/>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Textplatzhalter 11"/>
          <p:cNvSpPr>
            <a:spLocks noGrp="1"/>
          </p:cNvSpPr>
          <p:nvPr>
            <p:ph type="body" sz="quarter" idx="10" hasCustomPrompt="1"/>
          </p:nvPr>
        </p:nvSpPr>
        <p:spPr>
          <a:xfrm>
            <a:off x="395288" y="2932113"/>
            <a:ext cx="2828925" cy="1197927"/>
          </a:xfrm>
          <a:prstGeom prst="rect">
            <a:avLst/>
          </a:prstGeom>
        </p:spPr>
        <p:txBody>
          <a:bodyPr>
            <a:normAutofit/>
          </a:bodyPr>
          <a:lstStyle>
            <a:lvl1pPr marL="0" indent="0">
              <a:lnSpc>
                <a:spcPct val="100000"/>
              </a:lnSpc>
              <a:spcBef>
                <a:spcPts val="216"/>
              </a:spcBef>
              <a:buNone/>
              <a:defRPr sz="1200" baseline="0">
                <a:solidFill>
                  <a:schemeClr val="accent3"/>
                </a:solidFill>
              </a:defRPr>
            </a:lvl1pPr>
          </a:lstStyle>
          <a:p>
            <a:pPr lvl="0"/>
            <a:r>
              <a:rPr lang="en-US" dirty="0" smtClean="0"/>
              <a:t>Presenter Name</a:t>
            </a:r>
          </a:p>
          <a:p>
            <a:pPr lvl="0"/>
            <a:r>
              <a:rPr lang="en-US" dirty="0" smtClean="0"/>
              <a:t>Presenter Title</a:t>
            </a:r>
          </a:p>
          <a:p>
            <a:pPr lvl="0"/>
            <a:r>
              <a:rPr lang="en-US" dirty="0" smtClean="0"/>
              <a:t>Date</a:t>
            </a:r>
            <a:endParaRPr lang="en-US" dirty="0"/>
          </a:p>
        </p:txBody>
      </p:sp>
      <p:sp>
        <p:nvSpPr>
          <p:cNvPr id="12" name="Titel 1"/>
          <p:cNvSpPr>
            <a:spLocks noGrp="1"/>
          </p:cNvSpPr>
          <p:nvPr>
            <p:ph type="title" hasCustomPrompt="1"/>
          </p:nvPr>
        </p:nvSpPr>
        <p:spPr>
          <a:xfrm>
            <a:off x="396861" y="1353082"/>
            <a:ext cx="5220000" cy="432000"/>
          </a:xfrm>
        </p:spPr>
        <p:txBody>
          <a:bodyPr/>
          <a:lstStyle>
            <a:lvl1pPr>
              <a:lnSpc>
                <a:spcPts val="3000"/>
              </a:lnSpc>
              <a:defRPr sz="2800"/>
            </a:lvl1pPr>
          </a:lstStyle>
          <a:p>
            <a:r>
              <a:rPr lang="de-DE" dirty="0" smtClean="0"/>
              <a:t>SAMPLE HEADLINE</a:t>
            </a:r>
            <a:endParaRPr lang="en-GB" dirty="0"/>
          </a:p>
        </p:txBody>
      </p:sp>
      <p:sp>
        <p:nvSpPr>
          <p:cNvPr id="16" name="Untertitel 2"/>
          <p:cNvSpPr>
            <a:spLocks noGrp="1"/>
          </p:cNvSpPr>
          <p:nvPr>
            <p:ph type="subTitle" idx="1" hasCustomPrompt="1"/>
          </p:nvPr>
        </p:nvSpPr>
        <p:spPr>
          <a:xfrm>
            <a:off x="395288" y="1782877"/>
            <a:ext cx="5310000" cy="414000"/>
          </a:xfrm>
          <a:prstGeom prst="rect">
            <a:avLst/>
          </a:prstGeom>
        </p:spPr>
        <p:txBody>
          <a:bodyPr>
            <a:noAutofit/>
          </a:bodyPr>
          <a:lstStyle>
            <a:lvl1pPr marL="0" indent="0" algn="l">
              <a:lnSpc>
                <a:spcPts val="3000"/>
              </a:lnSpc>
              <a:buNone/>
              <a:defRPr sz="2800" cap="all" baseline="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smtClean="0"/>
              <a:t>SECOND LINE HEADLINE here</a:t>
            </a:r>
            <a:endParaRPr lang="en-GB" dirty="0"/>
          </a:p>
        </p:txBody>
      </p:sp>
    </p:spTree>
    <p:extLst>
      <p:ext uri="{BB962C8B-B14F-4D97-AF65-F5344CB8AC3E}">
        <p14:creationId xmlns:p14="http://schemas.microsoft.com/office/powerpoint/2010/main" val="25362605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AG - 2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p>
            <a:r>
              <a:rPr lang="en-US" smtClean="0"/>
              <a:t>© 2018 Software AG. All rights reserved. For internal use only</a:t>
            </a:r>
            <a:endParaRPr lang="en-US" dirty="0" smtClean="0"/>
          </a:p>
        </p:txBody>
      </p:sp>
      <p:sp>
        <p:nvSpPr>
          <p:cNvPr id="4" name="Content Placeholder 10"/>
          <p:cNvSpPr>
            <a:spLocks noGrp="1"/>
          </p:cNvSpPr>
          <p:nvPr>
            <p:ph sz="quarter" idx="11" hasCustomPrompt="1"/>
          </p:nvPr>
        </p:nvSpPr>
        <p:spPr>
          <a:xfrm>
            <a:off x="395288" y="1131888"/>
            <a:ext cx="4104713" cy="3492500"/>
          </a:xfrm>
        </p:spPr>
        <p:txBody>
          <a:bodyPr lIns="0" tIns="0" rIns="0" bIns="0"/>
          <a:lstStyle>
            <a:lvl1pPr>
              <a:buClr>
                <a:schemeClr val="accent3"/>
              </a:buClr>
              <a:defRPr sz="1600"/>
            </a:lvl1pPr>
            <a:lvl2pPr>
              <a:buClr>
                <a:schemeClr val="accent3"/>
              </a:buClr>
              <a:defRPr sz="1600"/>
            </a:lvl2pPr>
            <a:lvl3pPr>
              <a:buClr>
                <a:schemeClr val="accent3"/>
              </a:buClr>
              <a:defRPr sz="1400"/>
            </a:lvl3pPr>
            <a:lvl4pPr>
              <a:buClr>
                <a:schemeClr val="accent3"/>
              </a:buCl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9" name="Content Placeholder 10"/>
          <p:cNvSpPr>
            <a:spLocks noGrp="1"/>
          </p:cNvSpPr>
          <p:nvPr>
            <p:ph sz="quarter" idx="15" hasCustomPrompt="1"/>
          </p:nvPr>
        </p:nvSpPr>
        <p:spPr>
          <a:xfrm>
            <a:off x="4644001" y="1131888"/>
            <a:ext cx="4104713" cy="3492500"/>
          </a:xfrm>
        </p:spPr>
        <p:txBody>
          <a:bodyPr lIns="0" tIns="0" rIns="0" bIns="0"/>
          <a:lstStyle>
            <a:lvl1pPr>
              <a:buClr>
                <a:schemeClr val="accent3"/>
              </a:buClr>
              <a:defRPr sz="1600"/>
            </a:lvl1pPr>
            <a:lvl2pPr>
              <a:buClr>
                <a:schemeClr val="accent3"/>
              </a:buClr>
              <a:defRPr sz="1600"/>
            </a:lvl2pPr>
            <a:lvl3pPr>
              <a:buClr>
                <a:schemeClr val="accent3"/>
              </a:buClr>
              <a:defRPr sz="1400"/>
            </a:lvl3pPr>
            <a:lvl4pPr>
              <a:buClr>
                <a:schemeClr val="accent3"/>
              </a:buCl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7" name="Textplatzhalter 6"/>
          <p:cNvSpPr>
            <a:spLocks noGrp="1"/>
          </p:cNvSpPr>
          <p:nvPr>
            <p:ph type="body" sz="quarter" idx="13" hasCustomPrompt="1"/>
          </p:nvPr>
        </p:nvSpPr>
        <p:spPr>
          <a:xfrm>
            <a:off x="395289" y="655167"/>
            <a:ext cx="8353424" cy="324000"/>
          </a:xfrm>
        </p:spPr>
        <p:txBody>
          <a:bodyPr>
            <a:noAutofit/>
          </a:bodyPr>
          <a:lstStyle>
            <a:lvl1pPr marL="0" indent="0">
              <a:lnSpc>
                <a:spcPts val="2000"/>
              </a:lnSpc>
              <a:buNone/>
              <a:defRPr sz="2200" cap="all" baseline="0"/>
            </a:lvl1pPr>
            <a:lvl2pPr>
              <a:defRPr sz="2200"/>
            </a:lvl2pPr>
            <a:lvl3pPr>
              <a:defRPr sz="2200"/>
            </a:lvl3pPr>
            <a:lvl4pPr>
              <a:defRPr sz="2200"/>
            </a:lvl4pPr>
            <a:lvl5pPr>
              <a:defRPr sz="2200"/>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Subtitle</a:t>
            </a:r>
            <a:endParaRPr lang="de-DE" dirty="0"/>
          </a:p>
        </p:txBody>
      </p:sp>
    </p:spTree>
    <p:extLst>
      <p:ext uri="{BB962C8B-B14F-4D97-AF65-F5344CB8AC3E}">
        <p14:creationId xmlns:p14="http://schemas.microsoft.com/office/powerpoint/2010/main" val="32782928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AG - 2 Contents with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p>
            <a:r>
              <a:rPr lang="en-US" smtClean="0"/>
              <a:t>© 2018 Software AG. All rights reserved. For internal use only</a:t>
            </a:r>
            <a:endParaRPr lang="en-US" dirty="0" smtClean="0"/>
          </a:p>
        </p:txBody>
      </p:sp>
      <p:sp>
        <p:nvSpPr>
          <p:cNvPr id="4" name="Content Placeholder 10"/>
          <p:cNvSpPr>
            <a:spLocks noGrp="1"/>
          </p:cNvSpPr>
          <p:nvPr>
            <p:ph sz="quarter" idx="11" hasCustomPrompt="1"/>
          </p:nvPr>
        </p:nvSpPr>
        <p:spPr>
          <a:xfrm>
            <a:off x="395288" y="1433292"/>
            <a:ext cx="4104713" cy="3191096"/>
          </a:xfrm>
        </p:spPr>
        <p:txBody>
          <a:bodyPr lIns="0" tIns="0" rIns="0" bIns="0"/>
          <a:lstStyle>
            <a:lvl1pPr>
              <a:buClr>
                <a:schemeClr val="accent3"/>
              </a:buClr>
              <a:defRPr sz="1600"/>
            </a:lvl1pPr>
            <a:lvl2pPr>
              <a:buClr>
                <a:schemeClr val="accent3"/>
              </a:buClr>
              <a:defRPr sz="1600"/>
            </a:lvl2pPr>
            <a:lvl3pPr>
              <a:buClr>
                <a:schemeClr val="accent3"/>
              </a:buClr>
              <a:defRPr sz="1400"/>
            </a:lvl3pPr>
            <a:lvl4pPr>
              <a:buClr>
                <a:schemeClr val="accent3"/>
              </a:buCl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7" name="Text Placeholder 6"/>
          <p:cNvSpPr>
            <a:spLocks noGrp="1"/>
          </p:cNvSpPr>
          <p:nvPr>
            <p:ph type="body" sz="quarter" idx="13" hasCustomPrompt="1"/>
          </p:nvPr>
        </p:nvSpPr>
        <p:spPr>
          <a:xfrm>
            <a:off x="395288" y="1145292"/>
            <a:ext cx="4104712" cy="288000"/>
          </a:xfrm>
        </p:spPr>
        <p:txBody>
          <a:bodyPr>
            <a:noAutofit/>
          </a:bodyPr>
          <a:lstStyle>
            <a:lvl1pPr marL="0" indent="0">
              <a:buNone/>
              <a:defRPr sz="1600" b="1"/>
            </a:lvl1pPr>
          </a:lstStyle>
          <a:p>
            <a:pPr lvl="0"/>
            <a:r>
              <a:rPr lang="en-US" dirty="0" smtClean="0"/>
              <a:t>Headline</a:t>
            </a:r>
            <a:endParaRPr lang="en-US" dirty="0"/>
          </a:p>
        </p:txBody>
      </p:sp>
      <p:sp>
        <p:nvSpPr>
          <p:cNvPr id="8" name="Text Placeholder 6"/>
          <p:cNvSpPr>
            <a:spLocks noGrp="1"/>
          </p:cNvSpPr>
          <p:nvPr>
            <p:ph type="body" sz="quarter" idx="14" hasCustomPrompt="1"/>
          </p:nvPr>
        </p:nvSpPr>
        <p:spPr>
          <a:xfrm>
            <a:off x="4644000" y="1145292"/>
            <a:ext cx="4104712" cy="288000"/>
          </a:xfrm>
        </p:spPr>
        <p:txBody>
          <a:bodyPr>
            <a:noAutofit/>
          </a:bodyPr>
          <a:lstStyle>
            <a:lvl1pPr marL="0" indent="0">
              <a:buNone/>
              <a:defRPr sz="1600" b="1"/>
            </a:lvl1pPr>
          </a:lstStyle>
          <a:p>
            <a:pPr lvl="0"/>
            <a:r>
              <a:rPr lang="en-US" dirty="0" smtClean="0"/>
              <a:t>Headline</a:t>
            </a:r>
            <a:endParaRPr lang="en-US" dirty="0"/>
          </a:p>
        </p:txBody>
      </p:sp>
      <p:sp>
        <p:nvSpPr>
          <p:cNvPr id="9" name="Content Placeholder 10"/>
          <p:cNvSpPr>
            <a:spLocks noGrp="1"/>
          </p:cNvSpPr>
          <p:nvPr>
            <p:ph sz="quarter" idx="15" hasCustomPrompt="1"/>
          </p:nvPr>
        </p:nvSpPr>
        <p:spPr>
          <a:xfrm>
            <a:off x="4644001" y="1433292"/>
            <a:ext cx="4104713" cy="3191096"/>
          </a:xfrm>
        </p:spPr>
        <p:txBody>
          <a:bodyPr lIns="0" tIns="0" rIns="0" bIns="0"/>
          <a:lstStyle>
            <a:lvl1pPr>
              <a:buClr>
                <a:schemeClr val="accent3"/>
              </a:buClr>
              <a:defRPr sz="1600"/>
            </a:lvl1pPr>
            <a:lvl2pPr>
              <a:buClr>
                <a:schemeClr val="accent3"/>
              </a:buClr>
              <a:defRPr sz="1600"/>
            </a:lvl2pPr>
            <a:lvl3pPr>
              <a:buClr>
                <a:schemeClr val="accent3"/>
              </a:buClr>
              <a:defRPr sz="1400"/>
            </a:lvl3pPr>
            <a:lvl4pPr>
              <a:buClr>
                <a:schemeClr val="accent3"/>
              </a:buCl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0" name="Textplatzhalter 6"/>
          <p:cNvSpPr>
            <a:spLocks noGrp="1"/>
          </p:cNvSpPr>
          <p:nvPr>
            <p:ph type="body" sz="quarter" idx="16" hasCustomPrompt="1"/>
          </p:nvPr>
        </p:nvSpPr>
        <p:spPr>
          <a:xfrm>
            <a:off x="395289" y="655167"/>
            <a:ext cx="8353424" cy="324000"/>
          </a:xfrm>
        </p:spPr>
        <p:txBody>
          <a:bodyPr>
            <a:noAutofit/>
          </a:bodyPr>
          <a:lstStyle>
            <a:lvl1pPr marL="0" indent="0">
              <a:lnSpc>
                <a:spcPts val="2000"/>
              </a:lnSpc>
              <a:buNone/>
              <a:defRPr sz="2200" cap="all" baseline="0"/>
            </a:lvl1pPr>
            <a:lvl2pPr>
              <a:defRPr sz="2200"/>
            </a:lvl2pPr>
            <a:lvl3pPr>
              <a:defRPr sz="2200"/>
            </a:lvl3pPr>
            <a:lvl4pPr>
              <a:defRPr sz="2200"/>
            </a:lvl4pPr>
            <a:lvl5pPr>
              <a:defRPr sz="2200"/>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Subtitle</a:t>
            </a:r>
            <a:endParaRPr lang="de-DE" dirty="0"/>
          </a:p>
        </p:txBody>
      </p:sp>
    </p:spTree>
    <p:extLst>
      <p:ext uri="{BB962C8B-B14F-4D97-AF65-F5344CB8AC3E}">
        <p14:creationId xmlns:p14="http://schemas.microsoft.com/office/powerpoint/2010/main" val="28590329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AG - Closing Slide">
    <p:spTree>
      <p:nvGrpSpPr>
        <p:cNvPr id="1" name=""/>
        <p:cNvGrpSpPr/>
        <p:nvPr/>
      </p:nvGrpSpPr>
      <p:grpSpPr>
        <a:xfrm>
          <a:off x="0" y="0"/>
          <a:ext cx="0" cy="0"/>
          <a:chOff x="0" y="0"/>
          <a:chExt cx="0" cy="0"/>
        </a:xfrm>
      </p:grpSpPr>
      <p:sp>
        <p:nvSpPr>
          <p:cNvPr id="3" name="Freeform 11"/>
          <p:cNvSpPr>
            <a:spLocks noEditPoints="1"/>
          </p:cNvSpPr>
          <p:nvPr/>
        </p:nvSpPr>
        <p:spPr bwMode="auto">
          <a:xfrm>
            <a:off x="2742612" y="2111045"/>
            <a:ext cx="3668704" cy="561211"/>
          </a:xfrm>
          <a:custGeom>
            <a:avLst/>
            <a:gdLst>
              <a:gd name="T0" fmla="*/ 564 w 634"/>
              <a:gd name="T1" fmla="*/ 91 h 97"/>
              <a:gd name="T2" fmla="*/ 561 w 634"/>
              <a:gd name="T3" fmla="*/ 82 h 97"/>
              <a:gd name="T4" fmla="*/ 535 w 634"/>
              <a:gd name="T5" fmla="*/ 83 h 97"/>
              <a:gd name="T6" fmla="*/ 567 w 634"/>
              <a:gd name="T7" fmla="*/ 66 h 97"/>
              <a:gd name="T8" fmla="*/ 460 w 634"/>
              <a:gd name="T9" fmla="*/ 54 h 97"/>
              <a:gd name="T10" fmla="*/ 410 w 634"/>
              <a:gd name="T11" fmla="*/ 42 h 97"/>
              <a:gd name="T12" fmla="*/ 413 w 634"/>
              <a:gd name="T13" fmla="*/ 52 h 97"/>
              <a:gd name="T14" fmla="*/ 442 w 634"/>
              <a:gd name="T15" fmla="*/ 56 h 97"/>
              <a:gd name="T16" fmla="*/ 433 w 634"/>
              <a:gd name="T17" fmla="*/ 97 h 97"/>
              <a:gd name="T18" fmla="*/ 110 w 634"/>
              <a:gd name="T19" fmla="*/ 73 h 97"/>
              <a:gd name="T20" fmla="*/ 95 w 634"/>
              <a:gd name="T21" fmla="*/ 82 h 97"/>
              <a:gd name="T22" fmla="*/ 92 w 634"/>
              <a:gd name="T23" fmla="*/ 91 h 97"/>
              <a:gd name="T24" fmla="*/ 137 w 634"/>
              <a:gd name="T25" fmla="*/ 78 h 97"/>
              <a:gd name="T26" fmla="*/ 119 w 634"/>
              <a:gd name="T27" fmla="*/ 48 h 97"/>
              <a:gd name="T28" fmla="*/ 135 w 634"/>
              <a:gd name="T29" fmla="*/ 42 h 97"/>
              <a:gd name="T30" fmla="*/ 92 w 634"/>
              <a:gd name="T31" fmla="*/ 55 h 97"/>
              <a:gd name="T32" fmla="*/ 23 w 634"/>
              <a:gd name="T33" fmla="*/ 40 h 97"/>
              <a:gd name="T34" fmla="*/ 37 w 634"/>
              <a:gd name="T35" fmla="*/ 0 h 97"/>
              <a:gd name="T36" fmla="*/ 442 w 634"/>
              <a:gd name="T37" fmla="*/ 84 h 97"/>
              <a:gd name="T38" fmla="*/ 442 w 634"/>
              <a:gd name="T39" fmla="*/ 68 h 97"/>
              <a:gd name="T40" fmla="*/ 531 w 634"/>
              <a:gd name="T41" fmla="*/ 55 h 97"/>
              <a:gd name="T42" fmla="*/ 549 w 634"/>
              <a:gd name="T43" fmla="*/ 63 h 97"/>
              <a:gd name="T44" fmla="*/ 363 w 634"/>
              <a:gd name="T45" fmla="*/ 84 h 97"/>
              <a:gd name="T46" fmla="*/ 344 w 634"/>
              <a:gd name="T47" fmla="*/ 39 h 97"/>
              <a:gd name="T48" fmla="*/ 328 w 634"/>
              <a:gd name="T49" fmla="*/ 39 h 97"/>
              <a:gd name="T50" fmla="*/ 279 w 634"/>
              <a:gd name="T51" fmla="*/ 18 h 97"/>
              <a:gd name="T52" fmla="*/ 262 w 634"/>
              <a:gd name="T53" fmla="*/ 38 h 97"/>
              <a:gd name="T54" fmla="*/ 243 w 634"/>
              <a:gd name="T55" fmla="*/ 26 h 97"/>
              <a:gd name="T56" fmla="*/ 252 w 634"/>
              <a:gd name="T57" fmla="*/ 25 h 97"/>
              <a:gd name="T58" fmla="*/ 237 w 634"/>
              <a:gd name="T59" fmla="*/ 13 h 97"/>
              <a:gd name="T60" fmla="*/ 208 w 634"/>
              <a:gd name="T61" fmla="*/ 39 h 97"/>
              <a:gd name="T62" fmla="*/ 218 w 634"/>
              <a:gd name="T63" fmla="*/ 94 h 97"/>
              <a:gd name="T64" fmla="*/ 236 w 634"/>
              <a:gd name="T65" fmla="*/ 51 h 97"/>
              <a:gd name="T66" fmla="*/ 296 w 634"/>
              <a:gd name="T67" fmla="*/ 94 h 97"/>
              <a:gd name="T68" fmla="*/ 295 w 634"/>
              <a:gd name="T69" fmla="*/ 82 h 97"/>
              <a:gd name="T70" fmla="*/ 281 w 634"/>
              <a:gd name="T71" fmla="*/ 77 h 97"/>
              <a:gd name="T72" fmla="*/ 319 w 634"/>
              <a:gd name="T73" fmla="*/ 95 h 97"/>
              <a:gd name="T74" fmla="*/ 398 w 634"/>
              <a:gd name="T75" fmla="*/ 80 h 97"/>
              <a:gd name="T76" fmla="*/ 379 w 634"/>
              <a:gd name="T77" fmla="*/ 39 h 97"/>
              <a:gd name="T78" fmla="*/ 505 w 634"/>
              <a:gd name="T79" fmla="*/ 37 h 97"/>
              <a:gd name="T80" fmla="*/ 474 w 634"/>
              <a:gd name="T81" fmla="*/ 94 h 97"/>
              <a:gd name="T82" fmla="*/ 493 w 634"/>
              <a:gd name="T83" fmla="*/ 51 h 97"/>
              <a:gd name="T84" fmla="*/ 174 w 634"/>
              <a:gd name="T85" fmla="*/ 97 h 97"/>
              <a:gd name="T86" fmla="*/ 165 w 634"/>
              <a:gd name="T87" fmla="*/ 67 h 97"/>
              <a:gd name="T88" fmla="*/ 165 w 634"/>
              <a:gd name="T89" fmla="*/ 67 h 97"/>
              <a:gd name="T90" fmla="*/ 592 w 634"/>
              <a:gd name="T91" fmla="*/ 52 h 97"/>
              <a:gd name="T92" fmla="*/ 626 w 634"/>
              <a:gd name="T93" fmla="*/ 59 h 97"/>
              <a:gd name="T94" fmla="*/ 633 w 634"/>
              <a:gd name="T95" fmla="*/ 43 h 97"/>
              <a:gd name="T96" fmla="*/ 634 w 634"/>
              <a:gd name="T97" fmla="*/ 40 h 97"/>
              <a:gd name="T98" fmla="*/ 625 w 634"/>
              <a:gd name="T99" fmla="*/ 63 h 97"/>
              <a:gd name="T100" fmla="*/ 634 w 634"/>
              <a:gd name="T101" fmla="*/ 49 h 97"/>
              <a:gd name="T102" fmla="*/ 624 w 634"/>
              <a:gd name="T103" fmla="*/ 52 h 97"/>
              <a:gd name="T104" fmla="*/ 591 w 634"/>
              <a:gd name="T105" fmla="*/ 38 h 97"/>
              <a:gd name="T106" fmla="*/ 583 w 634"/>
              <a:gd name="T107" fmla="*/ 63 h 97"/>
              <a:gd name="T108" fmla="*/ 600 w 634"/>
              <a:gd name="T109" fmla="*/ 55 h 97"/>
              <a:gd name="T110" fmla="*/ 608 w 634"/>
              <a:gd name="T111" fmla="*/ 62 h 97"/>
              <a:gd name="T112" fmla="*/ 39 w 634"/>
              <a:gd name="T113" fmla="*/ 38 h 97"/>
              <a:gd name="T114" fmla="*/ 12 w 634"/>
              <a:gd name="T115" fmla="*/ 96 h 97"/>
              <a:gd name="T116" fmla="*/ 39 w 634"/>
              <a:gd name="T117" fmla="*/ 3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34" h="97">
                <a:moveTo>
                  <a:pt x="511" y="67"/>
                </a:moveTo>
                <a:cubicBezTo>
                  <a:pt x="511" y="89"/>
                  <a:pt x="521" y="97"/>
                  <a:pt x="542" y="97"/>
                </a:cubicBezTo>
                <a:cubicBezTo>
                  <a:pt x="552" y="97"/>
                  <a:pt x="559" y="94"/>
                  <a:pt x="563" y="93"/>
                </a:cubicBezTo>
                <a:cubicBezTo>
                  <a:pt x="564" y="93"/>
                  <a:pt x="564" y="92"/>
                  <a:pt x="564" y="91"/>
                </a:cubicBezTo>
                <a:cubicBezTo>
                  <a:pt x="564" y="91"/>
                  <a:pt x="564" y="91"/>
                  <a:pt x="564" y="90"/>
                </a:cubicBezTo>
                <a:cubicBezTo>
                  <a:pt x="563" y="84"/>
                  <a:pt x="563" y="84"/>
                  <a:pt x="563" y="84"/>
                </a:cubicBezTo>
                <a:cubicBezTo>
                  <a:pt x="563" y="84"/>
                  <a:pt x="563" y="84"/>
                  <a:pt x="563" y="84"/>
                </a:cubicBezTo>
                <a:cubicBezTo>
                  <a:pt x="562" y="83"/>
                  <a:pt x="562" y="82"/>
                  <a:pt x="561" y="82"/>
                </a:cubicBezTo>
                <a:cubicBezTo>
                  <a:pt x="560" y="82"/>
                  <a:pt x="560" y="82"/>
                  <a:pt x="559" y="82"/>
                </a:cubicBezTo>
                <a:cubicBezTo>
                  <a:pt x="560" y="82"/>
                  <a:pt x="560" y="82"/>
                  <a:pt x="560" y="82"/>
                </a:cubicBezTo>
                <a:cubicBezTo>
                  <a:pt x="557" y="83"/>
                  <a:pt x="552" y="85"/>
                  <a:pt x="546" y="85"/>
                </a:cubicBezTo>
                <a:cubicBezTo>
                  <a:pt x="541" y="85"/>
                  <a:pt x="537" y="84"/>
                  <a:pt x="535" y="83"/>
                </a:cubicBezTo>
                <a:cubicBezTo>
                  <a:pt x="532" y="82"/>
                  <a:pt x="530" y="79"/>
                  <a:pt x="530" y="74"/>
                </a:cubicBezTo>
                <a:cubicBezTo>
                  <a:pt x="564" y="74"/>
                  <a:pt x="564" y="74"/>
                  <a:pt x="564" y="74"/>
                </a:cubicBezTo>
                <a:cubicBezTo>
                  <a:pt x="566" y="74"/>
                  <a:pt x="567" y="73"/>
                  <a:pt x="567" y="71"/>
                </a:cubicBezTo>
                <a:cubicBezTo>
                  <a:pt x="567" y="66"/>
                  <a:pt x="567" y="66"/>
                  <a:pt x="567" y="66"/>
                </a:cubicBezTo>
                <a:cubicBezTo>
                  <a:pt x="567" y="56"/>
                  <a:pt x="565" y="48"/>
                  <a:pt x="561" y="43"/>
                </a:cubicBezTo>
                <a:cubicBezTo>
                  <a:pt x="557" y="39"/>
                  <a:pt x="550" y="37"/>
                  <a:pt x="539" y="37"/>
                </a:cubicBezTo>
                <a:cubicBezTo>
                  <a:pt x="518" y="37"/>
                  <a:pt x="511" y="45"/>
                  <a:pt x="511" y="67"/>
                </a:cubicBezTo>
                <a:moveTo>
                  <a:pt x="460" y="54"/>
                </a:moveTo>
                <a:cubicBezTo>
                  <a:pt x="460" y="48"/>
                  <a:pt x="458" y="43"/>
                  <a:pt x="453" y="40"/>
                </a:cubicBezTo>
                <a:cubicBezTo>
                  <a:pt x="449" y="38"/>
                  <a:pt x="444" y="37"/>
                  <a:pt x="436" y="37"/>
                </a:cubicBezTo>
                <a:cubicBezTo>
                  <a:pt x="424" y="37"/>
                  <a:pt x="413" y="40"/>
                  <a:pt x="411" y="41"/>
                </a:cubicBezTo>
                <a:cubicBezTo>
                  <a:pt x="411" y="41"/>
                  <a:pt x="410" y="41"/>
                  <a:pt x="410" y="42"/>
                </a:cubicBezTo>
                <a:cubicBezTo>
                  <a:pt x="410" y="43"/>
                  <a:pt x="410" y="43"/>
                  <a:pt x="410" y="43"/>
                </a:cubicBezTo>
                <a:cubicBezTo>
                  <a:pt x="410" y="43"/>
                  <a:pt x="410" y="43"/>
                  <a:pt x="410" y="43"/>
                </a:cubicBezTo>
                <a:cubicBezTo>
                  <a:pt x="412" y="51"/>
                  <a:pt x="412" y="51"/>
                  <a:pt x="412" y="51"/>
                </a:cubicBezTo>
                <a:cubicBezTo>
                  <a:pt x="412" y="52"/>
                  <a:pt x="412" y="52"/>
                  <a:pt x="413" y="52"/>
                </a:cubicBezTo>
                <a:cubicBezTo>
                  <a:pt x="413" y="52"/>
                  <a:pt x="413" y="52"/>
                  <a:pt x="414" y="52"/>
                </a:cubicBezTo>
                <a:cubicBezTo>
                  <a:pt x="416" y="51"/>
                  <a:pt x="425" y="49"/>
                  <a:pt x="432" y="49"/>
                </a:cubicBezTo>
                <a:cubicBezTo>
                  <a:pt x="435" y="49"/>
                  <a:pt x="438" y="49"/>
                  <a:pt x="439" y="50"/>
                </a:cubicBezTo>
                <a:cubicBezTo>
                  <a:pt x="441" y="51"/>
                  <a:pt x="442" y="53"/>
                  <a:pt x="442" y="56"/>
                </a:cubicBezTo>
                <a:cubicBezTo>
                  <a:pt x="442" y="58"/>
                  <a:pt x="442" y="58"/>
                  <a:pt x="442" y="58"/>
                </a:cubicBezTo>
                <a:cubicBezTo>
                  <a:pt x="423" y="61"/>
                  <a:pt x="423" y="61"/>
                  <a:pt x="423" y="61"/>
                </a:cubicBezTo>
                <a:cubicBezTo>
                  <a:pt x="416" y="62"/>
                  <a:pt x="406" y="64"/>
                  <a:pt x="406" y="78"/>
                </a:cubicBezTo>
                <a:cubicBezTo>
                  <a:pt x="406" y="95"/>
                  <a:pt x="420" y="97"/>
                  <a:pt x="433" y="97"/>
                </a:cubicBezTo>
                <a:cubicBezTo>
                  <a:pt x="440" y="97"/>
                  <a:pt x="445" y="96"/>
                  <a:pt x="449" y="95"/>
                </a:cubicBezTo>
                <a:cubicBezTo>
                  <a:pt x="457" y="94"/>
                  <a:pt x="460" y="92"/>
                  <a:pt x="460" y="84"/>
                </a:cubicBezTo>
                <a:lnTo>
                  <a:pt x="460" y="54"/>
                </a:lnTo>
                <a:close/>
                <a:moveTo>
                  <a:pt x="110" y="73"/>
                </a:moveTo>
                <a:cubicBezTo>
                  <a:pt x="116" y="74"/>
                  <a:pt x="118" y="75"/>
                  <a:pt x="118" y="79"/>
                </a:cubicBezTo>
                <a:cubicBezTo>
                  <a:pt x="118" y="84"/>
                  <a:pt x="114" y="85"/>
                  <a:pt x="110" y="85"/>
                </a:cubicBezTo>
                <a:cubicBezTo>
                  <a:pt x="105" y="85"/>
                  <a:pt x="98" y="83"/>
                  <a:pt x="95" y="82"/>
                </a:cubicBezTo>
                <a:cubicBezTo>
                  <a:pt x="95" y="82"/>
                  <a:pt x="95" y="82"/>
                  <a:pt x="95" y="82"/>
                </a:cubicBezTo>
                <a:cubicBezTo>
                  <a:pt x="95" y="82"/>
                  <a:pt x="95" y="82"/>
                  <a:pt x="95" y="82"/>
                </a:cubicBezTo>
                <a:cubicBezTo>
                  <a:pt x="95" y="82"/>
                  <a:pt x="94" y="82"/>
                  <a:pt x="94" y="82"/>
                </a:cubicBezTo>
                <a:cubicBezTo>
                  <a:pt x="93" y="82"/>
                  <a:pt x="93" y="83"/>
                  <a:pt x="93" y="84"/>
                </a:cubicBezTo>
                <a:cubicBezTo>
                  <a:pt x="92" y="91"/>
                  <a:pt x="92" y="91"/>
                  <a:pt x="92" y="91"/>
                </a:cubicBezTo>
                <a:cubicBezTo>
                  <a:pt x="92" y="91"/>
                  <a:pt x="91" y="92"/>
                  <a:pt x="91" y="92"/>
                </a:cubicBezTo>
                <a:cubicBezTo>
                  <a:pt x="91" y="93"/>
                  <a:pt x="92" y="93"/>
                  <a:pt x="93" y="94"/>
                </a:cubicBezTo>
                <a:cubicBezTo>
                  <a:pt x="95" y="94"/>
                  <a:pt x="104" y="97"/>
                  <a:pt x="113" y="97"/>
                </a:cubicBezTo>
                <a:cubicBezTo>
                  <a:pt x="127" y="97"/>
                  <a:pt x="137" y="92"/>
                  <a:pt x="137" y="78"/>
                </a:cubicBezTo>
                <a:cubicBezTo>
                  <a:pt x="137" y="64"/>
                  <a:pt x="129" y="61"/>
                  <a:pt x="121" y="60"/>
                </a:cubicBezTo>
                <a:cubicBezTo>
                  <a:pt x="120" y="60"/>
                  <a:pt x="120" y="60"/>
                  <a:pt x="120" y="60"/>
                </a:cubicBezTo>
                <a:cubicBezTo>
                  <a:pt x="115" y="59"/>
                  <a:pt x="111" y="58"/>
                  <a:pt x="111" y="54"/>
                </a:cubicBezTo>
                <a:cubicBezTo>
                  <a:pt x="111" y="49"/>
                  <a:pt x="116" y="48"/>
                  <a:pt x="119" y="48"/>
                </a:cubicBezTo>
                <a:cubicBezTo>
                  <a:pt x="123" y="48"/>
                  <a:pt x="128" y="49"/>
                  <a:pt x="130" y="50"/>
                </a:cubicBezTo>
                <a:cubicBezTo>
                  <a:pt x="132" y="50"/>
                  <a:pt x="132" y="50"/>
                  <a:pt x="132" y="50"/>
                </a:cubicBezTo>
                <a:cubicBezTo>
                  <a:pt x="133" y="50"/>
                  <a:pt x="133" y="49"/>
                  <a:pt x="134" y="49"/>
                </a:cubicBezTo>
                <a:cubicBezTo>
                  <a:pt x="134" y="47"/>
                  <a:pt x="135" y="44"/>
                  <a:pt x="135" y="42"/>
                </a:cubicBezTo>
                <a:cubicBezTo>
                  <a:pt x="135" y="42"/>
                  <a:pt x="135" y="41"/>
                  <a:pt x="135" y="41"/>
                </a:cubicBezTo>
                <a:cubicBezTo>
                  <a:pt x="135" y="40"/>
                  <a:pt x="135" y="39"/>
                  <a:pt x="133" y="39"/>
                </a:cubicBezTo>
                <a:cubicBezTo>
                  <a:pt x="130" y="38"/>
                  <a:pt x="124" y="37"/>
                  <a:pt x="116" y="37"/>
                </a:cubicBezTo>
                <a:cubicBezTo>
                  <a:pt x="107" y="37"/>
                  <a:pt x="92" y="38"/>
                  <a:pt x="92" y="55"/>
                </a:cubicBezTo>
                <a:cubicBezTo>
                  <a:pt x="92" y="69"/>
                  <a:pt x="102" y="71"/>
                  <a:pt x="109" y="73"/>
                </a:cubicBezTo>
                <a:lnTo>
                  <a:pt x="110" y="73"/>
                </a:lnTo>
                <a:close/>
                <a:moveTo>
                  <a:pt x="23" y="59"/>
                </a:moveTo>
                <a:cubicBezTo>
                  <a:pt x="23" y="40"/>
                  <a:pt x="23" y="40"/>
                  <a:pt x="23" y="40"/>
                </a:cubicBezTo>
                <a:cubicBezTo>
                  <a:pt x="23" y="28"/>
                  <a:pt x="28" y="23"/>
                  <a:pt x="39" y="23"/>
                </a:cubicBezTo>
                <a:cubicBezTo>
                  <a:pt x="47" y="23"/>
                  <a:pt x="47" y="23"/>
                  <a:pt x="47" y="23"/>
                </a:cubicBezTo>
                <a:cubicBezTo>
                  <a:pt x="50" y="0"/>
                  <a:pt x="50" y="0"/>
                  <a:pt x="50" y="0"/>
                </a:cubicBezTo>
                <a:cubicBezTo>
                  <a:pt x="37" y="0"/>
                  <a:pt x="37" y="0"/>
                  <a:pt x="37" y="0"/>
                </a:cubicBezTo>
                <a:cubicBezTo>
                  <a:pt x="15" y="0"/>
                  <a:pt x="0" y="16"/>
                  <a:pt x="0" y="38"/>
                </a:cubicBezTo>
                <a:cubicBezTo>
                  <a:pt x="0" y="59"/>
                  <a:pt x="0" y="59"/>
                  <a:pt x="0" y="59"/>
                </a:cubicBezTo>
                <a:lnTo>
                  <a:pt x="23" y="59"/>
                </a:lnTo>
                <a:close/>
                <a:moveTo>
                  <a:pt x="442" y="84"/>
                </a:moveTo>
                <a:cubicBezTo>
                  <a:pt x="441" y="85"/>
                  <a:pt x="438" y="85"/>
                  <a:pt x="434" y="85"/>
                </a:cubicBezTo>
                <a:cubicBezTo>
                  <a:pt x="430" y="85"/>
                  <a:pt x="424" y="85"/>
                  <a:pt x="424" y="78"/>
                </a:cubicBezTo>
                <a:cubicBezTo>
                  <a:pt x="424" y="71"/>
                  <a:pt x="428" y="71"/>
                  <a:pt x="432" y="70"/>
                </a:cubicBezTo>
                <a:cubicBezTo>
                  <a:pt x="442" y="68"/>
                  <a:pt x="442" y="68"/>
                  <a:pt x="442" y="68"/>
                </a:cubicBezTo>
                <a:lnTo>
                  <a:pt x="442" y="84"/>
                </a:lnTo>
                <a:close/>
                <a:moveTo>
                  <a:pt x="530" y="63"/>
                </a:moveTo>
                <a:cubicBezTo>
                  <a:pt x="530" y="62"/>
                  <a:pt x="530" y="62"/>
                  <a:pt x="530" y="62"/>
                </a:cubicBezTo>
                <a:cubicBezTo>
                  <a:pt x="530" y="61"/>
                  <a:pt x="530" y="57"/>
                  <a:pt x="531" y="55"/>
                </a:cubicBezTo>
                <a:cubicBezTo>
                  <a:pt x="531" y="51"/>
                  <a:pt x="533" y="49"/>
                  <a:pt x="539" y="49"/>
                </a:cubicBezTo>
                <a:cubicBezTo>
                  <a:pt x="545" y="49"/>
                  <a:pt x="547" y="51"/>
                  <a:pt x="548" y="54"/>
                </a:cubicBezTo>
                <a:cubicBezTo>
                  <a:pt x="549" y="56"/>
                  <a:pt x="549" y="60"/>
                  <a:pt x="549" y="62"/>
                </a:cubicBezTo>
                <a:cubicBezTo>
                  <a:pt x="549" y="63"/>
                  <a:pt x="549" y="63"/>
                  <a:pt x="549" y="63"/>
                </a:cubicBezTo>
                <a:lnTo>
                  <a:pt x="530" y="63"/>
                </a:lnTo>
                <a:close/>
                <a:moveTo>
                  <a:pt x="379" y="78"/>
                </a:moveTo>
                <a:cubicBezTo>
                  <a:pt x="379" y="83"/>
                  <a:pt x="375" y="85"/>
                  <a:pt x="371" y="85"/>
                </a:cubicBezTo>
                <a:cubicBezTo>
                  <a:pt x="367" y="85"/>
                  <a:pt x="363" y="84"/>
                  <a:pt x="363" y="84"/>
                </a:cubicBezTo>
                <a:cubicBezTo>
                  <a:pt x="363" y="39"/>
                  <a:pt x="363" y="39"/>
                  <a:pt x="363" y="39"/>
                </a:cubicBezTo>
                <a:cubicBezTo>
                  <a:pt x="363" y="39"/>
                  <a:pt x="362" y="38"/>
                  <a:pt x="362" y="38"/>
                </a:cubicBezTo>
                <a:cubicBezTo>
                  <a:pt x="346" y="38"/>
                  <a:pt x="346" y="38"/>
                  <a:pt x="346" y="38"/>
                </a:cubicBezTo>
                <a:cubicBezTo>
                  <a:pt x="345" y="38"/>
                  <a:pt x="344" y="39"/>
                  <a:pt x="344" y="39"/>
                </a:cubicBezTo>
                <a:cubicBezTo>
                  <a:pt x="344" y="78"/>
                  <a:pt x="344" y="78"/>
                  <a:pt x="344" y="78"/>
                </a:cubicBezTo>
                <a:cubicBezTo>
                  <a:pt x="344" y="83"/>
                  <a:pt x="342" y="85"/>
                  <a:pt x="337" y="85"/>
                </a:cubicBezTo>
                <a:cubicBezTo>
                  <a:pt x="334" y="85"/>
                  <a:pt x="328" y="84"/>
                  <a:pt x="328" y="84"/>
                </a:cubicBezTo>
                <a:cubicBezTo>
                  <a:pt x="328" y="39"/>
                  <a:pt x="328" y="39"/>
                  <a:pt x="328" y="39"/>
                </a:cubicBezTo>
                <a:cubicBezTo>
                  <a:pt x="328" y="39"/>
                  <a:pt x="327" y="38"/>
                  <a:pt x="327" y="38"/>
                </a:cubicBezTo>
                <a:cubicBezTo>
                  <a:pt x="281" y="38"/>
                  <a:pt x="281" y="38"/>
                  <a:pt x="281" y="38"/>
                </a:cubicBezTo>
                <a:cubicBezTo>
                  <a:pt x="281" y="20"/>
                  <a:pt x="281" y="20"/>
                  <a:pt x="281" y="20"/>
                </a:cubicBezTo>
                <a:cubicBezTo>
                  <a:pt x="281" y="19"/>
                  <a:pt x="280" y="18"/>
                  <a:pt x="279" y="18"/>
                </a:cubicBezTo>
                <a:cubicBezTo>
                  <a:pt x="279" y="18"/>
                  <a:pt x="278" y="18"/>
                  <a:pt x="278" y="19"/>
                </a:cubicBezTo>
                <a:cubicBezTo>
                  <a:pt x="264" y="21"/>
                  <a:pt x="264" y="21"/>
                  <a:pt x="264" y="21"/>
                </a:cubicBezTo>
                <a:cubicBezTo>
                  <a:pt x="263" y="21"/>
                  <a:pt x="262" y="22"/>
                  <a:pt x="262" y="24"/>
                </a:cubicBezTo>
                <a:cubicBezTo>
                  <a:pt x="262" y="38"/>
                  <a:pt x="262" y="38"/>
                  <a:pt x="262" y="38"/>
                </a:cubicBezTo>
                <a:cubicBezTo>
                  <a:pt x="236" y="38"/>
                  <a:pt x="236" y="38"/>
                  <a:pt x="236" y="38"/>
                </a:cubicBezTo>
                <a:cubicBezTo>
                  <a:pt x="236" y="32"/>
                  <a:pt x="236" y="32"/>
                  <a:pt x="236" y="32"/>
                </a:cubicBezTo>
                <a:cubicBezTo>
                  <a:pt x="236" y="30"/>
                  <a:pt x="237" y="28"/>
                  <a:pt x="238" y="27"/>
                </a:cubicBezTo>
                <a:cubicBezTo>
                  <a:pt x="239" y="26"/>
                  <a:pt x="241" y="26"/>
                  <a:pt x="243" y="26"/>
                </a:cubicBezTo>
                <a:cubicBezTo>
                  <a:pt x="245" y="26"/>
                  <a:pt x="247" y="26"/>
                  <a:pt x="249" y="26"/>
                </a:cubicBezTo>
                <a:cubicBezTo>
                  <a:pt x="249" y="26"/>
                  <a:pt x="249" y="27"/>
                  <a:pt x="249" y="27"/>
                </a:cubicBezTo>
                <a:cubicBezTo>
                  <a:pt x="250" y="27"/>
                  <a:pt x="250" y="27"/>
                  <a:pt x="251" y="27"/>
                </a:cubicBezTo>
                <a:cubicBezTo>
                  <a:pt x="251" y="27"/>
                  <a:pt x="252" y="26"/>
                  <a:pt x="252" y="25"/>
                </a:cubicBezTo>
                <a:cubicBezTo>
                  <a:pt x="253" y="17"/>
                  <a:pt x="253" y="17"/>
                  <a:pt x="253" y="17"/>
                </a:cubicBezTo>
                <a:cubicBezTo>
                  <a:pt x="253" y="17"/>
                  <a:pt x="253" y="17"/>
                  <a:pt x="253" y="16"/>
                </a:cubicBezTo>
                <a:cubicBezTo>
                  <a:pt x="253" y="16"/>
                  <a:pt x="253" y="15"/>
                  <a:pt x="252" y="15"/>
                </a:cubicBezTo>
                <a:cubicBezTo>
                  <a:pt x="250" y="14"/>
                  <a:pt x="245" y="13"/>
                  <a:pt x="237" y="13"/>
                </a:cubicBezTo>
                <a:cubicBezTo>
                  <a:pt x="224" y="13"/>
                  <a:pt x="218" y="19"/>
                  <a:pt x="218" y="31"/>
                </a:cubicBezTo>
                <a:cubicBezTo>
                  <a:pt x="218" y="38"/>
                  <a:pt x="218" y="38"/>
                  <a:pt x="218" y="38"/>
                </a:cubicBezTo>
                <a:cubicBezTo>
                  <a:pt x="209" y="38"/>
                  <a:pt x="209" y="38"/>
                  <a:pt x="209" y="38"/>
                </a:cubicBezTo>
                <a:cubicBezTo>
                  <a:pt x="208" y="38"/>
                  <a:pt x="208" y="39"/>
                  <a:pt x="208" y="39"/>
                </a:cubicBezTo>
                <a:cubicBezTo>
                  <a:pt x="208" y="50"/>
                  <a:pt x="208" y="50"/>
                  <a:pt x="208" y="50"/>
                </a:cubicBezTo>
                <a:cubicBezTo>
                  <a:pt x="208" y="50"/>
                  <a:pt x="208" y="51"/>
                  <a:pt x="209" y="51"/>
                </a:cubicBezTo>
                <a:cubicBezTo>
                  <a:pt x="218" y="51"/>
                  <a:pt x="218" y="51"/>
                  <a:pt x="218" y="51"/>
                </a:cubicBezTo>
                <a:cubicBezTo>
                  <a:pt x="218" y="94"/>
                  <a:pt x="218" y="94"/>
                  <a:pt x="218" y="94"/>
                </a:cubicBezTo>
                <a:cubicBezTo>
                  <a:pt x="218" y="95"/>
                  <a:pt x="218" y="95"/>
                  <a:pt x="219" y="95"/>
                </a:cubicBezTo>
                <a:cubicBezTo>
                  <a:pt x="235" y="95"/>
                  <a:pt x="235" y="95"/>
                  <a:pt x="235" y="95"/>
                </a:cubicBezTo>
                <a:cubicBezTo>
                  <a:pt x="236" y="95"/>
                  <a:pt x="236" y="95"/>
                  <a:pt x="236" y="94"/>
                </a:cubicBezTo>
                <a:cubicBezTo>
                  <a:pt x="236" y="51"/>
                  <a:pt x="236" y="51"/>
                  <a:pt x="236" y="51"/>
                </a:cubicBezTo>
                <a:cubicBezTo>
                  <a:pt x="262" y="51"/>
                  <a:pt x="262" y="51"/>
                  <a:pt x="262" y="51"/>
                </a:cubicBezTo>
                <a:cubicBezTo>
                  <a:pt x="262" y="78"/>
                  <a:pt x="262" y="78"/>
                  <a:pt x="262" y="78"/>
                </a:cubicBezTo>
                <a:cubicBezTo>
                  <a:pt x="262" y="91"/>
                  <a:pt x="269" y="96"/>
                  <a:pt x="283" y="96"/>
                </a:cubicBezTo>
                <a:cubicBezTo>
                  <a:pt x="290" y="96"/>
                  <a:pt x="295" y="95"/>
                  <a:pt x="296" y="94"/>
                </a:cubicBezTo>
                <a:cubicBezTo>
                  <a:pt x="298" y="94"/>
                  <a:pt x="298" y="93"/>
                  <a:pt x="298" y="92"/>
                </a:cubicBezTo>
                <a:cubicBezTo>
                  <a:pt x="298" y="92"/>
                  <a:pt x="298" y="92"/>
                  <a:pt x="298" y="92"/>
                </a:cubicBezTo>
                <a:cubicBezTo>
                  <a:pt x="296" y="84"/>
                  <a:pt x="296" y="84"/>
                  <a:pt x="296" y="84"/>
                </a:cubicBezTo>
                <a:cubicBezTo>
                  <a:pt x="296" y="83"/>
                  <a:pt x="296" y="82"/>
                  <a:pt x="295" y="82"/>
                </a:cubicBezTo>
                <a:cubicBezTo>
                  <a:pt x="295" y="82"/>
                  <a:pt x="295" y="82"/>
                  <a:pt x="294" y="83"/>
                </a:cubicBezTo>
                <a:cubicBezTo>
                  <a:pt x="294" y="83"/>
                  <a:pt x="294" y="83"/>
                  <a:pt x="294" y="83"/>
                </a:cubicBezTo>
                <a:cubicBezTo>
                  <a:pt x="293" y="83"/>
                  <a:pt x="290" y="83"/>
                  <a:pt x="288" y="83"/>
                </a:cubicBezTo>
                <a:cubicBezTo>
                  <a:pt x="282" y="83"/>
                  <a:pt x="281" y="81"/>
                  <a:pt x="281" y="77"/>
                </a:cubicBezTo>
                <a:cubicBezTo>
                  <a:pt x="281" y="51"/>
                  <a:pt x="281" y="51"/>
                  <a:pt x="281" y="51"/>
                </a:cubicBezTo>
                <a:cubicBezTo>
                  <a:pt x="309" y="51"/>
                  <a:pt x="309" y="51"/>
                  <a:pt x="309" y="51"/>
                </a:cubicBezTo>
                <a:cubicBezTo>
                  <a:pt x="309" y="88"/>
                  <a:pt x="309" y="88"/>
                  <a:pt x="309" y="88"/>
                </a:cubicBezTo>
                <a:cubicBezTo>
                  <a:pt x="309" y="92"/>
                  <a:pt x="313" y="93"/>
                  <a:pt x="319" y="95"/>
                </a:cubicBezTo>
                <a:cubicBezTo>
                  <a:pt x="324" y="96"/>
                  <a:pt x="331" y="97"/>
                  <a:pt x="336" y="97"/>
                </a:cubicBezTo>
                <a:cubicBezTo>
                  <a:pt x="342" y="97"/>
                  <a:pt x="349" y="96"/>
                  <a:pt x="354" y="92"/>
                </a:cubicBezTo>
                <a:cubicBezTo>
                  <a:pt x="361" y="96"/>
                  <a:pt x="368" y="97"/>
                  <a:pt x="375" y="97"/>
                </a:cubicBezTo>
                <a:cubicBezTo>
                  <a:pt x="389" y="97"/>
                  <a:pt x="398" y="94"/>
                  <a:pt x="398" y="80"/>
                </a:cubicBezTo>
                <a:cubicBezTo>
                  <a:pt x="398" y="39"/>
                  <a:pt x="398" y="39"/>
                  <a:pt x="398" y="39"/>
                </a:cubicBezTo>
                <a:cubicBezTo>
                  <a:pt x="398" y="39"/>
                  <a:pt x="397" y="38"/>
                  <a:pt x="396" y="38"/>
                </a:cubicBezTo>
                <a:cubicBezTo>
                  <a:pt x="380" y="38"/>
                  <a:pt x="380" y="38"/>
                  <a:pt x="380" y="38"/>
                </a:cubicBezTo>
                <a:cubicBezTo>
                  <a:pt x="380" y="38"/>
                  <a:pt x="379" y="39"/>
                  <a:pt x="379" y="39"/>
                </a:cubicBezTo>
                <a:lnTo>
                  <a:pt x="379" y="78"/>
                </a:lnTo>
                <a:close/>
                <a:moveTo>
                  <a:pt x="507" y="48"/>
                </a:moveTo>
                <a:cubicBezTo>
                  <a:pt x="507" y="39"/>
                  <a:pt x="507" y="39"/>
                  <a:pt x="507" y="39"/>
                </a:cubicBezTo>
                <a:cubicBezTo>
                  <a:pt x="507" y="37"/>
                  <a:pt x="507" y="37"/>
                  <a:pt x="505" y="37"/>
                </a:cubicBezTo>
                <a:cubicBezTo>
                  <a:pt x="503" y="37"/>
                  <a:pt x="503" y="37"/>
                  <a:pt x="503" y="37"/>
                </a:cubicBezTo>
                <a:cubicBezTo>
                  <a:pt x="496" y="37"/>
                  <a:pt x="489" y="38"/>
                  <a:pt x="484" y="39"/>
                </a:cubicBezTo>
                <a:cubicBezTo>
                  <a:pt x="477" y="40"/>
                  <a:pt x="474" y="41"/>
                  <a:pt x="474" y="45"/>
                </a:cubicBezTo>
                <a:cubicBezTo>
                  <a:pt x="474" y="94"/>
                  <a:pt x="474" y="94"/>
                  <a:pt x="474" y="94"/>
                </a:cubicBezTo>
                <a:cubicBezTo>
                  <a:pt x="474" y="95"/>
                  <a:pt x="475" y="95"/>
                  <a:pt x="475" y="95"/>
                </a:cubicBezTo>
                <a:cubicBezTo>
                  <a:pt x="491" y="95"/>
                  <a:pt x="491" y="95"/>
                  <a:pt x="491" y="95"/>
                </a:cubicBezTo>
                <a:cubicBezTo>
                  <a:pt x="492" y="95"/>
                  <a:pt x="493" y="95"/>
                  <a:pt x="493" y="94"/>
                </a:cubicBezTo>
                <a:cubicBezTo>
                  <a:pt x="493" y="51"/>
                  <a:pt x="493" y="51"/>
                  <a:pt x="493" y="51"/>
                </a:cubicBezTo>
                <a:cubicBezTo>
                  <a:pt x="494" y="51"/>
                  <a:pt x="499" y="50"/>
                  <a:pt x="505" y="50"/>
                </a:cubicBezTo>
                <a:cubicBezTo>
                  <a:pt x="507" y="50"/>
                  <a:pt x="507" y="49"/>
                  <a:pt x="507" y="48"/>
                </a:cubicBezTo>
                <a:moveTo>
                  <a:pt x="146" y="67"/>
                </a:moveTo>
                <a:cubicBezTo>
                  <a:pt x="146" y="84"/>
                  <a:pt x="149" y="97"/>
                  <a:pt x="174" y="97"/>
                </a:cubicBezTo>
                <a:cubicBezTo>
                  <a:pt x="199" y="97"/>
                  <a:pt x="202" y="84"/>
                  <a:pt x="202" y="67"/>
                </a:cubicBezTo>
                <a:cubicBezTo>
                  <a:pt x="202" y="50"/>
                  <a:pt x="199" y="37"/>
                  <a:pt x="174" y="37"/>
                </a:cubicBezTo>
                <a:cubicBezTo>
                  <a:pt x="149" y="37"/>
                  <a:pt x="146" y="50"/>
                  <a:pt x="146" y="67"/>
                </a:cubicBezTo>
                <a:moveTo>
                  <a:pt x="165" y="67"/>
                </a:moveTo>
                <a:cubicBezTo>
                  <a:pt x="165" y="54"/>
                  <a:pt x="165" y="49"/>
                  <a:pt x="174" y="49"/>
                </a:cubicBezTo>
                <a:cubicBezTo>
                  <a:pt x="183" y="49"/>
                  <a:pt x="183" y="54"/>
                  <a:pt x="183" y="67"/>
                </a:cubicBezTo>
                <a:cubicBezTo>
                  <a:pt x="183" y="79"/>
                  <a:pt x="183" y="84"/>
                  <a:pt x="174" y="84"/>
                </a:cubicBezTo>
                <a:cubicBezTo>
                  <a:pt x="165" y="84"/>
                  <a:pt x="165" y="79"/>
                  <a:pt x="165" y="67"/>
                </a:cubicBezTo>
                <a:moveTo>
                  <a:pt x="594" y="42"/>
                </a:moveTo>
                <a:cubicBezTo>
                  <a:pt x="596" y="42"/>
                  <a:pt x="596" y="42"/>
                  <a:pt x="596" y="42"/>
                </a:cubicBezTo>
                <a:cubicBezTo>
                  <a:pt x="599" y="52"/>
                  <a:pt x="599" y="52"/>
                  <a:pt x="599" y="52"/>
                </a:cubicBezTo>
                <a:cubicBezTo>
                  <a:pt x="592" y="52"/>
                  <a:pt x="592" y="52"/>
                  <a:pt x="592" y="52"/>
                </a:cubicBezTo>
                <a:lnTo>
                  <a:pt x="594" y="42"/>
                </a:lnTo>
                <a:close/>
                <a:moveTo>
                  <a:pt x="629" y="53"/>
                </a:moveTo>
                <a:cubicBezTo>
                  <a:pt x="629" y="59"/>
                  <a:pt x="629" y="59"/>
                  <a:pt x="629" y="59"/>
                </a:cubicBezTo>
                <a:cubicBezTo>
                  <a:pt x="629" y="59"/>
                  <a:pt x="627" y="59"/>
                  <a:pt x="626" y="59"/>
                </a:cubicBezTo>
                <a:cubicBezTo>
                  <a:pt x="621" y="59"/>
                  <a:pt x="618" y="58"/>
                  <a:pt x="618" y="51"/>
                </a:cubicBezTo>
                <a:cubicBezTo>
                  <a:pt x="618" y="43"/>
                  <a:pt x="621" y="42"/>
                  <a:pt x="626" y="42"/>
                </a:cubicBezTo>
                <a:cubicBezTo>
                  <a:pt x="628" y="42"/>
                  <a:pt x="631" y="42"/>
                  <a:pt x="632" y="42"/>
                </a:cubicBezTo>
                <a:cubicBezTo>
                  <a:pt x="632" y="43"/>
                  <a:pt x="633" y="43"/>
                  <a:pt x="633" y="43"/>
                </a:cubicBezTo>
                <a:cubicBezTo>
                  <a:pt x="633" y="43"/>
                  <a:pt x="633" y="43"/>
                  <a:pt x="634" y="43"/>
                </a:cubicBezTo>
                <a:cubicBezTo>
                  <a:pt x="634" y="43"/>
                  <a:pt x="634" y="42"/>
                  <a:pt x="634" y="42"/>
                </a:cubicBezTo>
                <a:cubicBezTo>
                  <a:pt x="634" y="40"/>
                  <a:pt x="634" y="40"/>
                  <a:pt x="634" y="40"/>
                </a:cubicBezTo>
                <a:cubicBezTo>
                  <a:pt x="634" y="40"/>
                  <a:pt x="634" y="40"/>
                  <a:pt x="634" y="40"/>
                </a:cubicBezTo>
                <a:cubicBezTo>
                  <a:pt x="634" y="39"/>
                  <a:pt x="634" y="39"/>
                  <a:pt x="634" y="39"/>
                </a:cubicBezTo>
                <a:cubicBezTo>
                  <a:pt x="633" y="39"/>
                  <a:pt x="630" y="38"/>
                  <a:pt x="625" y="38"/>
                </a:cubicBezTo>
                <a:cubicBezTo>
                  <a:pt x="616" y="38"/>
                  <a:pt x="612" y="41"/>
                  <a:pt x="612" y="50"/>
                </a:cubicBezTo>
                <a:cubicBezTo>
                  <a:pt x="612" y="59"/>
                  <a:pt x="615" y="63"/>
                  <a:pt x="625" y="63"/>
                </a:cubicBezTo>
                <a:cubicBezTo>
                  <a:pt x="628" y="63"/>
                  <a:pt x="631" y="63"/>
                  <a:pt x="632" y="62"/>
                </a:cubicBezTo>
                <a:cubicBezTo>
                  <a:pt x="632" y="62"/>
                  <a:pt x="632" y="62"/>
                  <a:pt x="632" y="62"/>
                </a:cubicBezTo>
                <a:cubicBezTo>
                  <a:pt x="634" y="62"/>
                  <a:pt x="634" y="61"/>
                  <a:pt x="634" y="59"/>
                </a:cubicBezTo>
                <a:cubicBezTo>
                  <a:pt x="634" y="49"/>
                  <a:pt x="634" y="49"/>
                  <a:pt x="634" y="49"/>
                </a:cubicBezTo>
                <a:cubicBezTo>
                  <a:pt x="634" y="49"/>
                  <a:pt x="634" y="49"/>
                  <a:pt x="634" y="49"/>
                </a:cubicBezTo>
                <a:cubicBezTo>
                  <a:pt x="625" y="49"/>
                  <a:pt x="625" y="49"/>
                  <a:pt x="625" y="49"/>
                </a:cubicBezTo>
                <a:cubicBezTo>
                  <a:pt x="624" y="49"/>
                  <a:pt x="624" y="49"/>
                  <a:pt x="624" y="49"/>
                </a:cubicBezTo>
                <a:cubicBezTo>
                  <a:pt x="624" y="52"/>
                  <a:pt x="624" y="52"/>
                  <a:pt x="624" y="52"/>
                </a:cubicBezTo>
                <a:cubicBezTo>
                  <a:pt x="624" y="53"/>
                  <a:pt x="625" y="53"/>
                  <a:pt x="625" y="53"/>
                </a:cubicBezTo>
                <a:lnTo>
                  <a:pt x="629" y="53"/>
                </a:lnTo>
                <a:close/>
                <a:moveTo>
                  <a:pt x="600" y="38"/>
                </a:moveTo>
                <a:cubicBezTo>
                  <a:pt x="591" y="38"/>
                  <a:pt x="591" y="38"/>
                  <a:pt x="591" y="38"/>
                </a:cubicBezTo>
                <a:cubicBezTo>
                  <a:pt x="591" y="38"/>
                  <a:pt x="590" y="38"/>
                  <a:pt x="590" y="38"/>
                </a:cubicBezTo>
                <a:cubicBezTo>
                  <a:pt x="582" y="62"/>
                  <a:pt x="582" y="62"/>
                  <a:pt x="582" y="62"/>
                </a:cubicBezTo>
                <a:cubicBezTo>
                  <a:pt x="582" y="62"/>
                  <a:pt x="582" y="62"/>
                  <a:pt x="582" y="62"/>
                </a:cubicBezTo>
                <a:cubicBezTo>
                  <a:pt x="582" y="62"/>
                  <a:pt x="582" y="63"/>
                  <a:pt x="583" y="63"/>
                </a:cubicBezTo>
                <a:cubicBezTo>
                  <a:pt x="588" y="63"/>
                  <a:pt x="588" y="63"/>
                  <a:pt x="588" y="63"/>
                </a:cubicBezTo>
                <a:cubicBezTo>
                  <a:pt x="589" y="63"/>
                  <a:pt x="589" y="62"/>
                  <a:pt x="589" y="62"/>
                </a:cubicBezTo>
                <a:cubicBezTo>
                  <a:pt x="591" y="55"/>
                  <a:pt x="591" y="55"/>
                  <a:pt x="591" y="55"/>
                </a:cubicBezTo>
                <a:cubicBezTo>
                  <a:pt x="600" y="55"/>
                  <a:pt x="600" y="55"/>
                  <a:pt x="600" y="55"/>
                </a:cubicBezTo>
                <a:cubicBezTo>
                  <a:pt x="602" y="62"/>
                  <a:pt x="602" y="62"/>
                  <a:pt x="602" y="62"/>
                </a:cubicBezTo>
                <a:cubicBezTo>
                  <a:pt x="602" y="62"/>
                  <a:pt x="602" y="63"/>
                  <a:pt x="602" y="63"/>
                </a:cubicBezTo>
                <a:cubicBezTo>
                  <a:pt x="608" y="63"/>
                  <a:pt x="608" y="63"/>
                  <a:pt x="608" y="63"/>
                </a:cubicBezTo>
                <a:cubicBezTo>
                  <a:pt x="608" y="63"/>
                  <a:pt x="608" y="62"/>
                  <a:pt x="608" y="62"/>
                </a:cubicBezTo>
                <a:cubicBezTo>
                  <a:pt x="608" y="62"/>
                  <a:pt x="608" y="62"/>
                  <a:pt x="608" y="62"/>
                </a:cubicBezTo>
                <a:cubicBezTo>
                  <a:pt x="601" y="38"/>
                  <a:pt x="601" y="38"/>
                  <a:pt x="601" y="38"/>
                </a:cubicBezTo>
                <a:cubicBezTo>
                  <a:pt x="600" y="38"/>
                  <a:pt x="600" y="38"/>
                  <a:pt x="600" y="38"/>
                </a:cubicBezTo>
                <a:moveTo>
                  <a:pt x="39" y="38"/>
                </a:moveTo>
                <a:cubicBezTo>
                  <a:pt x="39" y="55"/>
                  <a:pt x="39" y="55"/>
                  <a:pt x="39" y="55"/>
                </a:cubicBezTo>
                <a:cubicBezTo>
                  <a:pt x="39" y="67"/>
                  <a:pt x="34" y="73"/>
                  <a:pt x="23" y="73"/>
                </a:cubicBezTo>
                <a:cubicBezTo>
                  <a:pt x="15" y="73"/>
                  <a:pt x="15" y="73"/>
                  <a:pt x="15" y="73"/>
                </a:cubicBezTo>
                <a:cubicBezTo>
                  <a:pt x="12" y="96"/>
                  <a:pt x="12" y="96"/>
                  <a:pt x="12" y="96"/>
                </a:cubicBezTo>
                <a:cubicBezTo>
                  <a:pt x="24" y="96"/>
                  <a:pt x="24" y="96"/>
                  <a:pt x="24" y="96"/>
                </a:cubicBezTo>
                <a:cubicBezTo>
                  <a:pt x="45" y="96"/>
                  <a:pt x="62" y="81"/>
                  <a:pt x="62" y="57"/>
                </a:cubicBezTo>
                <a:cubicBezTo>
                  <a:pt x="62" y="38"/>
                  <a:pt x="62" y="38"/>
                  <a:pt x="62" y="38"/>
                </a:cubicBezTo>
                <a:lnTo>
                  <a:pt x="39" y="38"/>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dirty="0">
              <a:solidFill>
                <a:srgbClr val="233356"/>
              </a:solidFill>
            </a:endParaRPr>
          </a:p>
        </p:txBody>
      </p:sp>
      <p:sp>
        <p:nvSpPr>
          <p:cNvPr id="4" name="Footer Placeholder 3"/>
          <p:cNvSpPr>
            <a:spLocks noGrp="1"/>
          </p:cNvSpPr>
          <p:nvPr>
            <p:ph type="ftr" sz="quarter" idx="10"/>
          </p:nvPr>
        </p:nvSpPr>
        <p:spPr/>
        <p:txBody>
          <a:bodyPr/>
          <a:lstStyle/>
          <a:p>
            <a:r>
              <a:rPr lang="en-US" smtClean="0"/>
              <a:t>© 2018 Software AG. All rights reserved. For internal use only</a:t>
            </a:r>
            <a:endParaRPr lang="en-US" dirty="0" smtClean="0"/>
          </a:p>
        </p:txBody>
      </p:sp>
      <p:sp>
        <p:nvSpPr>
          <p:cNvPr id="6" name="TextBox 22"/>
          <p:cNvSpPr txBox="1">
            <a:spLocks noChangeArrowheads="1"/>
          </p:cNvSpPr>
          <p:nvPr/>
        </p:nvSpPr>
        <p:spPr bwMode="auto">
          <a:xfrm>
            <a:off x="395290" y="4961778"/>
            <a:ext cx="280091"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rebuchet MS" pitchFamily="34" charset="0"/>
                <a:ea typeface="MS PGothic" pitchFamily="34" charset="-128"/>
              </a:defRPr>
            </a:lvl1pPr>
            <a:lvl2pPr marL="742950" indent="-285750" eaLnBrk="0" hangingPunct="0">
              <a:defRPr sz="2400">
                <a:solidFill>
                  <a:schemeClr val="tx1"/>
                </a:solidFill>
                <a:latin typeface="Trebuchet MS" pitchFamily="34" charset="0"/>
                <a:ea typeface="MS PGothic" pitchFamily="34" charset="-128"/>
              </a:defRPr>
            </a:lvl2pPr>
            <a:lvl3pPr marL="1143000" indent="-228600" eaLnBrk="0" hangingPunct="0">
              <a:defRPr sz="2400">
                <a:solidFill>
                  <a:schemeClr val="tx1"/>
                </a:solidFill>
                <a:latin typeface="Trebuchet MS" pitchFamily="34" charset="0"/>
                <a:ea typeface="MS PGothic" pitchFamily="34" charset="-128"/>
              </a:defRPr>
            </a:lvl3pPr>
            <a:lvl4pPr marL="1600200" indent="-228600" eaLnBrk="0" hangingPunct="0">
              <a:defRPr sz="2400">
                <a:solidFill>
                  <a:schemeClr val="tx1"/>
                </a:solidFill>
                <a:latin typeface="Trebuchet MS" pitchFamily="34" charset="0"/>
                <a:ea typeface="MS PGothic" pitchFamily="34" charset="-128"/>
              </a:defRPr>
            </a:lvl4pPr>
            <a:lvl5pPr marL="2057400" indent="-228600" eaLnBrk="0" hangingPunct="0">
              <a:defRPr sz="2400">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rebuchet MS" pitchFamily="34" charset="0"/>
                <a:ea typeface="MS PGothic" pitchFamily="34" charset="-128"/>
              </a:defRPr>
            </a:lvl9pPr>
          </a:lstStyle>
          <a:p>
            <a:pPr marL="0" marR="0" indent="0" algn="l" defTabSz="914400" rtl="0" eaLnBrk="1" fontAlgn="base" latinLnBrk="0" hangingPunct="1">
              <a:lnSpc>
                <a:spcPct val="100000"/>
              </a:lnSpc>
              <a:spcBef>
                <a:spcPct val="0"/>
              </a:spcBef>
              <a:spcAft>
                <a:spcPct val="0"/>
              </a:spcAft>
              <a:buClrTx/>
              <a:buSzTx/>
              <a:buFontTx/>
              <a:buNone/>
              <a:tabLst/>
              <a:defRPr/>
            </a:pPr>
            <a:fld id="{F8714038-F777-4D6C-BF39-F3C9BE8830C2}" type="slidenum">
              <a:rPr lang="en-US" sz="600" smtClean="0">
                <a:solidFill>
                  <a:schemeClr val="bg2"/>
                </a:solidFill>
                <a:latin typeface="+mn-lt"/>
                <a:cs typeface="Arial" panose="020B0604020202020204" pitchFamily="34" charset="0"/>
              </a:rPr>
              <a:pPr marL="0" marR="0" indent="0" algn="l" defTabSz="914400" rtl="0" eaLnBrk="1" fontAlgn="base" latinLnBrk="0" hangingPunct="1">
                <a:lnSpc>
                  <a:spcPct val="100000"/>
                </a:lnSpc>
                <a:spcBef>
                  <a:spcPct val="0"/>
                </a:spcBef>
                <a:spcAft>
                  <a:spcPct val="0"/>
                </a:spcAft>
                <a:buClrTx/>
                <a:buSzTx/>
                <a:buFontTx/>
                <a:buNone/>
                <a:tabLst/>
                <a:defRPr/>
              </a:pPr>
              <a:t>‹#›</a:t>
            </a:fld>
            <a:r>
              <a:rPr lang="en-US" sz="600" dirty="0" smtClean="0">
                <a:solidFill>
                  <a:srgbClr val="038299"/>
                </a:solidFill>
                <a:latin typeface="+mn-lt"/>
                <a:cs typeface="Arial" panose="020B0604020202020204" pitchFamily="34" charset="0"/>
              </a:rPr>
              <a:t>  </a:t>
            </a:r>
            <a:r>
              <a:rPr lang="en-US" sz="600" dirty="0" smtClean="0">
                <a:solidFill>
                  <a:schemeClr val="bg1">
                    <a:lumMod val="65000"/>
                  </a:schemeClr>
                </a:solidFill>
                <a:latin typeface="+mn-lt"/>
                <a:cs typeface="Arial" pitchFamily="34" charset="0"/>
              </a:rPr>
              <a:t>  |</a:t>
            </a:r>
          </a:p>
        </p:txBody>
      </p:sp>
    </p:spTree>
    <p:extLst>
      <p:ext uri="{BB962C8B-B14F-4D97-AF65-F5344CB8AC3E}">
        <p14:creationId xmlns:p14="http://schemas.microsoft.com/office/powerpoint/2010/main" val="297681743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AG - Title Slide 5">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3" cstate="screen">
            <a:extLst>
              <a:ext uri="{28A0092B-C50C-407E-A947-70E740481C1C}">
                <a14:useLocalDpi xmlns:a14="http://schemas.microsoft.com/office/drawing/2010/main"/>
              </a:ext>
            </a:extLst>
          </a:blip>
          <a:srcRect l="-7143"/>
          <a:stretch/>
        </p:blipFill>
        <p:spPr>
          <a:xfrm>
            <a:off x="0" y="-1"/>
            <a:ext cx="9144000" cy="5143501"/>
          </a:xfrm>
          <a:prstGeom prst="rect">
            <a:avLst/>
          </a:prstGeom>
        </p:spPr>
      </p:pic>
      <p:sp>
        <p:nvSpPr>
          <p:cNvPr id="10" name="Rectangle 9"/>
          <p:cNvSpPr/>
          <p:nvPr userDrawn="1"/>
        </p:nvSpPr>
        <p:spPr>
          <a:xfrm>
            <a:off x="2773679" y="0"/>
            <a:ext cx="5349241" cy="5143499"/>
          </a:xfrm>
          <a:prstGeom prst="rect">
            <a:avLst/>
          </a:prstGeom>
          <a:gradFill flip="none" rotWithShape="1">
            <a:gsLst>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5" name="Rectangle 4"/>
          <p:cNvSpPr/>
          <p:nvPr userDrawn="1"/>
        </p:nvSpPr>
        <p:spPr>
          <a:xfrm>
            <a:off x="1028700" y="0"/>
            <a:ext cx="178308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4" name="Footer Placeholder 3"/>
          <p:cNvSpPr>
            <a:spLocks noGrp="1"/>
          </p:cNvSpPr>
          <p:nvPr>
            <p:ph type="ftr" sz="quarter" idx="11"/>
          </p:nvPr>
        </p:nvSpPr>
        <p:spPr>
          <a:xfrm>
            <a:off x="413132" y="4960856"/>
            <a:ext cx="2268000" cy="92333"/>
          </a:xfrm>
        </p:spPr>
        <p:txBody>
          <a:bodyPr/>
          <a:lstStyle>
            <a:lvl1pPr>
              <a:defRPr>
                <a:solidFill>
                  <a:schemeClr val="bg1">
                    <a:lumMod val="50000"/>
                  </a:schemeClr>
                </a:solidFill>
              </a:defRPr>
            </a:lvl1pPr>
          </a:lstStyle>
          <a:p>
            <a:r>
              <a:rPr lang="en-US" smtClean="0"/>
              <a:t>© 2018 Software AG. All rights reserved. For internal use only</a:t>
            </a:r>
            <a:endParaRPr lang="en-US" dirty="0" smtClean="0"/>
          </a:p>
        </p:txBody>
      </p:sp>
      <p:sp>
        <p:nvSpPr>
          <p:cNvPr id="7" name="Freeform 12"/>
          <p:cNvSpPr>
            <a:spLocks noEditPoints="1"/>
          </p:cNvSpPr>
          <p:nvPr userDrawn="1">
            <p:custDataLst>
              <p:tags r:id="rId1"/>
            </p:custDataLst>
          </p:nvPr>
        </p:nvSpPr>
        <p:spPr bwMode="auto">
          <a:xfrm>
            <a:off x="404744" y="456406"/>
            <a:ext cx="2646363" cy="414338"/>
          </a:xfrm>
          <a:custGeom>
            <a:avLst/>
            <a:gdLst>
              <a:gd name="T0" fmla="*/ 0 w 1955"/>
              <a:gd name="T1" fmla="*/ 182 h 298"/>
              <a:gd name="T2" fmla="*/ 144 w 1955"/>
              <a:gd name="T3" fmla="*/ 68 h 298"/>
              <a:gd name="T4" fmla="*/ 670 w 1955"/>
              <a:gd name="T5" fmla="*/ 94 h 298"/>
              <a:gd name="T6" fmla="*/ 639 w 1955"/>
              <a:gd name="T7" fmla="*/ 120 h 298"/>
              <a:gd name="T8" fmla="*/ 670 w 1955"/>
              <a:gd name="T9" fmla="*/ 289 h 298"/>
              <a:gd name="T10" fmla="*/ 728 w 1955"/>
              <a:gd name="T11" fmla="*/ 156 h 298"/>
              <a:gd name="T12" fmla="*/ 913 w 1955"/>
              <a:gd name="T13" fmla="*/ 290 h 298"/>
              <a:gd name="T14" fmla="*/ 909 w 1955"/>
              <a:gd name="T15" fmla="*/ 253 h 298"/>
              <a:gd name="T16" fmla="*/ 865 w 1955"/>
              <a:gd name="T17" fmla="*/ 235 h 298"/>
              <a:gd name="T18" fmla="*/ 982 w 1955"/>
              <a:gd name="T19" fmla="*/ 291 h 298"/>
              <a:gd name="T20" fmla="*/ 1226 w 1955"/>
              <a:gd name="T21" fmla="*/ 247 h 298"/>
              <a:gd name="T22" fmla="*/ 1168 w 1955"/>
              <a:gd name="T23" fmla="*/ 120 h 298"/>
              <a:gd name="T24" fmla="*/ 1118 w 1955"/>
              <a:gd name="T25" fmla="*/ 120 h 298"/>
              <a:gd name="T26" fmla="*/ 1060 w 1955"/>
              <a:gd name="T27" fmla="*/ 238 h 298"/>
              <a:gd name="T28" fmla="*/ 1006 w 1955"/>
              <a:gd name="T29" fmla="*/ 116 h 298"/>
              <a:gd name="T30" fmla="*/ 856 w 1955"/>
              <a:gd name="T31" fmla="*/ 56 h 298"/>
              <a:gd name="T32" fmla="*/ 728 w 1955"/>
              <a:gd name="T33" fmla="*/ 116 h 298"/>
              <a:gd name="T34" fmla="*/ 765 w 1955"/>
              <a:gd name="T35" fmla="*/ 80 h 298"/>
              <a:gd name="T36" fmla="*/ 779 w 1955"/>
              <a:gd name="T37" fmla="*/ 52 h 298"/>
              <a:gd name="T38" fmla="*/ 670 w 1955"/>
              <a:gd name="T39" fmla="*/ 94 h 298"/>
              <a:gd name="T40" fmla="*/ 1734 w 1955"/>
              <a:gd name="T41" fmla="*/ 286 h 298"/>
              <a:gd name="T42" fmla="*/ 1733 w 1955"/>
              <a:gd name="T43" fmla="*/ 258 h 298"/>
              <a:gd name="T44" fmla="*/ 1682 w 1955"/>
              <a:gd name="T45" fmla="*/ 260 h 298"/>
              <a:gd name="T46" fmla="*/ 1747 w 1955"/>
              <a:gd name="T47" fmla="*/ 218 h 298"/>
              <a:gd name="T48" fmla="*/ 1574 w 1955"/>
              <a:gd name="T49" fmla="*/ 206 h 298"/>
              <a:gd name="T50" fmla="*/ 1662 w 1955"/>
              <a:gd name="T51" fmla="*/ 149 h 298"/>
              <a:gd name="T52" fmla="*/ 1633 w 1955"/>
              <a:gd name="T53" fmla="*/ 195 h 298"/>
              <a:gd name="T54" fmla="*/ 1267 w 1955"/>
              <a:gd name="T55" fmla="*/ 124 h 298"/>
              <a:gd name="T56" fmla="*/ 1269 w 1955"/>
              <a:gd name="T57" fmla="*/ 157 h 298"/>
              <a:gd name="T58" fmla="*/ 1353 w 1955"/>
              <a:gd name="T59" fmla="*/ 153 h 298"/>
              <a:gd name="T60" fmla="*/ 1252 w 1955"/>
              <a:gd name="T61" fmla="*/ 239 h 298"/>
              <a:gd name="T62" fmla="*/ 1418 w 1955"/>
              <a:gd name="T63" fmla="*/ 165 h 298"/>
              <a:gd name="T64" fmla="*/ 1307 w 1955"/>
              <a:gd name="T65" fmla="*/ 239 h 298"/>
              <a:gd name="T66" fmla="*/ 1360 w 1955"/>
              <a:gd name="T67" fmla="*/ 259 h 298"/>
              <a:gd name="T68" fmla="*/ 448 w 1955"/>
              <a:gd name="T69" fmla="*/ 205 h 298"/>
              <a:gd name="T70" fmla="*/ 448 w 1955"/>
              <a:gd name="T71" fmla="*/ 205 h 298"/>
              <a:gd name="T72" fmla="*/ 564 w 1955"/>
              <a:gd name="T73" fmla="*/ 205 h 298"/>
              <a:gd name="T74" fmla="*/ 283 w 1955"/>
              <a:gd name="T75" fmla="*/ 168 h 298"/>
              <a:gd name="T76" fmla="*/ 339 w 1955"/>
              <a:gd name="T77" fmla="*/ 260 h 298"/>
              <a:gd name="T78" fmla="*/ 289 w 1955"/>
              <a:gd name="T79" fmla="*/ 252 h 298"/>
              <a:gd name="T80" fmla="*/ 284 w 1955"/>
              <a:gd name="T81" fmla="*/ 287 h 298"/>
              <a:gd name="T82" fmla="*/ 368 w 1955"/>
              <a:gd name="T83" fmla="*/ 183 h 298"/>
              <a:gd name="T84" fmla="*/ 407 w 1955"/>
              <a:gd name="T85" fmla="*/ 153 h 298"/>
              <a:gd name="T86" fmla="*/ 409 w 1955"/>
              <a:gd name="T87" fmla="*/ 118 h 298"/>
              <a:gd name="T88" fmla="*/ 1550 w 1955"/>
              <a:gd name="T89" fmla="*/ 112 h 298"/>
              <a:gd name="T90" fmla="*/ 1465 w 1955"/>
              <a:gd name="T91" fmla="*/ 293 h 298"/>
              <a:gd name="T92" fmla="*/ 1557 w 1955"/>
              <a:gd name="T93" fmla="*/ 154 h 298"/>
              <a:gd name="T94" fmla="*/ 1550 w 1955"/>
              <a:gd name="T95" fmla="*/ 112 h 298"/>
              <a:gd name="T96" fmla="*/ 1927 w 1955"/>
              <a:gd name="T97" fmla="*/ 193 h 298"/>
              <a:gd name="T98" fmla="*/ 1955 w 1955"/>
              <a:gd name="T99" fmla="*/ 151 h 298"/>
              <a:gd name="T100" fmla="*/ 1924 w 1955"/>
              <a:gd name="T101" fmla="*/ 160 h 298"/>
              <a:gd name="T102" fmla="*/ 1928 w 1955"/>
              <a:gd name="T103" fmla="*/ 181 h 298"/>
              <a:gd name="T104" fmla="*/ 1950 w 1955"/>
              <a:gd name="T105" fmla="*/ 130 h 298"/>
              <a:gd name="T106" fmla="*/ 1955 w 1955"/>
              <a:gd name="T107" fmla="*/ 121 h 298"/>
              <a:gd name="T108" fmla="*/ 119 w 1955"/>
              <a:gd name="T109" fmla="*/ 116 h 298"/>
              <a:gd name="T110" fmla="*/ 44 w 1955"/>
              <a:gd name="T111" fmla="*/ 225 h 298"/>
              <a:gd name="T112" fmla="*/ 189 w 1955"/>
              <a:gd name="T113" fmla="*/ 116 h 298"/>
              <a:gd name="T114" fmla="*/ 1820 w 1955"/>
              <a:gd name="T115" fmla="*/ 116 h 298"/>
              <a:gd name="T116" fmla="*/ 1795 w 1955"/>
              <a:gd name="T117" fmla="*/ 192 h 298"/>
              <a:gd name="T118" fmla="*/ 1850 w 1955"/>
              <a:gd name="T119" fmla="*/ 170 h 298"/>
              <a:gd name="T120" fmla="*/ 1874 w 1955"/>
              <a:gd name="T121" fmla="*/ 191 h 298"/>
              <a:gd name="T122" fmla="*/ 1820 w 1955"/>
              <a:gd name="T123" fmla="*/ 116 h 298"/>
              <a:gd name="T124" fmla="*/ 1838 w 1955"/>
              <a:gd name="T125" fmla="*/ 12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55" h="298">
                <a:moveTo>
                  <a:pt x="113" y="0"/>
                </a:moveTo>
                <a:lnTo>
                  <a:pt x="113" y="0"/>
                </a:lnTo>
                <a:cubicBezTo>
                  <a:pt x="45" y="0"/>
                  <a:pt x="0" y="49"/>
                  <a:pt x="0" y="118"/>
                </a:cubicBezTo>
                <a:lnTo>
                  <a:pt x="0" y="182"/>
                </a:lnTo>
                <a:lnTo>
                  <a:pt x="70" y="182"/>
                </a:lnTo>
                <a:lnTo>
                  <a:pt x="70" y="123"/>
                </a:lnTo>
                <a:cubicBezTo>
                  <a:pt x="70" y="86"/>
                  <a:pt x="85" y="68"/>
                  <a:pt x="120" y="68"/>
                </a:cubicBezTo>
                <a:lnTo>
                  <a:pt x="144" y="68"/>
                </a:lnTo>
                <a:lnTo>
                  <a:pt x="152" y="0"/>
                </a:lnTo>
                <a:lnTo>
                  <a:pt x="113" y="0"/>
                </a:lnTo>
                <a:lnTo>
                  <a:pt x="113" y="0"/>
                </a:lnTo>
                <a:close/>
                <a:moveTo>
                  <a:pt x="670" y="94"/>
                </a:moveTo>
                <a:lnTo>
                  <a:pt x="670" y="94"/>
                </a:lnTo>
                <a:lnTo>
                  <a:pt x="670" y="116"/>
                </a:lnTo>
                <a:lnTo>
                  <a:pt x="644" y="116"/>
                </a:lnTo>
                <a:cubicBezTo>
                  <a:pt x="641" y="116"/>
                  <a:pt x="639" y="118"/>
                  <a:pt x="639" y="120"/>
                </a:cubicBezTo>
                <a:lnTo>
                  <a:pt x="639" y="152"/>
                </a:lnTo>
                <a:cubicBezTo>
                  <a:pt x="639" y="154"/>
                  <a:pt x="641" y="156"/>
                  <a:pt x="644" y="156"/>
                </a:cubicBezTo>
                <a:lnTo>
                  <a:pt x="670" y="156"/>
                </a:lnTo>
                <a:lnTo>
                  <a:pt x="670" y="289"/>
                </a:lnTo>
                <a:cubicBezTo>
                  <a:pt x="670" y="291"/>
                  <a:pt x="672" y="293"/>
                  <a:pt x="674" y="293"/>
                </a:cubicBezTo>
                <a:lnTo>
                  <a:pt x="724" y="293"/>
                </a:lnTo>
                <a:cubicBezTo>
                  <a:pt x="726" y="293"/>
                  <a:pt x="728" y="291"/>
                  <a:pt x="728" y="289"/>
                </a:cubicBezTo>
                <a:lnTo>
                  <a:pt x="728" y="156"/>
                </a:lnTo>
                <a:lnTo>
                  <a:pt x="807" y="156"/>
                </a:lnTo>
                <a:lnTo>
                  <a:pt x="807" y="239"/>
                </a:lnTo>
                <a:cubicBezTo>
                  <a:pt x="807" y="281"/>
                  <a:pt x="828" y="296"/>
                  <a:pt x="870" y="296"/>
                </a:cubicBezTo>
                <a:cubicBezTo>
                  <a:pt x="894" y="296"/>
                  <a:pt x="909" y="291"/>
                  <a:pt x="913" y="290"/>
                </a:cubicBezTo>
                <a:cubicBezTo>
                  <a:pt x="916" y="288"/>
                  <a:pt x="918" y="287"/>
                  <a:pt x="918" y="284"/>
                </a:cubicBezTo>
                <a:cubicBezTo>
                  <a:pt x="918" y="283"/>
                  <a:pt x="917" y="281"/>
                  <a:pt x="917" y="281"/>
                </a:cubicBezTo>
                <a:lnTo>
                  <a:pt x="913" y="257"/>
                </a:lnTo>
                <a:cubicBezTo>
                  <a:pt x="912" y="254"/>
                  <a:pt x="911" y="253"/>
                  <a:pt x="909" y="253"/>
                </a:cubicBezTo>
                <a:cubicBezTo>
                  <a:pt x="909" y="253"/>
                  <a:pt x="908" y="253"/>
                  <a:pt x="907" y="254"/>
                </a:cubicBezTo>
                <a:cubicBezTo>
                  <a:pt x="906" y="254"/>
                  <a:pt x="906" y="254"/>
                  <a:pt x="905" y="254"/>
                </a:cubicBezTo>
                <a:cubicBezTo>
                  <a:pt x="901" y="255"/>
                  <a:pt x="894" y="255"/>
                  <a:pt x="886" y="255"/>
                </a:cubicBezTo>
                <a:cubicBezTo>
                  <a:pt x="868" y="255"/>
                  <a:pt x="865" y="247"/>
                  <a:pt x="865" y="235"/>
                </a:cubicBezTo>
                <a:lnTo>
                  <a:pt x="865" y="157"/>
                </a:lnTo>
                <a:lnTo>
                  <a:pt x="952" y="157"/>
                </a:lnTo>
                <a:lnTo>
                  <a:pt x="952" y="272"/>
                </a:lnTo>
                <a:cubicBezTo>
                  <a:pt x="952" y="283"/>
                  <a:pt x="963" y="287"/>
                  <a:pt x="982" y="291"/>
                </a:cubicBezTo>
                <a:cubicBezTo>
                  <a:pt x="997" y="294"/>
                  <a:pt x="1018" y="298"/>
                  <a:pt x="1034" y="298"/>
                </a:cubicBezTo>
                <a:cubicBezTo>
                  <a:pt x="1055" y="298"/>
                  <a:pt x="1076" y="294"/>
                  <a:pt x="1091" y="282"/>
                </a:cubicBezTo>
                <a:cubicBezTo>
                  <a:pt x="1112" y="294"/>
                  <a:pt x="1135" y="298"/>
                  <a:pt x="1157" y="298"/>
                </a:cubicBezTo>
                <a:cubicBezTo>
                  <a:pt x="1198" y="298"/>
                  <a:pt x="1226" y="288"/>
                  <a:pt x="1226" y="247"/>
                </a:cubicBezTo>
                <a:lnTo>
                  <a:pt x="1226" y="120"/>
                </a:lnTo>
                <a:cubicBezTo>
                  <a:pt x="1226" y="118"/>
                  <a:pt x="1224" y="116"/>
                  <a:pt x="1221" y="116"/>
                </a:cubicBezTo>
                <a:lnTo>
                  <a:pt x="1172" y="116"/>
                </a:lnTo>
                <a:cubicBezTo>
                  <a:pt x="1170" y="116"/>
                  <a:pt x="1168" y="118"/>
                  <a:pt x="1168" y="120"/>
                </a:cubicBezTo>
                <a:lnTo>
                  <a:pt x="1168" y="238"/>
                </a:lnTo>
                <a:cubicBezTo>
                  <a:pt x="1168" y="256"/>
                  <a:pt x="1157" y="262"/>
                  <a:pt x="1143" y="262"/>
                </a:cubicBezTo>
                <a:cubicBezTo>
                  <a:pt x="1131" y="262"/>
                  <a:pt x="1118" y="258"/>
                  <a:pt x="1118" y="258"/>
                </a:cubicBezTo>
                <a:lnTo>
                  <a:pt x="1118" y="120"/>
                </a:lnTo>
                <a:cubicBezTo>
                  <a:pt x="1118" y="118"/>
                  <a:pt x="1116" y="116"/>
                  <a:pt x="1114" y="116"/>
                </a:cubicBezTo>
                <a:lnTo>
                  <a:pt x="1065" y="116"/>
                </a:lnTo>
                <a:cubicBezTo>
                  <a:pt x="1062" y="116"/>
                  <a:pt x="1060" y="118"/>
                  <a:pt x="1060" y="120"/>
                </a:cubicBezTo>
                <a:lnTo>
                  <a:pt x="1060" y="238"/>
                </a:lnTo>
                <a:cubicBezTo>
                  <a:pt x="1060" y="256"/>
                  <a:pt x="1053" y="262"/>
                  <a:pt x="1039" y="262"/>
                </a:cubicBezTo>
                <a:cubicBezTo>
                  <a:pt x="1027" y="262"/>
                  <a:pt x="1010" y="259"/>
                  <a:pt x="1010" y="259"/>
                </a:cubicBezTo>
                <a:lnTo>
                  <a:pt x="1010" y="120"/>
                </a:lnTo>
                <a:cubicBezTo>
                  <a:pt x="1010" y="118"/>
                  <a:pt x="1009" y="116"/>
                  <a:pt x="1006" y="116"/>
                </a:cubicBezTo>
                <a:lnTo>
                  <a:pt x="865" y="116"/>
                </a:lnTo>
                <a:lnTo>
                  <a:pt x="865" y="61"/>
                </a:lnTo>
                <a:cubicBezTo>
                  <a:pt x="865" y="57"/>
                  <a:pt x="863" y="56"/>
                  <a:pt x="859" y="56"/>
                </a:cubicBezTo>
                <a:cubicBezTo>
                  <a:pt x="859" y="56"/>
                  <a:pt x="857" y="56"/>
                  <a:pt x="856" y="56"/>
                </a:cubicBezTo>
                <a:lnTo>
                  <a:pt x="813" y="64"/>
                </a:lnTo>
                <a:cubicBezTo>
                  <a:pt x="809" y="64"/>
                  <a:pt x="807" y="67"/>
                  <a:pt x="807" y="72"/>
                </a:cubicBezTo>
                <a:lnTo>
                  <a:pt x="807" y="116"/>
                </a:lnTo>
                <a:lnTo>
                  <a:pt x="728" y="116"/>
                </a:lnTo>
                <a:lnTo>
                  <a:pt x="728" y="97"/>
                </a:lnTo>
                <a:cubicBezTo>
                  <a:pt x="728" y="90"/>
                  <a:pt x="729" y="86"/>
                  <a:pt x="732" y="83"/>
                </a:cubicBezTo>
                <a:cubicBezTo>
                  <a:pt x="736" y="80"/>
                  <a:pt x="741" y="79"/>
                  <a:pt x="749" y="79"/>
                </a:cubicBezTo>
                <a:cubicBezTo>
                  <a:pt x="754" y="79"/>
                  <a:pt x="761" y="80"/>
                  <a:pt x="765" y="80"/>
                </a:cubicBezTo>
                <a:cubicBezTo>
                  <a:pt x="766" y="80"/>
                  <a:pt x="767" y="81"/>
                  <a:pt x="768" y="81"/>
                </a:cubicBezTo>
                <a:cubicBezTo>
                  <a:pt x="769" y="81"/>
                  <a:pt x="771" y="81"/>
                  <a:pt x="772" y="81"/>
                </a:cubicBezTo>
                <a:cubicBezTo>
                  <a:pt x="774" y="81"/>
                  <a:pt x="775" y="80"/>
                  <a:pt x="775" y="77"/>
                </a:cubicBezTo>
                <a:lnTo>
                  <a:pt x="779" y="52"/>
                </a:lnTo>
                <a:cubicBezTo>
                  <a:pt x="779" y="52"/>
                  <a:pt x="779" y="51"/>
                  <a:pt x="779" y="50"/>
                </a:cubicBezTo>
                <a:cubicBezTo>
                  <a:pt x="779" y="47"/>
                  <a:pt x="778" y="46"/>
                  <a:pt x="776" y="45"/>
                </a:cubicBezTo>
                <a:cubicBezTo>
                  <a:pt x="771" y="44"/>
                  <a:pt x="755" y="39"/>
                  <a:pt x="729" y="39"/>
                </a:cubicBezTo>
                <a:cubicBezTo>
                  <a:pt x="688" y="39"/>
                  <a:pt x="670" y="57"/>
                  <a:pt x="670" y="94"/>
                </a:cubicBezTo>
                <a:close/>
                <a:moveTo>
                  <a:pt x="1574" y="206"/>
                </a:moveTo>
                <a:lnTo>
                  <a:pt x="1574" y="206"/>
                </a:lnTo>
                <a:cubicBezTo>
                  <a:pt x="1574" y="275"/>
                  <a:pt x="1605" y="297"/>
                  <a:pt x="1671" y="297"/>
                </a:cubicBezTo>
                <a:cubicBezTo>
                  <a:pt x="1701" y="297"/>
                  <a:pt x="1723" y="290"/>
                  <a:pt x="1734" y="286"/>
                </a:cubicBezTo>
                <a:cubicBezTo>
                  <a:pt x="1737" y="285"/>
                  <a:pt x="1739" y="282"/>
                  <a:pt x="1739" y="280"/>
                </a:cubicBezTo>
                <a:cubicBezTo>
                  <a:pt x="1739" y="280"/>
                  <a:pt x="1739" y="279"/>
                  <a:pt x="1738" y="278"/>
                </a:cubicBezTo>
                <a:lnTo>
                  <a:pt x="1733" y="258"/>
                </a:lnTo>
                <a:lnTo>
                  <a:pt x="1733" y="258"/>
                </a:lnTo>
                <a:cubicBezTo>
                  <a:pt x="1732" y="254"/>
                  <a:pt x="1730" y="253"/>
                  <a:pt x="1728" y="253"/>
                </a:cubicBezTo>
                <a:cubicBezTo>
                  <a:pt x="1727" y="253"/>
                  <a:pt x="1725" y="253"/>
                  <a:pt x="1724" y="253"/>
                </a:cubicBezTo>
                <a:lnTo>
                  <a:pt x="1724" y="253"/>
                </a:lnTo>
                <a:cubicBezTo>
                  <a:pt x="1716" y="256"/>
                  <a:pt x="1700" y="260"/>
                  <a:pt x="1682" y="260"/>
                </a:cubicBezTo>
                <a:cubicBezTo>
                  <a:pt x="1667" y="260"/>
                  <a:pt x="1656" y="259"/>
                  <a:pt x="1648" y="255"/>
                </a:cubicBezTo>
                <a:cubicBezTo>
                  <a:pt x="1640" y="251"/>
                  <a:pt x="1634" y="241"/>
                  <a:pt x="1634" y="228"/>
                </a:cubicBezTo>
                <a:lnTo>
                  <a:pt x="1738" y="228"/>
                </a:lnTo>
                <a:cubicBezTo>
                  <a:pt x="1745" y="228"/>
                  <a:pt x="1747" y="223"/>
                  <a:pt x="1747" y="218"/>
                </a:cubicBezTo>
                <a:lnTo>
                  <a:pt x="1747" y="202"/>
                </a:lnTo>
                <a:cubicBezTo>
                  <a:pt x="1747" y="171"/>
                  <a:pt x="1741" y="147"/>
                  <a:pt x="1729" y="133"/>
                </a:cubicBezTo>
                <a:cubicBezTo>
                  <a:pt x="1716" y="120"/>
                  <a:pt x="1694" y="112"/>
                  <a:pt x="1662" y="112"/>
                </a:cubicBezTo>
                <a:cubicBezTo>
                  <a:pt x="1597" y="112"/>
                  <a:pt x="1574" y="137"/>
                  <a:pt x="1574" y="206"/>
                </a:cubicBezTo>
                <a:close/>
                <a:moveTo>
                  <a:pt x="1633" y="192"/>
                </a:moveTo>
                <a:lnTo>
                  <a:pt x="1633" y="192"/>
                </a:lnTo>
                <a:cubicBezTo>
                  <a:pt x="1633" y="187"/>
                  <a:pt x="1634" y="175"/>
                  <a:pt x="1635" y="168"/>
                </a:cubicBezTo>
                <a:cubicBezTo>
                  <a:pt x="1637" y="157"/>
                  <a:pt x="1644" y="149"/>
                  <a:pt x="1662" y="149"/>
                </a:cubicBezTo>
                <a:cubicBezTo>
                  <a:pt x="1678" y="149"/>
                  <a:pt x="1686" y="155"/>
                  <a:pt x="1689" y="166"/>
                </a:cubicBezTo>
                <a:cubicBezTo>
                  <a:pt x="1691" y="173"/>
                  <a:pt x="1691" y="183"/>
                  <a:pt x="1691" y="190"/>
                </a:cubicBezTo>
                <a:lnTo>
                  <a:pt x="1691" y="195"/>
                </a:lnTo>
                <a:lnTo>
                  <a:pt x="1633" y="195"/>
                </a:lnTo>
                <a:lnTo>
                  <a:pt x="1633" y="192"/>
                </a:lnTo>
                <a:lnTo>
                  <a:pt x="1633" y="192"/>
                </a:lnTo>
                <a:close/>
                <a:moveTo>
                  <a:pt x="1267" y="124"/>
                </a:moveTo>
                <a:lnTo>
                  <a:pt x="1267" y="124"/>
                </a:lnTo>
                <a:cubicBezTo>
                  <a:pt x="1265" y="125"/>
                  <a:pt x="1263" y="126"/>
                  <a:pt x="1263" y="129"/>
                </a:cubicBezTo>
                <a:lnTo>
                  <a:pt x="1263" y="130"/>
                </a:lnTo>
                <a:cubicBezTo>
                  <a:pt x="1263" y="130"/>
                  <a:pt x="1263" y="131"/>
                  <a:pt x="1263" y="131"/>
                </a:cubicBezTo>
                <a:lnTo>
                  <a:pt x="1269" y="157"/>
                </a:lnTo>
                <a:cubicBezTo>
                  <a:pt x="1270" y="158"/>
                  <a:pt x="1271" y="159"/>
                  <a:pt x="1272" y="159"/>
                </a:cubicBezTo>
                <a:cubicBezTo>
                  <a:pt x="1273" y="159"/>
                  <a:pt x="1274" y="159"/>
                  <a:pt x="1275" y="159"/>
                </a:cubicBezTo>
                <a:cubicBezTo>
                  <a:pt x="1282" y="157"/>
                  <a:pt x="1309" y="150"/>
                  <a:pt x="1330" y="150"/>
                </a:cubicBezTo>
                <a:cubicBezTo>
                  <a:pt x="1341" y="150"/>
                  <a:pt x="1349" y="150"/>
                  <a:pt x="1353" y="153"/>
                </a:cubicBezTo>
                <a:cubicBezTo>
                  <a:pt x="1360" y="156"/>
                  <a:pt x="1360" y="161"/>
                  <a:pt x="1360" y="170"/>
                </a:cubicBezTo>
                <a:lnTo>
                  <a:pt x="1360" y="178"/>
                </a:lnTo>
                <a:lnTo>
                  <a:pt x="1302" y="187"/>
                </a:lnTo>
                <a:cubicBezTo>
                  <a:pt x="1280" y="190"/>
                  <a:pt x="1252" y="197"/>
                  <a:pt x="1252" y="239"/>
                </a:cubicBezTo>
                <a:cubicBezTo>
                  <a:pt x="1252" y="291"/>
                  <a:pt x="1293" y="297"/>
                  <a:pt x="1335" y="297"/>
                </a:cubicBezTo>
                <a:cubicBezTo>
                  <a:pt x="1355" y="297"/>
                  <a:pt x="1371" y="296"/>
                  <a:pt x="1385" y="293"/>
                </a:cubicBezTo>
                <a:cubicBezTo>
                  <a:pt x="1407" y="288"/>
                  <a:pt x="1418" y="283"/>
                  <a:pt x="1418" y="258"/>
                </a:cubicBezTo>
                <a:lnTo>
                  <a:pt x="1418" y="165"/>
                </a:lnTo>
                <a:cubicBezTo>
                  <a:pt x="1418" y="146"/>
                  <a:pt x="1412" y="131"/>
                  <a:pt x="1396" y="122"/>
                </a:cubicBezTo>
                <a:cubicBezTo>
                  <a:pt x="1384" y="115"/>
                  <a:pt x="1367" y="112"/>
                  <a:pt x="1344" y="112"/>
                </a:cubicBezTo>
                <a:cubicBezTo>
                  <a:pt x="1307" y="112"/>
                  <a:pt x="1274" y="122"/>
                  <a:pt x="1267" y="124"/>
                </a:cubicBezTo>
                <a:close/>
                <a:moveTo>
                  <a:pt x="1307" y="239"/>
                </a:moveTo>
                <a:lnTo>
                  <a:pt x="1307" y="239"/>
                </a:lnTo>
                <a:cubicBezTo>
                  <a:pt x="1307" y="219"/>
                  <a:pt x="1317" y="217"/>
                  <a:pt x="1330" y="215"/>
                </a:cubicBezTo>
                <a:lnTo>
                  <a:pt x="1360" y="210"/>
                </a:lnTo>
                <a:lnTo>
                  <a:pt x="1360" y="259"/>
                </a:lnTo>
                <a:cubicBezTo>
                  <a:pt x="1359" y="260"/>
                  <a:pt x="1349" y="263"/>
                  <a:pt x="1336" y="263"/>
                </a:cubicBezTo>
                <a:cubicBezTo>
                  <a:pt x="1325" y="263"/>
                  <a:pt x="1307" y="260"/>
                  <a:pt x="1307" y="239"/>
                </a:cubicBezTo>
                <a:close/>
                <a:moveTo>
                  <a:pt x="448" y="205"/>
                </a:moveTo>
                <a:lnTo>
                  <a:pt x="448" y="205"/>
                </a:lnTo>
                <a:cubicBezTo>
                  <a:pt x="448" y="257"/>
                  <a:pt x="458" y="297"/>
                  <a:pt x="536" y="297"/>
                </a:cubicBezTo>
                <a:cubicBezTo>
                  <a:pt x="613" y="297"/>
                  <a:pt x="623" y="257"/>
                  <a:pt x="623" y="205"/>
                </a:cubicBezTo>
                <a:cubicBezTo>
                  <a:pt x="623" y="152"/>
                  <a:pt x="613" y="112"/>
                  <a:pt x="536" y="112"/>
                </a:cubicBezTo>
                <a:cubicBezTo>
                  <a:pt x="458" y="112"/>
                  <a:pt x="448" y="152"/>
                  <a:pt x="448" y="205"/>
                </a:cubicBezTo>
                <a:close/>
                <a:moveTo>
                  <a:pt x="507" y="205"/>
                </a:moveTo>
                <a:lnTo>
                  <a:pt x="507" y="205"/>
                </a:lnTo>
                <a:cubicBezTo>
                  <a:pt x="507" y="165"/>
                  <a:pt x="509" y="150"/>
                  <a:pt x="536" y="150"/>
                </a:cubicBezTo>
                <a:cubicBezTo>
                  <a:pt x="563" y="150"/>
                  <a:pt x="564" y="165"/>
                  <a:pt x="564" y="205"/>
                </a:cubicBezTo>
                <a:cubicBezTo>
                  <a:pt x="564" y="244"/>
                  <a:pt x="563" y="259"/>
                  <a:pt x="536" y="259"/>
                </a:cubicBezTo>
                <a:cubicBezTo>
                  <a:pt x="509" y="259"/>
                  <a:pt x="507" y="244"/>
                  <a:pt x="507" y="205"/>
                </a:cubicBezTo>
                <a:close/>
                <a:moveTo>
                  <a:pt x="283" y="168"/>
                </a:moveTo>
                <a:lnTo>
                  <a:pt x="283" y="168"/>
                </a:lnTo>
                <a:cubicBezTo>
                  <a:pt x="283" y="213"/>
                  <a:pt x="313" y="219"/>
                  <a:pt x="336" y="223"/>
                </a:cubicBezTo>
                <a:lnTo>
                  <a:pt x="340" y="224"/>
                </a:lnTo>
                <a:cubicBezTo>
                  <a:pt x="356" y="227"/>
                  <a:pt x="363" y="229"/>
                  <a:pt x="363" y="243"/>
                </a:cubicBezTo>
                <a:cubicBezTo>
                  <a:pt x="363" y="257"/>
                  <a:pt x="350" y="260"/>
                  <a:pt x="339" y="260"/>
                </a:cubicBezTo>
                <a:cubicBezTo>
                  <a:pt x="322" y="260"/>
                  <a:pt x="301" y="255"/>
                  <a:pt x="293" y="253"/>
                </a:cubicBezTo>
                <a:lnTo>
                  <a:pt x="293" y="253"/>
                </a:lnTo>
                <a:cubicBezTo>
                  <a:pt x="293" y="253"/>
                  <a:pt x="292" y="253"/>
                  <a:pt x="292" y="253"/>
                </a:cubicBezTo>
                <a:cubicBezTo>
                  <a:pt x="291" y="253"/>
                  <a:pt x="290" y="252"/>
                  <a:pt x="289" y="252"/>
                </a:cubicBezTo>
                <a:cubicBezTo>
                  <a:pt x="287" y="252"/>
                  <a:pt x="286" y="254"/>
                  <a:pt x="285" y="257"/>
                </a:cubicBezTo>
                <a:lnTo>
                  <a:pt x="282" y="278"/>
                </a:lnTo>
                <a:cubicBezTo>
                  <a:pt x="281" y="280"/>
                  <a:pt x="281" y="282"/>
                  <a:pt x="281" y="283"/>
                </a:cubicBezTo>
                <a:cubicBezTo>
                  <a:pt x="281" y="285"/>
                  <a:pt x="282" y="286"/>
                  <a:pt x="284" y="287"/>
                </a:cubicBezTo>
                <a:cubicBezTo>
                  <a:pt x="291" y="290"/>
                  <a:pt x="319" y="297"/>
                  <a:pt x="347" y="297"/>
                </a:cubicBezTo>
                <a:cubicBezTo>
                  <a:pt x="389" y="297"/>
                  <a:pt x="421" y="282"/>
                  <a:pt x="421" y="238"/>
                </a:cubicBezTo>
                <a:cubicBezTo>
                  <a:pt x="421" y="196"/>
                  <a:pt x="396" y="188"/>
                  <a:pt x="373" y="184"/>
                </a:cubicBezTo>
                <a:lnTo>
                  <a:pt x="368" y="183"/>
                </a:lnTo>
                <a:cubicBezTo>
                  <a:pt x="354" y="181"/>
                  <a:pt x="342" y="178"/>
                  <a:pt x="342" y="164"/>
                </a:cubicBezTo>
                <a:cubicBezTo>
                  <a:pt x="342" y="150"/>
                  <a:pt x="356" y="148"/>
                  <a:pt x="366" y="148"/>
                </a:cubicBezTo>
                <a:cubicBezTo>
                  <a:pt x="380" y="148"/>
                  <a:pt x="394" y="150"/>
                  <a:pt x="401" y="152"/>
                </a:cubicBezTo>
                <a:cubicBezTo>
                  <a:pt x="405" y="153"/>
                  <a:pt x="406" y="153"/>
                  <a:pt x="407" y="153"/>
                </a:cubicBezTo>
                <a:cubicBezTo>
                  <a:pt x="408" y="153"/>
                  <a:pt x="411" y="151"/>
                  <a:pt x="411" y="150"/>
                </a:cubicBezTo>
                <a:cubicBezTo>
                  <a:pt x="412" y="142"/>
                  <a:pt x="414" y="135"/>
                  <a:pt x="416" y="127"/>
                </a:cubicBezTo>
                <a:cubicBezTo>
                  <a:pt x="416" y="127"/>
                  <a:pt x="416" y="126"/>
                  <a:pt x="416" y="125"/>
                </a:cubicBezTo>
                <a:cubicBezTo>
                  <a:pt x="416" y="121"/>
                  <a:pt x="414" y="120"/>
                  <a:pt x="409" y="118"/>
                </a:cubicBezTo>
                <a:cubicBezTo>
                  <a:pt x="400" y="116"/>
                  <a:pt x="381" y="112"/>
                  <a:pt x="357" y="112"/>
                </a:cubicBezTo>
                <a:cubicBezTo>
                  <a:pt x="328" y="112"/>
                  <a:pt x="283" y="117"/>
                  <a:pt x="283" y="168"/>
                </a:cubicBezTo>
                <a:close/>
                <a:moveTo>
                  <a:pt x="1550" y="112"/>
                </a:moveTo>
                <a:lnTo>
                  <a:pt x="1550" y="112"/>
                </a:lnTo>
                <a:cubicBezTo>
                  <a:pt x="1529" y="112"/>
                  <a:pt x="1507" y="115"/>
                  <a:pt x="1490" y="118"/>
                </a:cubicBezTo>
                <a:cubicBezTo>
                  <a:pt x="1471" y="123"/>
                  <a:pt x="1460" y="126"/>
                  <a:pt x="1460" y="138"/>
                </a:cubicBezTo>
                <a:lnTo>
                  <a:pt x="1460" y="289"/>
                </a:lnTo>
                <a:cubicBezTo>
                  <a:pt x="1460" y="291"/>
                  <a:pt x="1462" y="293"/>
                  <a:pt x="1465" y="293"/>
                </a:cubicBezTo>
                <a:lnTo>
                  <a:pt x="1514" y="293"/>
                </a:lnTo>
                <a:cubicBezTo>
                  <a:pt x="1516" y="293"/>
                  <a:pt x="1518" y="291"/>
                  <a:pt x="1518" y="289"/>
                </a:cubicBezTo>
                <a:lnTo>
                  <a:pt x="1518" y="157"/>
                </a:lnTo>
                <a:cubicBezTo>
                  <a:pt x="1521" y="156"/>
                  <a:pt x="1538" y="154"/>
                  <a:pt x="1557" y="154"/>
                </a:cubicBezTo>
                <a:cubicBezTo>
                  <a:pt x="1563" y="154"/>
                  <a:pt x="1563" y="150"/>
                  <a:pt x="1563" y="147"/>
                </a:cubicBezTo>
                <a:lnTo>
                  <a:pt x="1563" y="119"/>
                </a:lnTo>
                <a:cubicBezTo>
                  <a:pt x="1563" y="114"/>
                  <a:pt x="1561" y="112"/>
                  <a:pt x="1556" y="112"/>
                </a:cubicBezTo>
                <a:lnTo>
                  <a:pt x="1550" y="112"/>
                </a:lnTo>
                <a:lnTo>
                  <a:pt x="1550" y="112"/>
                </a:lnTo>
                <a:close/>
                <a:moveTo>
                  <a:pt x="1887" y="154"/>
                </a:moveTo>
                <a:lnTo>
                  <a:pt x="1887" y="154"/>
                </a:lnTo>
                <a:cubicBezTo>
                  <a:pt x="1887" y="182"/>
                  <a:pt x="1896" y="193"/>
                  <a:pt x="1927" y="193"/>
                </a:cubicBezTo>
                <a:cubicBezTo>
                  <a:pt x="1935" y="193"/>
                  <a:pt x="1944" y="192"/>
                  <a:pt x="1949" y="191"/>
                </a:cubicBezTo>
                <a:lnTo>
                  <a:pt x="1948" y="191"/>
                </a:lnTo>
                <a:cubicBezTo>
                  <a:pt x="1954" y="189"/>
                  <a:pt x="1955" y="187"/>
                  <a:pt x="1955" y="182"/>
                </a:cubicBezTo>
                <a:lnTo>
                  <a:pt x="1955" y="151"/>
                </a:lnTo>
                <a:cubicBezTo>
                  <a:pt x="1955" y="150"/>
                  <a:pt x="1955" y="150"/>
                  <a:pt x="1954" y="150"/>
                </a:cubicBezTo>
                <a:lnTo>
                  <a:pt x="1925" y="150"/>
                </a:lnTo>
                <a:cubicBezTo>
                  <a:pt x="1924" y="150"/>
                  <a:pt x="1924" y="150"/>
                  <a:pt x="1924" y="151"/>
                </a:cubicBezTo>
                <a:lnTo>
                  <a:pt x="1924" y="160"/>
                </a:lnTo>
                <a:cubicBezTo>
                  <a:pt x="1924" y="161"/>
                  <a:pt x="1925" y="161"/>
                  <a:pt x="1925" y="161"/>
                </a:cubicBezTo>
                <a:lnTo>
                  <a:pt x="1938" y="163"/>
                </a:lnTo>
                <a:lnTo>
                  <a:pt x="1938" y="181"/>
                </a:lnTo>
                <a:cubicBezTo>
                  <a:pt x="1938" y="181"/>
                  <a:pt x="1932" y="181"/>
                  <a:pt x="1928" y="181"/>
                </a:cubicBezTo>
                <a:cubicBezTo>
                  <a:pt x="1913" y="181"/>
                  <a:pt x="1906" y="177"/>
                  <a:pt x="1906" y="155"/>
                </a:cubicBezTo>
                <a:cubicBezTo>
                  <a:pt x="1906" y="131"/>
                  <a:pt x="1914" y="128"/>
                  <a:pt x="1930" y="128"/>
                </a:cubicBezTo>
                <a:cubicBezTo>
                  <a:pt x="1937" y="128"/>
                  <a:pt x="1944" y="129"/>
                  <a:pt x="1948" y="130"/>
                </a:cubicBezTo>
                <a:cubicBezTo>
                  <a:pt x="1949" y="130"/>
                  <a:pt x="1949" y="130"/>
                  <a:pt x="1950" y="130"/>
                </a:cubicBezTo>
                <a:cubicBezTo>
                  <a:pt x="1950" y="130"/>
                  <a:pt x="1951" y="130"/>
                  <a:pt x="1952" y="130"/>
                </a:cubicBezTo>
                <a:cubicBezTo>
                  <a:pt x="1953" y="130"/>
                  <a:pt x="1954" y="130"/>
                  <a:pt x="1954" y="128"/>
                </a:cubicBezTo>
                <a:lnTo>
                  <a:pt x="1955" y="123"/>
                </a:lnTo>
                <a:cubicBezTo>
                  <a:pt x="1955" y="123"/>
                  <a:pt x="1955" y="121"/>
                  <a:pt x="1955" y="121"/>
                </a:cubicBezTo>
                <a:cubicBezTo>
                  <a:pt x="1955" y="120"/>
                  <a:pt x="1954" y="120"/>
                  <a:pt x="1954" y="119"/>
                </a:cubicBezTo>
                <a:cubicBezTo>
                  <a:pt x="1951" y="118"/>
                  <a:pt x="1940" y="115"/>
                  <a:pt x="1925" y="115"/>
                </a:cubicBezTo>
                <a:cubicBezTo>
                  <a:pt x="1898" y="115"/>
                  <a:pt x="1887" y="125"/>
                  <a:pt x="1887" y="154"/>
                </a:cubicBezTo>
                <a:close/>
                <a:moveTo>
                  <a:pt x="119" y="116"/>
                </a:moveTo>
                <a:lnTo>
                  <a:pt x="119" y="116"/>
                </a:lnTo>
                <a:lnTo>
                  <a:pt x="119" y="168"/>
                </a:lnTo>
                <a:cubicBezTo>
                  <a:pt x="119" y="204"/>
                  <a:pt x="104" y="225"/>
                  <a:pt x="69" y="225"/>
                </a:cubicBezTo>
                <a:lnTo>
                  <a:pt x="44" y="225"/>
                </a:lnTo>
                <a:lnTo>
                  <a:pt x="36" y="295"/>
                </a:lnTo>
                <a:lnTo>
                  <a:pt x="73" y="295"/>
                </a:lnTo>
                <a:cubicBezTo>
                  <a:pt x="138" y="295"/>
                  <a:pt x="189" y="248"/>
                  <a:pt x="189" y="173"/>
                </a:cubicBezTo>
                <a:lnTo>
                  <a:pt x="189" y="116"/>
                </a:lnTo>
                <a:lnTo>
                  <a:pt x="119" y="116"/>
                </a:lnTo>
                <a:lnTo>
                  <a:pt x="119" y="116"/>
                </a:lnTo>
                <a:close/>
                <a:moveTo>
                  <a:pt x="1820" y="116"/>
                </a:moveTo>
                <a:lnTo>
                  <a:pt x="1820" y="116"/>
                </a:lnTo>
                <a:cubicBezTo>
                  <a:pt x="1820" y="116"/>
                  <a:pt x="1819" y="117"/>
                  <a:pt x="1819" y="117"/>
                </a:cubicBezTo>
                <a:lnTo>
                  <a:pt x="1795" y="190"/>
                </a:lnTo>
                <a:cubicBezTo>
                  <a:pt x="1795" y="190"/>
                  <a:pt x="1794" y="191"/>
                  <a:pt x="1794" y="191"/>
                </a:cubicBezTo>
                <a:cubicBezTo>
                  <a:pt x="1794" y="192"/>
                  <a:pt x="1795" y="192"/>
                  <a:pt x="1795" y="192"/>
                </a:cubicBezTo>
                <a:lnTo>
                  <a:pt x="1813" y="192"/>
                </a:lnTo>
                <a:cubicBezTo>
                  <a:pt x="1814" y="192"/>
                  <a:pt x="1814" y="191"/>
                  <a:pt x="1815" y="191"/>
                </a:cubicBezTo>
                <a:lnTo>
                  <a:pt x="1820" y="170"/>
                </a:lnTo>
                <a:lnTo>
                  <a:pt x="1850" y="170"/>
                </a:lnTo>
                <a:lnTo>
                  <a:pt x="1855" y="191"/>
                </a:lnTo>
                <a:cubicBezTo>
                  <a:pt x="1856" y="191"/>
                  <a:pt x="1856" y="192"/>
                  <a:pt x="1857" y="192"/>
                </a:cubicBezTo>
                <a:lnTo>
                  <a:pt x="1873" y="192"/>
                </a:lnTo>
                <a:cubicBezTo>
                  <a:pt x="1874" y="192"/>
                  <a:pt x="1874" y="192"/>
                  <a:pt x="1874" y="191"/>
                </a:cubicBezTo>
                <a:cubicBezTo>
                  <a:pt x="1874" y="191"/>
                  <a:pt x="1874" y="190"/>
                  <a:pt x="1874" y="190"/>
                </a:cubicBezTo>
                <a:lnTo>
                  <a:pt x="1851" y="117"/>
                </a:lnTo>
                <a:cubicBezTo>
                  <a:pt x="1850" y="117"/>
                  <a:pt x="1850" y="116"/>
                  <a:pt x="1849" y="116"/>
                </a:cubicBezTo>
                <a:lnTo>
                  <a:pt x="1820" y="116"/>
                </a:lnTo>
                <a:lnTo>
                  <a:pt x="1820" y="116"/>
                </a:lnTo>
                <a:close/>
                <a:moveTo>
                  <a:pt x="1832" y="128"/>
                </a:moveTo>
                <a:lnTo>
                  <a:pt x="1832" y="128"/>
                </a:lnTo>
                <a:lnTo>
                  <a:pt x="1838" y="128"/>
                </a:lnTo>
                <a:lnTo>
                  <a:pt x="1846" y="158"/>
                </a:lnTo>
                <a:lnTo>
                  <a:pt x="1823" y="158"/>
                </a:lnTo>
                <a:lnTo>
                  <a:pt x="1832" y="128"/>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Textplatzhalter 11"/>
          <p:cNvSpPr>
            <a:spLocks noGrp="1"/>
          </p:cNvSpPr>
          <p:nvPr>
            <p:ph type="body" sz="quarter" idx="10" hasCustomPrompt="1"/>
          </p:nvPr>
        </p:nvSpPr>
        <p:spPr>
          <a:xfrm>
            <a:off x="395288" y="2932113"/>
            <a:ext cx="2828925" cy="1197927"/>
          </a:xfrm>
          <a:prstGeom prst="rect">
            <a:avLst/>
          </a:prstGeom>
        </p:spPr>
        <p:txBody>
          <a:bodyPr>
            <a:normAutofit/>
          </a:bodyPr>
          <a:lstStyle>
            <a:lvl1pPr marL="0" indent="0">
              <a:lnSpc>
                <a:spcPct val="100000"/>
              </a:lnSpc>
              <a:spcBef>
                <a:spcPts val="216"/>
              </a:spcBef>
              <a:buNone/>
              <a:defRPr sz="1200" baseline="0">
                <a:solidFill>
                  <a:schemeClr val="accent3"/>
                </a:solidFill>
              </a:defRPr>
            </a:lvl1pPr>
          </a:lstStyle>
          <a:p>
            <a:pPr lvl="0"/>
            <a:r>
              <a:rPr lang="en-US" dirty="0" smtClean="0"/>
              <a:t>Presenter Name</a:t>
            </a:r>
          </a:p>
          <a:p>
            <a:pPr lvl="0"/>
            <a:r>
              <a:rPr lang="en-US" dirty="0" smtClean="0"/>
              <a:t>Presenter Title</a:t>
            </a:r>
          </a:p>
          <a:p>
            <a:pPr lvl="0"/>
            <a:r>
              <a:rPr lang="en-US" dirty="0" smtClean="0"/>
              <a:t>Date</a:t>
            </a:r>
            <a:endParaRPr lang="en-US" dirty="0"/>
          </a:p>
        </p:txBody>
      </p:sp>
      <p:sp>
        <p:nvSpPr>
          <p:cNvPr id="11" name="Titel 1"/>
          <p:cNvSpPr>
            <a:spLocks noGrp="1"/>
          </p:cNvSpPr>
          <p:nvPr>
            <p:ph type="title" hasCustomPrompt="1"/>
          </p:nvPr>
        </p:nvSpPr>
        <p:spPr>
          <a:xfrm>
            <a:off x="396861" y="1353082"/>
            <a:ext cx="5220000" cy="432000"/>
          </a:xfrm>
        </p:spPr>
        <p:txBody>
          <a:bodyPr/>
          <a:lstStyle>
            <a:lvl1pPr>
              <a:lnSpc>
                <a:spcPts val="3000"/>
              </a:lnSpc>
              <a:defRPr sz="2800"/>
            </a:lvl1pPr>
          </a:lstStyle>
          <a:p>
            <a:r>
              <a:rPr lang="de-DE" dirty="0" smtClean="0"/>
              <a:t>SAMPLE HEADLINE</a:t>
            </a:r>
            <a:endParaRPr lang="en-GB" dirty="0"/>
          </a:p>
        </p:txBody>
      </p:sp>
      <p:sp>
        <p:nvSpPr>
          <p:cNvPr id="16" name="Untertitel 2"/>
          <p:cNvSpPr>
            <a:spLocks noGrp="1"/>
          </p:cNvSpPr>
          <p:nvPr>
            <p:ph type="subTitle" idx="1" hasCustomPrompt="1"/>
          </p:nvPr>
        </p:nvSpPr>
        <p:spPr>
          <a:xfrm>
            <a:off x="395288" y="1782877"/>
            <a:ext cx="5310000" cy="414000"/>
          </a:xfrm>
          <a:prstGeom prst="rect">
            <a:avLst/>
          </a:prstGeom>
        </p:spPr>
        <p:txBody>
          <a:bodyPr>
            <a:noAutofit/>
          </a:bodyPr>
          <a:lstStyle>
            <a:lvl1pPr marL="0" indent="0" algn="l">
              <a:lnSpc>
                <a:spcPts val="3000"/>
              </a:lnSpc>
              <a:buNone/>
              <a:defRPr sz="2800" cap="all" baseline="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smtClean="0"/>
              <a:t>SECOND LINE HEADLINE here</a:t>
            </a:r>
            <a:endParaRPr lang="en-GB" dirty="0"/>
          </a:p>
        </p:txBody>
      </p:sp>
    </p:spTree>
    <p:extLst>
      <p:ext uri="{BB962C8B-B14F-4D97-AF65-F5344CB8AC3E}">
        <p14:creationId xmlns:p14="http://schemas.microsoft.com/office/powerpoint/2010/main" val="288560060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AG - Title Slide 4">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l="-15831"/>
          <a:stretch/>
        </p:blipFill>
        <p:spPr>
          <a:xfrm>
            <a:off x="0" y="0"/>
            <a:ext cx="9144000" cy="5143500"/>
          </a:xfrm>
          <a:prstGeom prst="rect">
            <a:avLst/>
          </a:prstGeom>
        </p:spPr>
      </p:pic>
      <p:sp>
        <p:nvSpPr>
          <p:cNvPr id="10" name="Rectangle 9"/>
          <p:cNvSpPr/>
          <p:nvPr userDrawn="1"/>
        </p:nvSpPr>
        <p:spPr>
          <a:xfrm>
            <a:off x="2773679" y="0"/>
            <a:ext cx="5349241" cy="5143499"/>
          </a:xfrm>
          <a:prstGeom prst="rect">
            <a:avLst/>
          </a:prstGeom>
          <a:gradFill flip="none" rotWithShape="1">
            <a:gsLst>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5" name="Rectangle 4"/>
          <p:cNvSpPr/>
          <p:nvPr userDrawn="1"/>
        </p:nvSpPr>
        <p:spPr>
          <a:xfrm>
            <a:off x="1028700" y="0"/>
            <a:ext cx="178308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4" name="Footer Placeholder 3"/>
          <p:cNvSpPr>
            <a:spLocks noGrp="1"/>
          </p:cNvSpPr>
          <p:nvPr>
            <p:ph type="ftr" sz="quarter" idx="11"/>
          </p:nvPr>
        </p:nvSpPr>
        <p:spPr>
          <a:xfrm>
            <a:off x="413132" y="4960856"/>
            <a:ext cx="2268000" cy="92333"/>
          </a:xfrm>
        </p:spPr>
        <p:txBody>
          <a:bodyPr/>
          <a:lstStyle>
            <a:lvl1pPr>
              <a:defRPr>
                <a:solidFill>
                  <a:schemeClr val="bg1">
                    <a:lumMod val="50000"/>
                  </a:schemeClr>
                </a:solidFill>
              </a:defRPr>
            </a:lvl1pPr>
          </a:lstStyle>
          <a:p>
            <a:r>
              <a:rPr lang="en-US" smtClean="0"/>
              <a:t>© 2018 Software AG. All rights reserved. For internal use only</a:t>
            </a:r>
            <a:endParaRPr lang="en-US" dirty="0" smtClean="0"/>
          </a:p>
        </p:txBody>
      </p:sp>
      <p:sp>
        <p:nvSpPr>
          <p:cNvPr id="7" name="Freeform 12"/>
          <p:cNvSpPr>
            <a:spLocks noEditPoints="1"/>
          </p:cNvSpPr>
          <p:nvPr userDrawn="1">
            <p:custDataLst>
              <p:tags r:id="rId1"/>
            </p:custDataLst>
          </p:nvPr>
        </p:nvSpPr>
        <p:spPr bwMode="auto">
          <a:xfrm>
            <a:off x="404744" y="456406"/>
            <a:ext cx="2646363" cy="414338"/>
          </a:xfrm>
          <a:custGeom>
            <a:avLst/>
            <a:gdLst>
              <a:gd name="T0" fmla="*/ 0 w 1955"/>
              <a:gd name="T1" fmla="*/ 182 h 298"/>
              <a:gd name="T2" fmla="*/ 144 w 1955"/>
              <a:gd name="T3" fmla="*/ 68 h 298"/>
              <a:gd name="T4" fmla="*/ 670 w 1955"/>
              <a:gd name="T5" fmla="*/ 94 h 298"/>
              <a:gd name="T6" fmla="*/ 639 w 1955"/>
              <a:gd name="T7" fmla="*/ 120 h 298"/>
              <a:gd name="T8" fmla="*/ 670 w 1955"/>
              <a:gd name="T9" fmla="*/ 289 h 298"/>
              <a:gd name="T10" fmla="*/ 728 w 1955"/>
              <a:gd name="T11" fmla="*/ 156 h 298"/>
              <a:gd name="T12" fmla="*/ 913 w 1955"/>
              <a:gd name="T13" fmla="*/ 290 h 298"/>
              <a:gd name="T14" fmla="*/ 909 w 1955"/>
              <a:gd name="T15" fmla="*/ 253 h 298"/>
              <a:gd name="T16" fmla="*/ 865 w 1955"/>
              <a:gd name="T17" fmla="*/ 235 h 298"/>
              <a:gd name="T18" fmla="*/ 982 w 1955"/>
              <a:gd name="T19" fmla="*/ 291 h 298"/>
              <a:gd name="T20" fmla="*/ 1226 w 1955"/>
              <a:gd name="T21" fmla="*/ 247 h 298"/>
              <a:gd name="T22" fmla="*/ 1168 w 1955"/>
              <a:gd name="T23" fmla="*/ 120 h 298"/>
              <a:gd name="T24" fmla="*/ 1118 w 1955"/>
              <a:gd name="T25" fmla="*/ 120 h 298"/>
              <a:gd name="T26" fmla="*/ 1060 w 1955"/>
              <a:gd name="T27" fmla="*/ 238 h 298"/>
              <a:gd name="T28" fmla="*/ 1006 w 1955"/>
              <a:gd name="T29" fmla="*/ 116 h 298"/>
              <a:gd name="T30" fmla="*/ 856 w 1955"/>
              <a:gd name="T31" fmla="*/ 56 h 298"/>
              <a:gd name="T32" fmla="*/ 728 w 1955"/>
              <a:gd name="T33" fmla="*/ 116 h 298"/>
              <a:gd name="T34" fmla="*/ 765 w 1955"/>
              <a:gd name="T35" fmla="*/ 80 h 298"/>
              <a:gd name="T36" fmla="*/ 779 w 1955"/>
              <a:gd name="T37" fmla="*/ 52 h 298"/>
              <a:gd name="T38" fmla="*/ 670 w 1955"/>
              <a:gd name="T39" fmla="*/ 94 h 298"/>
              <a:gd name="T40" fmla="*/ 1734 w 1955"/>
              <a:gd name="T41" fmla="*/ 286 h 298"/>
              <a:gd name="T42" fmla="*/ 1733 w 1955"/>
              <a:gd name="T43" fmla="*/ 258 h 298"/>
              <a:gd name="T44" fmla="*/ 1682 w 1955"/>
              <a:gd name="T45" fmla="*/ 260 h 298"/>
              <a:gd name="T46" fmla="*/ 1747 w 1955"/>
              <a:gd name="T47" fmla="*/ 218 h 298"/>
              <a:gd name="T48" fmla="*/ 1574 w 1955"/>
              <a:gd name="T49" fmla="*/ 206 h 298"/>
              <a:gd name="T50" fmla="*/ 1662 w 1955"/>
              <a:gd name="T51" fmla="*/ 149 h 298"/>
              <a:gd name="T52" fmla="*/ 1633 w 1955"/>
              <a:gd name="T53" fmla="*/ 195 h 298"/>
              <a:gd name="T54" fmla="*/ 1267 w 1955"/>
              <a:gd name="T55" fmla="*/ 124 h 298"/>
              <a:gd name="T56" fmla="*/ 1269 w 1955"/>
              <a:gd name="T57" fmla="*/ 157 h 298"/>
              <a:gd name="T58" fmla="*/ 1353 w 1955"/>
              <a:gd name="T59" fmla="*/ 153 h 298"/>
              <a:gd name="T60" fmla="*/ 1252 w 1955"/>
              <a:gd name="T61" fmla="*/ 239 h 298"/>
              <a:gd name="T62" fmla="*/ 1418 w 1955"/>
              <a:gd name="T63" fmla="*/ 165 h 298"/>
              <a:gd name="T64" fmla="*/ 1307 w 1955"/>
              <a:gd name="T65" fmla="*/ 239 h 298"/>
              <a:gd name="T66" fmla="*/ 1360 w 1955"/>
              <a:gd name="T67" fmla="*/ 259 h 298"/>
              <a:gd name="T68" fmla="*/ 448 w 1955"/>
              <a:gd name="T69" fmla="*/ 205 h 298"/>
              <a:gd name="T70" fmla="*/ 448 w 1955"/>
              <a:gd name="T71" fmla="*/ 205 h 298"/>
              <a:gd name="T72" fmla="*/ 564 w 1955"/>
              <a:gd name="T73" fmla="*/ 205 h 298"/>
              <a:gd name="T74" fmla="*/ 283 w 1955"/>
              <a:gd name="T75" fmla="*/ 168 h 298"/>
              <a:gd name="T76" fmla="*/ 339 w 1955"/>
              <a:gd name="T77" fmla="*/ 260 h 298"/>
              <a:gd name="T78" fmla="*/ 289 w 1955"/>
              <a:gd name="T79" fmla="*/ 252 h 298"/>
              <a:gd name="T80" fmla="*/ 284 w 1955"/>
              <a:gd name="T81" fmla="*/ 287 h 298"/>
              <a:gd name="T82" fmla="*/ 368 w 1955"/>
              <a:gd name="T83" fmla="*/ 183 h 298"/>
              <a:gd name="T84" fmla="*/ 407 w 1955"/>
              <a:gd name="T85" fmla="*/ 153 h 298"/>
              <a:gd name="T86" fmla="*/ 409 w 1955"/>
              <a:gd name="T87" fmla="*/ 118 h 298"/>
              <a:gd name="T88" fmla="*/ 1550 w 1955"/>
              <a:gd name="T89" fmla="*/ 112 h 298"/>
              <a:gd name="T90" fmla="*/ 1465 w 1955"/>
              <a:gd name="T91" fmla="*/ 293 h 298"/>
              <a:gd name="T92" fmla="*/ 1557 w 1955"/>
              <a:gd name="T93" fmla="*/ 154 h 298"/>
              <a:gd name="T94" fmla="*/ 1550 w 1955"/>
              <a:gd name="T95" fmla="*/ 112 h 298"/>
              <a:gd name="T96" fmla="*/ 1927 w 1955"/>
              <a:gd name="T97" fmla="*/ 193 h 298"/>
              <a:gd name="T98" fmla="*/ 1955 w 1955"/>
              <a:gd name="T99" fmla="*/ 151 h 298"/>
              <a:gd name="T100" fmla="*/ 1924 w 1955"/>
              <a:gd name="T101" fmla="*/ 160 h 298"/>
              <a:gd name="T102" fmla="*/ 1928 w 1955"/>
              <a:gd name="T103" fmla="*/ 181 h 298"/>
              <a:gd name="T104" fmla="*/ 1950 w 1955"/>
              <a:gd name="T105" fmla="*/ 130 h 298"/>
              <a:gd name="T106" fmla="*/ 1955 w 1955"/>
              <a:gd name="T107" fmla="*/ 121 h 298"/>
              <a:gd name="T108" fmla="*/ 119 w 1955"/>
              <a:gd name="T109" fmla="*/ 116 h 298"/>
              <a:gd name="T110" fmla="*/ 44 w 1955"/>
              <a:gd name="T111" fmla="*/ 225 h 298"/>
              <a:gd name="T112" fmla="*/ 189 w 1955"/>
              <a:gd name="T113" fmla="*/ 116 h 298"/>
              <a:gd name="T114" fmla="*/ 1820 w 1955"/>
              <a:gd name="T115" fmla="*/ 116 h 298"/>
              <a:gd name="T116" fmla="*/ 1795 w 1955"/>
              <a:gd name="T117" fmla="*/ 192 h 298"/>
              <a:gd name="T118" fmla="*/ 1850 w 1955"/>
              <a:gd name="T119" fmla="*/ 170 h 298"/>
              <a:gd name="T120" fmla="*/ 1874 w 1955"/>
              <a:gd name="T121" fmla="*/ 191 h 298"/>
              <a:gd name="T122" fmla="*/ 1820 w 1955"/>
              <a:gd name="T123" fmla="*/ 116 h 298"/>
              <a:gd name="T124" fmla="*/ 1838 w 1955"/>
              <a:gd name="T125" fmla="*/ 12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55" h="298">
                <a:moveTo>
                  <a:pt x="113" y="0"/>
                </a:moveTo>
                <a:lnTo>
                  <a:pt x="113" y="0"/>
                </a:lnTo>
                <a:cubicBezTo>
                  <a:pt x="45" y="0"/>
                  <a:pt x="0" y="49"/>
                  <a:pt x="0" y="118"/>
                </a:cubicBezTo>
                <a:lnTo>
                  <a:pt x="0" y="182"/>
                </a:lnTo>
                <a:lnTo>
                  <a:pt x="70" y="182"/>
                </a:lnTo>
                <a:lnTo>
                  <a:pt x="70" y="123"/>
                </a:lnTo>
                <a:cubicBezTo>
                  <a:pt x="70" y="86"/>
                  <a:pt x="85" y="68"/>
                  <a:pt x="120" y="68"/>
                </a:cubicBezTo>
                <a:lnTo>
                  <a:pt x="144" y="68"/>
                </a:lnTo>
                <a:lnTo>
                  <a:pt x="152" y="0"/>
                </a:lnTo>
                <a:lnTo>
                  <a:pt x="113" y="0"/>
                </a:lnTo>
                <a:lnTo>
                  <a:pt x="113" y="0"/>
                </a:lnTo>
                <a:close/>
                <a:moveTo>
                  <a:pt x="670" y="94"/>
                </a:moveTo>
                <a:lnTo>
                  <a:pt x="670" y="94"/>
                </a:lnTo>
                <a:lnTo>
                  <a:pt x="670" y="116"/>
                </a:lnTo>
                <a:lnTo>
                  <a:pt x="644" y="116"/>
                </a:lnTo>
                <a:cubicBezTo>
                  <a:pt x="641" y="116"/>
                  <a:pt x="639" y="118"/>
                  <a:pt x="639" y="120"/>
                </a:cubicBezTo>
                <a:lnTo>
                  <a:pt x="639" y="152"/>
                </a:lnTo>
                <a:cubicBezTo>
                  <a:pt x="639" y="154"/>
                  <a:pt x="641" y="156"/>
                  <a:pt x="644" y="156"/>
                </a:cubicBezTo>
                <a:lnTo>
                  <a:pt x="670" y="156"/>
                </a:lnTo>
                <a:lnTo>
                  <a:pt x="670" y="289"/>
                </a:lnTo>
                <a:cubicBezTo>
                  <a:pt x="670" y="291"/>
                  <a:pt x="672" y="293"/>
                  <a:pt x="674" y="293"/>
                </a:cubicBezTo>
                <a:lnTo>
                  <a:pt x="724" y="293"/>
                </a:lnTo>
                <a:cubicBezTo>
                  <a:pt x="726" y="293"/>
                  <a:pt x="728" y="291"/>
                  <a:pt x="728" y="289"/>
                </a:cubicBezTo>
                <a:lnTo>
                  <a:pt x="728" y="156"/>
                </a:lnTo>
                <a:lnTo>
                  <a:pt x="807" y="156"/>
                </a:lnTo>
                <a:lnTo>
                  <a:pt x="807" y="239"/>
                </a:lnTo>
                <a:cubicBezTo>
                  <a:pt x="807" y="281"/>
                  <a:pt x="828" y="296"/>
                  <a:pt x="870" y="296"/>
                </a:cubicBezTo>
                <a:cubicBezTo>
                  <a:pt x="894" y="296"/>
                  <a:pt x="909" y="291"/>
                  <a:pt x="913" y="290"/>
                </a:cubicBezTo>
                <a:cubicBezTo>
                  <a:pt x="916" y="288"/>
                  <a:pt x="918" y="287"/>
                  <a:pt x="918" y="284"/>
                </a:cubicBezTo>
                <a:cubicBezTo>
                  <a:pt x="918" y="283"/>
                  <a:pt x="917" y="281"/>
                  <a:pt x="917" y="281"/>
                </a:cubicBezTo>
                <a:lnTo>
                  <a:pt x="913" y="257"/>
                </a:lnTo>
                <a:cubicBezTo>
                  <a:pt x="912" y="254"/>
                  <a:pt x="911" y="253"/>
                  <a:pt x="909" y="253"/>
                </a:cubicBezTo>
                <a:cubicBezTo>
                  <a:pt x="909" y="253"/>
                  <a:pt x="908" y="253"/>
                  <a:pt x="907" y="254"/>
                </a:cubicBezTo>
                <a:cubicBezTo>
                  <a:pt x="906" y="254"/>
                  <a:pt x="906" y="254"/>
                  <a:pt x="905" y="254"/>
                </a:cubicBezTo>
                <a:cubicBezTo>
                  <a:pt x="901" y="255"/>
                  <a:pt x="894" y="255"/>
                  <a:pt x="886" y="255"/>
                </a:cubicBezTo>
                <a:cubicBezTo>
                  <a:pt x="868" y="255"/>
                  <a:pt x="865" y="247"/>
                  <a:pt x="865" y="235"/>
                </a:cubicBezTo>
                <a:lnTo>
                  <a:pt x="865" y="157"/>
                </a:lnTo>
                <a:lnTo>
                  <a:pt x="952" y="157"/>
                </a:lnTo>
                <a:lnTo>
                  <a:pt x="952" y="272"/>
                </a:lnTo>
                <a:cubicBezTo>
                  <a:pt x="952" y="283"/>
                  <a:pt x="963" y="287"/>
                  <a:pt x="982" y="291"/>
                </a:cubicBezTo>
                <a:cubicBezTo>
                  <a:pt x="997" y="294"/>
                  <a:pt x="1018" y="298"/>
                  <a:pt x="1034" y="298"/>
                </a:cubicBezTo>
                <a:cubicBezTo>
                  <a:pt x="1055" y="298"/>
                  <a:pt x="1076" y="294"/>
                  <a:pt x="1091" y="282"/>
                </a:cubicBezTo>
                <a:cubicBezTo>
                  <a:pt x="1112" y="294"/>
                  <a:pt x="1135" y="298"/>
                  <a:pt x="1157" y="298"/>
                </a:cubicBezTo>
                <a:cubicBezTo>
                  <a:pt x="1198" y="298"/>
                  <a:pt x="1226" y="288"/>
                  <a:pt x="1226" y="247"/>
                </a:cubicBezTo>
                <a:lnTo>
                  <a:pt x="1226" y="120"/>
                </a:lnTo>
                <a:cubicBezTo>
                  <a:pt x="1226" y="118"/>
                  <a:pt x="1224" y="116"/>
                  <a:pt x="1221" y="116"/>
                </a:cubicBezTo>
                <a:lnTo>
                  <a:pt x="1172" y="116"/>
                </a:lnTo>
                <a:cubicBezTo>
                  <a:pt x="1170" y="116"/>
                  <a:pt x="1168" y="118"/>
                  <a:pt x="1168" y="120"/>
                </a:cubicBezTo>
                <a:lnTo>
                  <a:pt x="1168" y="238"/>
                </a:lnTo>
                <a:cubicBezTo>
                  <a:pt x="1168" y="256"/>
                  <a:pt x="1157" y="262"/>
                  <a:pt x="1143" y="262"/>
                </a:cubicBezTo>
                <a:cubicBezTo>
                  <a:pt x="1131" y="262"/>
                  <a:pt x="1118" y="258"/>
                  <a:pt x="1118" y="258"/>
                </a:cubicBezTo>
                <a:lnTo>
                  <a:pt x="1118" y="120"/>
                </a:lnTo>
                <a:cubicBezTo>
                  <a:pt x="1118" y="118"/>
                  <a:pt x="1116" y="116"/>
                  <a:pt x="1114" y="116"/>
                </a:cubicBezTo>
                <a:lnTo>
                  <a:pt x="1065" y="116"/>
                </a:lnTo>
                <a:cubicBezTo>
                  <a:pt x="1062" y="116"/>
                  <a:pt x="1060" y="118"/>
                  <a:pt x="1060" y="120"/>
                </a:cubicBezTo>
                <a:lnTo>
                  <a:pt x="1060" y="238"/>
                </a:lnTo>
                <a:cubicBezTo>
                  <a:pt x="1060" y="256"/>
                  <a:pt x="1053" y="262"/>
                  <a:pt x="1039" y="262"/>
                </a:cubicBezTo>
                <a:cubicBezTo>
                  <a:pt x="1027" y="262"/>
                  <a:pt x="1010" y="259"/>
                  <a:pt x="1010" y="259"/>
                </a:cubicBezTo>
                <a:lnTo>
                  <a:pt x="1010" y="120"/>
                </a:lnTo>
                <a:cubicBezTo>
                  <a:pt x="1010" y="118"/>
                  <a:pt x="1009" y="116"/>
                  <a:pt x="1006" y="116"/>
                </a:cubicBezTo>
                <a:lnTo>
                  <a:pt x="865" y="116"/>
                </a:lnTo>
                <a:lnTo>
                  <a:pt x="865" y="61"/>
                </a:lnTo>
                <a:cubicBezTo>
                  <a:pt x="865" y="57"/>
                  <a:pt x="863" y="56"/>
                  <a:pt x="859" y="56"/>
                </a:cubicBezTo>
                <a:cubicBezTo>
                  <a:pt x="859" y="56"/>
                  <a:pt x="857" y="56"/>
                  <a:pt x="856" y="56"/>
                </a:cubicBezTo>
                <a:lnTo>
                  <a:pt x="813" y="64"/>
                </a:lnTo>
                <a:cubicBezTo>
                  <a:pt x="809" y="64"/>
                  <a:pt x="807" y="67"/>
                  <a:pt x="807" y="72"/>
                </a:cubicBezTo>
                <a:lnTo>
                  <a:pt x="807" y="116"/>
                </a:lnTo>
                <a:lnTo>
                  <a:pt x="728" y="116"/>
                </a:lnTo>
                <a:lnTo>
                  <a:pt x="728" y="97"/>
                </a:lnTo>
                <a:cubicBezTo>
                  <a:pt x="728" y="90"/>
                  <a:pt x="729" y="86"/>
                  <a:pt x="732" y="83"/>
                </a:cubicBezTo>
                <a:cubicBezTo>
                  <a:pt x="736" y="80"/>
                  <a:pt x="741" y="79"/>
                  <a:pt x="749" y="79"/>
                </a:cubicBezTo>
                <a:cubicBezTo>
                  <a:pt x="754" y="79"/>
                  <a:pt x="761" y="80"/>
                  <a:pt x="765" y="80"/>
                </a:cubicBezTo>
                <a:cubicBezTo>
                  <a:pt x="766" y="80"/>
                  <a:pt x="767" y="81"/>
                  <a:pt x="768" y="81"/>
                </a:cubicBezTo>
                <a:cubicBezTo>
                  <a:pt x="769" y="81"/>
                  <a:pt x="771" y="81"/>
                  <a:pt x="772" y="81"/>
                </a:cubicBezTo>
                <a:cubicBezTo>
                  <a:pt x="774" y="81"/>
                  <a:pt x="775" y="80"/>
                  <a:pt x="775" y="77"/>
                </a:cubicBezTo>
                <a:lnTo>
                  <a:pt x="779" y="52"/>
                </a:lnTo>
                <a:cubicBezTo>
                  <a:pt x="779" y="52"/>
                  <a:pt x="779" y="51"/>
                  <a:pt x="779" y="50"/>
                </a:cubicBezTo>
                <a:cubicBezTo>
                  <a:pt x="779" y="47"/>
                  <a:pt x="778" y="46"/>
                  <a:pt x="776" y="45"/>
                </a:cubicBezTo>
                <a:cubicBezTo>
                  <a:pt x="771" y="44"/>
                  <a:pt x="755" y="39"/>
                  <a:pt x="729" y="39"/>
                </a:cubicBezTo>
                <a:cubicBezTo>
                  <a:pt x="688" y="39"/>
                  <a:pt x="670" y="57"/>
                  <a:pt x="670" y="94"/>
                </a:cubicBezTo>
                <a:close/>
                <a:moveTo>
                  <a:pt x="1574" y="206"/>
                </a:moveTo>
                <a:lnTo>
                  <a:pt x="1574" y="206"/>
                </a:lnTo>
                <a:cubicBezTo>
                  <a:pt x="1574" y="275"/>
                  <a:pt x="1605" y="297"/>
                  <a:pt x="1671" y="297"/>
                </a:cubicBezTo>
                <a:cubicBezTo>
                  <a:pt x="1701" y="297"/>
                  <a:pt x="1723" y="290"/>
                  <a:pt x="1734" y="286"/>
                </a:cubicBezTo>
                <a:cubicBezTo>
                  <a:pt x="1737" y="285"/>
                  <a:pt x="1739" y="282"/>
                  <a:pt x="1739" y="280"/>
                </a:cubicBezTo>
                <a:cubicBezTo>
                  <a:pt x="1739" y="280"/>
                  <a:pt x="1739" y="279"/>
                  <a:pt x="1738" y="278"/>
                </a:cubicBezTo>
                <a:lnTo>
                  <a:pt x="1733" y="258"/>
                </a:lnTo>
                <a:lnTo>
                  <a:pt x="1733" y="258"/>
                </a:lnTo>
                <a:cubicBezTo>
                  <a:pt x="1732" y="254"/>
                  <a:pt x="1730" y="253"/>
                  <a:pt x="1728" y="253"/>
                </a:cubicBezTo>
                <a:cubicBezTo>
                  <a:pt x="1727" y="253"/>
                  <a:pt x="1725" y="253"/>
                  <a:pt x="1724" y="253"/>
                </a:cubicBezTo>
                <a:lnTo>
                  <a:pt x="1724" y="253"/>
                </a:lnTo>
                <a:cubicBezTo>
                  <a:pt x="1716" y="256"/>
                  <a:pt x="1700" y="260"/>
                  <a:pt x="1682" y="260"/>
                </a:cubicBezTo>
                <a:cubicBezTo>
                  <a:pt x="1667" y="260"/>
                  <a:pt x="1656" y="259"/>
                  <a:pt x="1648" y="255"/>
                </a:cubicBezTo>
                <a:cubicBezTo>
                  <a:pt x="1640" y="251"/>
                  <a:pt x="1634" y="241"/>
                  <a:pt x="1634" y="228"/>
                </a:cubicBezTo>
                <a:lnTo>
                  <a:pt x="1738" y="228"/>
                </a:lnTo>
                <a:cubicBezTo>
                  <a:pt x="1745" y="228"/>
                  <a:pt x="1747" y="223"/>
                  <a:pt x="1747" y="218"/>
                </a:cubicBezTo>
                <a:lnTo>
                  <a:pt x="1747" y="202"/>
                </a:lnTo>
                <a:cubicBezTo>
                  <a:pt x="1747" y="171"/>
                  <a:pt x="1741" y="147"/>
                  <a:pt x="1729" y="133"/>
                </a:cubicBezTo>
                <a:cubicBezTo>
                  <a:pt x="1716" y="120"/>
                  <a:pt x="1694" y="112"/>
                  <a:pt x="1662" y="112"/>
                </a:cubicBezTo>
                <a:cubicBezTo>
                  <a:pt x="1597" y="112"/>
                  <a:pt x="1574" y="137"/>
                  <a:pt x="1574" y="206"/>
                </a:cubicBezTo>
                <a:close/>
                <a:moveTo>
                  <a:pt x="1633" y="192"/>
                </a:moveTo>
                <a:lnTo>
                  <a:pt x="1633" y="192"/>
                </a:lnTo>
                <a:cubicBezTo>
                  <a:pt x="1633" y="187"/>
                  <a:pt x="1634" y="175"/>
                  <a:pt x="1635" y="168"/>
                </a:cubicBezTo>
                <a:cubicBezTo>
                  <a:pt x="1637" y="157"/>
                  <a:pt x="1644" y="149"/>
                  <a:pt x="1662" y="149"/>
                </a:cubicBezTo>
                <a:cubicBezTo>
                  <a:pt x="1678" y="149"/>
                  <a:pt x="1686" y="155"/>
                  <a:pt x="1689" y="166"/>
                </a:cubicBezTo>
                <a:cubicBezTo>
                  <a:pt x="1691" y="173"/>
                  <a:pt x="1691" y="183"/>
                  <a:pt x="1691" y="190"/>
                </a:cubicBezTo>
                <a:lnTo>
                  <a:pt x="1691" y="195"/>
                </a:lnTo>
                <a:lnTo>
                  <a:pt x="1633" y="195"/>
                </a:lnTo>
                <a:lnTo>
                  <a:pt x="1633" y="192"/>
                </a:lnTo>
                <a:lnTo>
                  <a:pt x="1633" y="192"/>
                </a:lnTo>
                <a:close/>
                <a:moveTo>
                  <a:pt x="1267" y="124"/>
                </a:moveTo>
                <a:lnTo>
                  <a:pt x="1267" y="124"/>
                </a:lnTo>
                <a:cubicBezTo>
                  <a:pt x="1265" y="125"/>
                  <a:pt x="1263" y="126"/>
                  <a:pt x="1263" y="129"/>
                </a:cubicBezTo>
                <a:lnTo>
                  <a:pt x="1263" y="130"/>
                </a:lnTo>
                <a:cubicBezTo>
                  <a:pt x="1263" y="130"/>
                  <a:pt x="1263" y="131"/>
                  <a:pt x="1263" y="131"/>
                </a:cubicBezTo>
                <a:lnTo>
                  <a:pt x="1269" y="157"/>
                </a:lnTo>
                <a:cubicBezTo>
                  <a:pt x="1270" y="158"/>
                  <a:pt x="1271" y="159"/>
                  <a:pt x="1272" y="159"/>
                </a:cubicBezTo>
                <a:cubicBezTo>
                  <a:pt x="1273" y="159"/>
                  <a:pt x="1274" y="159"/>
                  <a:pt x="1275" y="159"/>
                </a:cubicBezTo>
                <a:cubicBezTo>
                  <a:pt x="1282" y="157"/>
                  <a:pt x="1309" y="150"/>
                  <a:pt x="1330" y="150"/>
                </a:cubicBezTo>
                <a:cubicBezTo>
                  <a:pt x="1341" y="150"/>
                  <a:pt x="1349" y="150"/>
                  <a:pt x="1353" y="153"/>
                </a:cubicBezTo>
                <a:cubicBezTo>
                  <a:pt x="1360" y="156"/>
                  <a:pt x="1360" y="161"/>
                  <a:pt x="1360" y="170"/>
                </a:cubicBezTo>
                <a:lnTo>
                  <a:pt x="1360" y="178"/>
                </a:lnTo>
                <a:lnTo>
                  <a:pt x="1302" y="187"/>
                </a:lnTo>
                <a:cubicBezTo>
                  <a:pt x="1280" y="190"/>
                  <a:pt x="1252" y="197"/>
                  <a:pt x="1252" y="239"/>
                </a:cubicBezTo>
                <a:cubicBezTo>
                  <a:pt x="1252" y="291"/>
                  <a:pt x="1293" y="297"/>
                  <a:pt x="1335" y="297"/>
                </a:cubicBezTo>
                <a:cubicBezTo>
                  <a:pt x="1355" y="297"/>
                  <a:pt x="1371" y="296"/>
                  <a:pt x="1385" y="293"/>
                </a:cubicBezTo>
                <a:cubicBezTo>
                  <a:pt x="1407" y="288"/>
                  <a:pt x="1418" y="283"/>
                  <a:pt x="1418" y="258"/>
                </a:cubicBezTo>
                <a:lnTo>
                  <a:pt x="1418" y="165"/>
                </a:lnTo>
                <a:cubicBezTo>
                  <a:pt x="1418" y="146"/>
                  <a:pt x="1412" y="131"/>
                  <a:pt x="1396" y="122"/>
                </a:cubicBezTo>
                <a:cubicBezTo>
                  <a:pt x="1384" y="115"/>
                  <a:pt x="1367" y="112"/>
                  <a:pt x="1344" y="112"/>
                </a:cubicBezTo>
                <a:cubicBezTo>
                  <a:pt x="1307" y="112"/>
                  <a:pt x="1274" y="122"/>
                  <a:pt x="1267" y="124"/>
                </a:cubicBezTo>
                <a:close/>
                <a:moveTo>
                  <a:pt x="1307" y="239"/>
                </a:moveTo>
                <a:lnTo>
                  <a:pt x="1307" y="239"/>
                </a:lnTo>
                <a:cubicBezTo>
                  <a:pt x="1307" y="219"/>
                  <a:pt x="1317" y="217"/>
                  <a:pt x="1330" y="215"/>
                </a:cubicBezTo>
                <a:lnTo>
                  <a:pt x="1360" y="210"/>
                </a:lnTo>
                <a:lnTo>
                  <a:pt x="1360" y="259"/>
                </a:lnTo>
                <a:cubicBezTo>
                  <a:pt x="1359" y="260"/>
                  <a:pt x="1349" y="263"/>
                  <a:pt x="1336" y="263"/>
                </a:cubicBezTo>
                <a:cubicBezTo>
                  <a:pt x="1325" y="263"/>
                  <a:pt x="1307" y="260"/>
                  <a:pt x="1307" y="239"/>
                </a:cubicBezTo>
                <a:close/>
                <a:moveTo>
                  <a:pt x="448" y="205"/>
                </a:moveTo>
                <a:lnTo>
                  <a:pt x="448" y="205"/>
                </a:lnTo>
                <a:cubicBezTo>
                  <a:pt x="448" y="257"/>
                  <a:pt x="458" y="297"/>
                  <a:pt x="536" y="297"/>
                </a:cubicBezTo>
                <a:cubicBezTo>
                  <a:pt x="613" y="297"/>
                  <a:pt x="623" y="257"/>
                  <a:pt x="623" y="205"/>
                </a:cubicBezTo>
                <a:cubicBezTo>
                  <a:pt x="623" y="152"/>
                  <a:pt x="613" y="112"/>
                  <a:pt x="536" y="112"/>
                </a:cubicBezTo>
                <a:cubicBezTo>
                  <a:pt x="458" y="112"/>
                  <a:pt x="448" y="152"/>
                  <a:pt x="448" y="205"/>
                </a:cubicBezTo>
                <a:close/>
                <a:moveTo>
                  <a:pt x="507" y="205"/>
                </a:moveTo>
                <a:lnTo>
                  <a:pt x="507" y="205"/>
                </a:lnTo>
                <a:cubicBezTo>
                  <a:pt x="507" y="165"/>
                  <a:pt x="509" y="150"/>
                  <a:pt x="536" y="150"/>
                </a:cubicBezTo>
                <a:cubicBezTo>
                  <a:pt x="563" y="150"/>
                  <a:pt x="564" y="165"/>
                  <a:pt x="564" y="205"/>
                </a:cubicBezTo>
                <a:cubicBezTo>
                  <a:pt x="564" y="244"/>
                  <a:pt x="563" y="259"/>
                  <a:pt x="536" y="259"/>
                </a:cubicBezTo>
                <a:cubicBezTo>
                  <a:pt x="509" y="259"/>
                  <a:pt x="507" y="244"/>
                  <a:pt x="507" y="205"/>
                </a:cubicBezTo>
                <a:close/>
                <a:moveTo>
                  <a:pt x="283" y="168"/>
                </a:moveTo>
                <a:lnTo>
                  <a:pt x="283" y="168"/>
                </a:lnTo>
                <a:cubicBezTo>
                  <a:pt x="283" y="213"/>
                  <a:pt x="313" y="219"/>
                  <a:pt x="336" y="223"/>
                </a:cubicBezTo>
                <a:lnTo>
                  <a:pt x="340" y="224"/>
                </a:lnTo>
                <a:cubicBezTo>
                  <a:pt x="356" y="227"/>
                  <a:pt x="363" y="229"/>
                  <a:pt x="363" y="243"/>
                </a:cubicBezTo>
                <a:cubicBezTo>
                  <a:pt x="363" y="257"/>
                  <a:pt x="350" y="260"/>
                  <a:pt x="339" y="260"/>
                </a:cubicBezTo>
                <a:cubicBezTo>
                  <a:pt x="322" y="260"/>
                  <a:pt x="301" y="255"/>
                  <a:pt x="293" y="253"/>
                </a:cubicBezTo>
                <a:lnTo>
                  <a:pt x="293" y="253"/>
                </a:lnTo>
                <a:cubicBezTo>
                  <a:pt x="293" y="253"/>
                  <a:pt x="292" y="253"/>
                  <a:pt x="292" y="253"/>
                </a:cubicBezTo>
                <a:cubicBezTo>
                  <a:pt x="291" y="253"/>
                  <a:pt x="290" y="252"/>
                  <a:pt x="289" y="252"/>
                </a:cubicBezTo>
                <a:cubicBezTo>
                  <a:pt x="287" y="252"/>
                  <a:pt x="286" y="254"/>
                  <a:pt x="285" y="257"/>
                </a:cubicBezTo>
                <a:lnTo>
                  <a:pt x="282" y="278"/>
                </a:lnTo>
                <a:cubicBezTo>
                  <a:pt x="281" y="280"/>
                  <a:pt x="281" y="282"/>
                  <a:pt x="281" y="283"/>
                </a:cubicBezTo>
                <a:cubicBezTo>
                  <a:pt x="281" y="285"/>
                  <a:pt x="282" y="286"/>
                  <a:pt x="284" y="287"/>
                </a:cubicBezTo>
                <a:cubicBezTo>
                  <a:pt x="291" y="290"/>
                  <a:pt x="319" y="297"/>
                  <a:pt x="347" y="297"/>
                </a:cubicBezTo>
                <a:cubicBezTo>
                  <a:pt x="389" y="297"/>
                  <a:pt x="421" y="282"/>
                  <a:pt x="421" y="238"/>
                </a:cubicBezTo>
                <a:cubicBezTo>
                  <a:pt x="421" y="196"/>
                  <a:pt x="396" y="188"/>
                  <a:pt x="373" y="184"/>
                </a:cubicBezTo>
                <a:lnTo>
                  <a:pt x="368" y="183"/>
                </a:lnTo>
                <a:cubicBezTo>
                  <a:pt x="354" y="181"/>
                  <a:pt x="342" y="178"/>
                  <a:pt x="342" y="164"/>
                </a:cubicBezTo>
                <a:cubicBezTo>
                  <a:pt x="342" y="150"/>
                  <a:pt x="356" y="148"/>
                  <a:pt x="366" y="148"/>
                </a:cubicBezTo>
                <a:cubicBezTo>
                  <a:pt x="380" y="148"/>
                  <a:pt x="394" y="150"/>
                  <a:pt x="401" y="152"/>
                </a:cubicBezTo>
                <a:cubicBezTo>
                  <a:pt x="405" y="153"/>
                  <a:pt x="406" y="153"/>
                  <a:pt x="407" y="153"/>
                </a:cubicBezTo>
                <a:cubicBezTo>
                  <a:pt x="408" y="153"/>
                  <a:pt x="411" y="151"/>
                  <a:pt x="411" y="150"/>
                </a:cubicBezTo>
                <a:cubicBezTo>
                  <a:pt x="412" y="142"/>
                  <a:pt x="414" y="135"/>
                  <a:pt x="416" y="127"/>
                </a:cubicBezTo>
                <a:cubicBezTo>
                  <a:pt x="416" y="127"/>
                  <a:pt x="416" y="126"/>
                  <a:pt x="416" y="125"/>
                </a:cubicBezTo>
                <a:cubicBezTo>
                  <a:pt x="416" y="121"/>
                  <a:pt x="414" y="120"/>
                  <a:pt x="409" y="118"/>
                </a:cubicBezTo>
                <a:cubicBezTo>
                  <a:pt x="400" y="116"/>
                  <a:pt x="381" y="112"/>
                  <a:pt x="357" y="112"/>
                </a:cubicBezTo>
                <a:cubicBezTo>
                  <a:pt x="328" y="112"/>
                  <a:pt x="283" y="117"/>
                  <a:pt x="283" y="168"/>
                </a:cubicBezTo>
                <a:close/>
                <a:moveTo>
                  <a:pt x="1550" y="112"/>
                </a:moveTo>
                <a:lnTo>
                  <a:pt x="1550" y="112"/>
                </a:lnTo>
                <a:cubicBezTo>
                  <a:pt x="1529" y="112"/>
                  <a:pt x="1507" y="115"/>
                  <a:pt x="1490" y="118"/>
                </a:cubicBezTo>
                <a:cubicBezTo>
                  <a:pt x="1471" y="123"/>
                  <a:pt x="1460" y="126"/>
                  <a:pt x="1460" y="138"/>
                </a:cubicBezTo>
                <a:lnTo>
                  <a:pt x="1460" y="289"/>
                </a:lnTo>
                <a:cubicBezTo>
                  <a:pt x="1460" y="291"/>
                  <a:pt x="1462" y="293"/>
                  <a:pt x="1465" y="293"/>
                </a:cubicBezTo>
                <a:lnTo>
                  <a:pt x="1514" y="293"/>
                </a:lnTo>
                <a:cubicBezTo>
                  <a:pt x="1516" y="293"/>
                  <a:pt x="1518" y="291"/>
                  <a:pt x="1518" y="289"/>
                </a:cubicBezTo>
                <a:lnTo>
                  <a:pt x="1518" y="157"/>
                </a:lnTo>
                <a:cubicBezTo>
                  <a:pt x="1521" y="156"/>
                  <a:pt x="1538" y="154"/>
                  <a:pt x="1557" y="154"/>
                </a:cubicBezTo>
                <a:cubicBezTo>
                  <a:pt x="1563" y="154"/>
                  <a:pt x="1563" y="150"/>
                  <a:pt x="1563" y="147"/>
                </a:cubicBezTo>
                <a:lnTo>
                  <a:pt x="1563" y="119"/>
                </a:lnTo>
                <a:cubicBezTo>
                  <a:pt x="1563" y="114"/>
                  <a:pt x="1561" y="112"/>
                  <a:pt x="1556" y="112"/>
                </a:cubicBezTo>
                <a:lnTo>
                  <a:pt x="1550" y="112"/>
                </a:lnTo>
                <a:lnTo>
                  <a:pt x="1550" y="112"/>
                </a:lnTo>
                <a:close/>
                <a:moveTo>
                  <a:pt x="1887" y="154"/>
                </a:moveTo>
                <a:lnTo>
                  <a:pt x="1887" y="154"/>
                </a:lnTo>
                <a:cubicBezTo>
                  <a:pt x="1887" y="182"/>
                  <a:pt x="1896" y="193"/>
                  <a:pt x="1927" y="193"/>
                </a:cubicBezTo>
                <a:cubicBezTo>
                  <a:pt x="1935" y="193"/>
                  <a:pt x="1944" y="192"/>
                  <a:pt x="1949" y="191"/>
                </a:cubicBezTo>
                <a:lnTo>
                  <a:pt x="1948" y="191"/>
                </a:lnTo>
                <a:cubicBezTo>
                  <a:pt x="1954" y="189"/>
                  <a:pt x="1955" y="187"/>
                  <a:pt x="1955" y="182"/>
                </a:cubicBezTo>
                <a:lnTo>
                  <a:pt x="1955" y="151"/>
                </a:lnTo>
                <a:cubicBezTo>
                  <a:pt x="1955" y="150"/>
                  <a:pt x="1955" y="150"/>
                  <a:pt x="1954" y="150"/>
                </a:cubicBezTo>
                <a:lnTo>
                  <a:pt x="1925" y="150"/>
                </a:lnTo>
                <a:cubicBezTo>
                  <a:pt x="1924" y="150"/>
                  <a:pt x="1924" y="150"/>
                  <a:pt x="1924" y="151"/>
                </a:cubicBezTo>
                <a:lnTo>
                  <a:pt x="1924" y="160"/>
                </a:lnTo>
                <a:cubicBezTo>
                  <a:pt x="1924" y="161"/>
                  <a:pt x="1925" y="161"/>
                  <a:pt x="1925" y="161"/>
                </a:cubicBezTo>
                <a:lnTo>
                  <a:pt x="1938" y="163"/>
                </a:lnTo>
                <a:lnTo>
                  <a:pt x="1938" y="181"/>
                </a:lnTo>
                <a:cubicBezTo>
                  <a:pt x="1938" y="181"/>
                  <a:pt x="1932" y="181"/>
                  <a:pt x="1928" y="181"/>
                </a:cubicBezTo>
                <a:cubicBezTo>
                  <a:pt x="1913" y="181"/>
                  <a:pt x="1906" y="177"/>
                  <a:pt x="1906" y="155"/>
                </a:cubicBezTo>
                <a:cubicBezTo>
                  <a:pt x="1906" y="131"/>
                  <a:pt x="1914" y="128"/>
                  <a:pt x="1930" y="128"/>
                </a:cubicBezTo>
                <a:cubicBezTo>
                  <a:pt x="1937" y="128"/>
                  <a:pt x="1944" y="129"/>
                  <a:pt x="1948" y="130"/>
                </a:cubicBezTo>
                <a:cubicBezTo>
                  <a:pt x="1949" y="130"/>
                  <a:pt x="1949" y="130"/>
                  <a:pt x="1950" y="130"/>
                </a:cubicBezTo>
                <a:cubicBezTo>
                  <a:pt x="1950" y="130"/>
                  <a:pt x="1951" y="130"/>
                  <a:pt x="1952" y="130"/>
                </a:cubicBezTo>
                <a:cubicBezTo>
                  <a:pt x="1953" y="130"/>
                  <a:pt x="1954" y="130"/>
                  <a:pt x="1954" y="128"/>
                </a:cubicBezTo>
                <a:lnTo>
                  <a:pt x="1955" y="123"/>
                </a:lnTo>
                <a:cubicBezTo>
                  <a:pt x="1955" y="123"/>
                  <a:pt x="1955" y="121"/>
                  <a:pt x="1955" y="121"/>
                </a:cubicBezTo>
                <a:cubicBezTo>
                  <a:pt x="1955" y="120"/>
                  <a:pt x="1954" y="120"/>
                  <a:pt x="1954" y="119"/>
                </a:cubicBezTo>
                <a:cubicBezTo>
                  <a:pt x="1951" y="118"/>
                  <a:pt x="1940" y="115"/>
                  <a:pt x="1925" y="115"/>
                </a:cubicBezTo>
                <a:cubicBezTo>
                  <a:pt x="1898" y="115"/>
                  <a:pt x="1887" y="125"/>
                  <a:pt x="1887" y="154"/>
                </a:cubicBezTo>
                <a:close/>
                <a:moveTo>
                  <a:pt x="119" y="116"/>
                </a:moveTo>
                <a:lnTo>
                  <a:pt x="119" y="116"/>
                </a:lnTo>
                <a:lnTo>
                  <a:pt x="119" y="168"/>
                </a:lnTo>
                <a:cubicBezTo>
                  <a:pt x="119" y="204"/>
                  <a:pt x="104" y="225"/>
                  <a:pt x="69" y="225"/>
                </a:cubicBezTo>
                <a:lnTo>
                  <a:pt x="44" y="225"/>
                </a:lnTo>
                <a:lnTo>
                  <a:pt x="36" y="295"/>
                </a:lnTo>
                <a:lnTo>
                  <a:pt x="73" y="295"/>
                </a:lnTo>
                <a:cubicBezTo>
                  <a:pt x="138" y="295"/>
                  <a:pt x="189" y="248"/>
                  <a:pt x="189" y="173"/>
                </a:cubicBezTo>
                <a:lnTo>
                  <a:pt x="189" y="116"/>
                </a:lnTo>
                <a:lnTo>
                  <a:pt x="119" y="116"/>
                </a:lnTo>
                <a:lnTo>
                  <a:pt x="119" y="116"/>
                </a:lnTo>
                <a:close/>
                <a:moveTo>
                  <a:pt x="1820" y="116"/>
                </a:moveTo>
                <a:lnTo>
                  <a:pt x="1820" y="116"/>
                </a:lnTo>
                <a:cubicBezTo>
                  <a:pt x="1820" y="116"/>
                  <a:pt x="1819" y="117"/>
                  <a:pt x="1819" y="117"/>
                </a:cubicBezTo>
                <a:lnTo>
                  <a:pt x="1795" y="190"/>
                </a:lnTo>
                <a:cubicBezTo>
                  <a:pt x="1795" y="190"/>
                  <a:pt x="1794" y="191"/>
                  <a:pt x="1794" y="191"/>
                </a:cubicBezTo>
                <a:cubicBezTo>
                  <a:pt x="1794" y="192"/>
                  <a:pt x="1795" y="192"/>
                  <a:pt x="1795" y="192"/>
                </a:cubicBezTo>
                <a:lnTo>
                  <a:pt x="1813" y="192"/>
                </a:lnTo>
                <a:cubicBezTo>
                  <a:pt x="1814" y="192"/>
                  <a:pt x="1814" y="191"/>
                  <a:pt x="1815" y="191"/>
                </a:cubicBezTo>
                <a:lnTo>
                  <a:pt x="1820" y="170"/>
                </a:lnTo>
                <a:lnTo>
                  <a:pt x="1850" y="170"/>
                </a:lnTo>
                <a:lnTo>
                  <a:pt x="1855" y="191"/>
                </a:lnTo>
                <a:cubicBezTo>
                  <a:pt x="1856" y="191"/>
                  <a:pt x="1856" y="192"/>
                  <a:pt x="1857" y="192"/>
                </a:cubicBezTo>
                <a:lnTo>
                  <a:pt x="1873" y="192"/>
                </a:lnTo>
                <a:cubicBezTo>
                  <a:pt x="1874" y="192"/>
                  <a:pt x="1874" y="192"/>
                  <a:pt x="1874" y="191"/>
                </a:cubicBezTo>
                <a:cubicBezTo>
                  <a:pt x="1874" y="191"/>
                  <a:pt x="1874" y="190"/>
                  <a:pt x="1874" y="190"/>
                </a:cubicBezTo>
                <a:lnTo>
                  <a:pt x="1851" y="117"/>
                </a:lnTo>
                <a:cubicBezTo>
                  <a:pt x="1850" y="117"/>
                  <a:pt x="1850" y="116"/>
                  <a:pt x="1849" y="116"/>
                </a:cubicBezTo>
                <a:lnTo>
                  <a:pt x="1820" y="116"/>
                </a:lnTo>
                <a:lnTo>
                  <a:pt x="1820" y="116"/>
                </a:lnTo>
                <a:close/>
                <a:moveTo>
                  <a:pt x="1832" y="128"/>
                </a:moveTo>
                <a:lnTo>
                  <a:pt x="1832" y="128"/>
                </a:lnTo>
                <a:lnTo>
                  <a:pt x="1838" y="128"/>
                </a:lnTo>
                <a:lnTo>
                  <a:pt x="1846" y="158"/>
                </a:lnTo>
                <a:lnTo>
                  <a:pt x="1823" y="158"/>
                </a:lnTo>
                <a:lnTo>
                  <a:pt x="1832" y="128"/>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Textplatzhalter 11"/>
          <p:cNvSpPr>
            <a:spLocks noGrp="1"/>
          </p:cNvSpPr>
          <p:nvPr>
            <p:ph type="body" sz="quarter" idx="10" hasCustomPrompt="1"/>
          </p:nvPr>
        </p:nvSpPr>
        <p:spPr>
          <a:xfrm>
            <a:off x="395288" y="2932113"/>
            <a:ext cx="2828925" cy="1197927"/>
          </a:xfrm>
          <a:prstGeom prst="rect">
            <a:avLst/>
          </a:prstGeom>
        </p:spPr>
        <p:txBody>
          <a:bodyPr>
            <a:normAutofit/>
          </a:bodyPr>
          <a:lstStyle>
            <a:lvl1pPr marL="0" indent="0">
              <a:lnSpc>
                <a:spcPct val="100000"/>
              </a:lnSpc>
              <a:spcBef>
                <a:spcPts val="216"/>
              </a:spcBef>
              <a:buNone/>
              <a:defRPr sz="1200" baseline="0">
                <a:solidFill>
                  <a:schemeClr val="accent3"/>
                </a:solidFill>
              </a:defRPr>
            </a:lvl1pPr>
          </a:lstStyle>
          <a:p>
            <a:pPr lvl="0"/>
            <a:r>
              <a:rPr lang="en-US" dirty="0" smtClean="0"/>
              <a:t>Presenter Name</a:t>
            </a:r>
          </a:p>
          <a:p>
            <a:pPr lvl="0"/>
            <a:r>
              <a:rPr lang="en-US" dirty="0" smtClean="0"/>
              <a:t>Presenter Title</a:t>
            </a:r>
          </a:p>
          <a:p>
            <a:pPr lvl="0"/>
            <a:r>
              <a:rPr lang="en-US" dirty="0" smtClean="0"/>
              <a:t>Date</a:t>
            </a:r>
            <a:endParaRPr lang="en-US" dirty="0"/>
          </a:p>
        </p:txBody>
      </p:sp>
      <p:sp>
        <p:nvSpPr>
          <p:cNvPr id="12" name="Titel 1"/>
          <p:cNvSpPr>
            <a:spLocks noGrp="1"/>
          </p:cNvSpPr>
          <p:nvPr>
            <p:ph type="title" hasCustomPrompt="1"/>
          </p:nvPr>
        </p:nvSpPr>
        <p:spPr>
          <a:xfrm>
            <a:off x="396861" y="1353082"/>
            <a:ext cx="5220000" cy="432000"/>
          </a:xfrm>
        </p:spPr>
        <p:txBody>
          <a:bodyPr/>
          <a:lstStyle>
            <a:lvl1pPr>
              <a:lnSpc>
                <a:spcPts val="3000"/>
              </a:lnSpc>
              <a:defRPr sz="2800"/>
            </a:lvl1pPr>
          </a:lstStyle>
          <a:p>
            <a:r>
              <a:rPr lang="de-DE" dirty="0" smtClean="0"/>
              <a:t>SAMPLE HEADLINE</a:t>
            </a:r>
            <a:endParaRPr lang="en-GB" dirty="0"/>
          </a:p>
        </p:txBody>
      </p:sp>
      <p:sp>
        <p:nvSpPr>
          <p:cNvPr id="16" name="Untertitel 2"/>
          <p:cNvSpPr>
            <a:spLocks noGrp="1"/>
          </p:cNvSpPr>
          <p:nvPr>
            <p:ph type="subTitle" idx="1" hasCustomPrompt="1"/>
          </p:nvPr>
        </p:nvSpPr>
        <p:spPr>
          <a:xfrm>
            <a:off x="395288" y="1782877"/>
            <a:ext cx="5310000" cy="414000"/>
          </a:xfrm>
          <a:prstGeom prst="rect">
            <a:avLst/>
          </a:prstGeom>
        </p:spPr>
        <p:txBody>
          <a:bodyPr>
            <a:noAutofit/>
          </a:bodyPr>
          <a:lstStyle>
            <a:lvl1pPr marL="0" indent="0" algn="l">
              <a:lnSpc>
                <a:spcPts val="3000"/>
              </a:lnSpc>
              <a:buNone/>
              <a:defRPr sz="2800" cap="all" baseline="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smtClean="0"/>
              <a:t>SECOND LINE HEADLINE here</a:t>
            </a:r>
            <a:endParaRPr lang="en-GB" dirty="0"/>
          </a:p>
        </p:txBody>
      </p:sp>
    </p:spTree>
    <p:extLst>
      <p:ext uri="{BB962C8B-B14F-4D97-AF65-F5344CB8AC3E}">
        <p14:creationId xmlns:p14="http://schemas.microsoft.com/office/powerpoint/2010/main" val="77215961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AG - Title Slide &amp; Picture">
    <p:spTree>
      <p:nvGrpSpPr>
        <p:cNvPr id="1" name=""/>
        <p:cNvGrpSpPr/>
        <p:nvPr/>
      </p:nvGrpSpPr>
      <p:grpSpPr>
        <a:xfrm>
          <a:off x="0" y="0"/>
          <a:ext cx="0" cy="0"/>
          <a:chOff x="0" y="0"/>
          <a:chExt cx="0" cy="0"/>
        </a:xfrm>
      </p:grpSpPr>
      <p:sp>
        <p:nvSpPr>
          <p:cNvPr id="6" name="Bildplatzhalter 5"/>
          <p:cNvSpPr>
            <a:spLocks noGrp="1"/>
          </p:cNvSpPr>
          <p:nvPr>
            <p:ph type="pic" sz="quarter" idx="12"/>
          </p:nvPr>
        </p:nvSpPr>
        <p:spPr>
          <a:xfrm>
            <a:off x="0" y="0"/>
            <a:ext cx="9144000" cy="5143500"/>
          </a:xfrm>
        </p:spPr>
        <p:txBody>
          <a:bodyPr/>
          <a:lstStyle>
            <a:lvl1pPr marL="0" indent="0">
              <a:buNone/>
              <a:defRPr/>
            </a:lvl1pPr>
          </a:lstStyle>
          <a:p>
            <a:r>
              <a:rPr lang="en-US" smtClean="0"/>
              <a:t>Click icon to add picture</a:t>
            </a:r>
            <a:endParaRPr lang="en-US" dirty="0"/>
          </a:p>
        </p:txBody>
      </p:sp>
      <p:sp>
        <p:nvSpPr>
          <p:cNvPr id="12" name="Textplatzhalter 11"/>
          <p:cNvSpPr>
            <a:spLocks noGrp="1"/>
          </p:cNvSpPr>
          <p:nvPr>
            <p:ph type="body" sz="quarter" idx="10" hasCustomPrompt="1"/>
          </p:nvPr>
        </p:nvSpPr>
        <p:spPr>
          <a:xfrm>
            <a:off x="399382" y="3150000"/>
            <a:ext cx="3150000" cy="1293413"/>
          </a:xfrm>
          <a:prstGeom prst="rect">
            <a:avLst/>
          </a:prstGeom>
        </p:spPr>
        <p:txBody>
          <a:bodyPr>
            <a:noAutofit/>
          </a:bodyPr>
          <a:lstStyle>
            <a:lvl1pPr marL="0" indent="0">
              <a:lnSpc>
                <a:spcPct val="100000"/>
              </a:lnSpc>
              <a:spcBef>
                <a:spcPts val="216"/>
              </a:spcBef>
              <a:buNone/>
              <a:defRPr sz="1200" baseline="0">
                <a:solidFill>
                  <a:schemeClr val="accent3"/>
                </a:solidFill>
              </a:defRPr>
            </a:lvl1pPr>
          </a:lstStyle>
          <a:p>
            <a:pPr lvl="0"/>
            <a:r>
              <a:rPr lang="en-US" dirty="0" smtClean="0"/>
              <a:t>Presenter Name</a:t>
            </a:r>
          </a:p>
          <a:p>
            <a:pPr lvl="0"/>
            <a:r>
              <a:rPr lang="en-US" dirty="0" smtClean="0"/>
              <a:t>Presenter Title</a:t>
            </a:r>
          </a:p>
          <a:p>
            <a:pPr lvl="0"/>
            <a:r>
              <a:rPr lang="en-US" dirty="0" smtClean="0"/>
              <a:t>Date</a:t>
            </a:r>
            <a:endParaRPr lang="en-US" dirty="0"/>
          </a:p>
        </p:txBody>
      </p:sp>
      <p:sp>
        <p:nvSpPr>
          <p:cNvPr id="4" name="Footer Placeholder 3"/>
          <p:cNvSpPr>
            <a:spLocks noGrp="1"/>
          </p:cNvSpPr>
          <p:nvPr>
            <p:ph type="ftr" sz="quarter" idx="11"/>
          </p:nvPr>
        </p:nvSpPr>
        <p:spPr>
          <a:xfrm>
            <a:off x="399382" y="4960856"/>
            <a:ext cx="2268000" cy="92333"/>
          </a:xfrm>
        </p:spPr>
        <p:txBody>
          <a:bodyPr/>
          <a:lstStyle>
            <a:lvl1pPr>
              <a:defRPr>
                <a:solidFill>
                  <a:schemeClr val="bg1">
                    <a:lumMod val="50000"/>
                  </a:schemeClr>
                </a:solidFill>
              </a:defRPr>
            </a:lvl1pPr>
          </a:lstStyle>
          <a:p>
            <a:r>
              <a:rPr lang="en-US" smtClean="0"/>
              <a:t>© 2018 Software AG. All rights reserved. For internal use only</a:t>
            </a:r>
            <a:endParaRPr lang="en-US" dirty="0" smtClean="0"/>
          </a:p>
        </p:txBody>
      </p:sp>
      <p:sp>
        <p:nvSpPr>
          <p:cNvPr id="15" name="Textplatzhalter 14"/>
          <p:cNvSpPr>
            <a:spLocks noGrp="1"/>
          </p:cNvSpPr>
          <p:nvPr>
            <p:ph type="body" sz="quarter" idx="13" hasCustomPrompt="1"/>
          </p:nvPr>
        </p:nvSpPr>
        <p:spPr>
          <a:xfrm>
            <a:off x="404744" y="456406"/>
            <a:ext cx="2646363" cy="414338"/>
          </a:xfrm>
          <a:blipFill>
            <a:blip r:embed="rId2"/>
            <a:stretch>
              <a:fillRect/>
            </a:stretch>
          </a:blipFill>
        </p:spPr>
        <p:txBody>
          <a:bodyPr/>
          <a:lstStyle>
            <a:lvl1pPr marL="0" indent="0">
              <a:buNone/>
              <a:defRPr baseline="0"/>
            </a:lvl1pPr>
          </a:lstStyle>
          <a:p>
            <a:pPr lvl="0"/>
            <a:r>
              <a:rPr lang="en-US" dirty="0" smtClean="0"/>
              <a:t> </a:t>
            </a:r>
            <a:endParaRPr lang="en-US" dirty="0"/>
          </a:p>
        </p:txBody>
      </p:sp>
      <p:sp>
        <p:nvSpPr>
          <p:cNvPr id="10" name="Titel 1"/>
          <p:cNvSpPr>
            <a:spLocks noGrp="1"/>
          </p:cNvSpPr>
          <p:nvPr>
            <p:ph type="title" hasCustomPrompt="1"/>
          </p:nvPr>
        </p:nvSpPr>
        <p:spPr>
          <a:xfrm>
            <a:off x="396861" y="1353082"/>
            <a:ext cx="5220000" cy="432000"/>
          </a:xfrm>
        </p:spPr>
        <p:txBody>
          <a:bodyPr/>
          <a:lstStyle>
            <a:lvl1pPr>
              <a:lnSpc>
                <a:spcPts val="3000"/>
              </a:lnSpc>
              <a:defRPr sz="2800"/>
            </a:lvl1pPr>
          </a:lstStyle>
          <a:p>
            <a:r>
              <a:rPr lang="de-DE" dirty="0" smtClean="0"/>
              <a:t>SAMPLE HEADLINE</a:t>
            </a:r>
            <a:endParaRPr lang="en-GB" dirty="0"/>
          </a:p>
        </p:txBody>
      </p:sp>
      <p:sp>
        <p:nvSpPr>
          <p:cNvPr id="11" name="Untertitel 2"/>
          <p:cNvSpPr>
            <a:spLocks noGrp="1"/>
          </p:cNvSpPr>
          <p:nvPr>
            <p:ph type="subTitle" idx="1" hasCustomPrompt="1"/>
          </p:nvPr>
        </p:nvSpPr>
        <p:spPr>
          <a:xfrm>
            <a:off x="395288" y="1782877"/>
            <a:ext cx="5310000" cy="414000"/>
          </a:xfrm>
          <a:prstGeom prst="rect">
            <a:avLst/>
          </a:prstGeom>
        </p:spPr>
        <p:txBody>
          <a:bodyPr>
            <a:noAutofit/>
          </a:bodyPr>
          <a:lstStyle>
            <a:lvl1pPr marL="0" indent="0" algn="l">
              <a:lnSpc>
                <a:spcPts val="3000"/>
              </a:lnSpc>
              <a:buNone/>
              <a:defRPr sz="2800" cap="all" baseline="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smtClean="0"/>
              <a:t>SECOND LINE HEADLINE here</a:t>
            </a:r>
            <a:endParaRPr lang="en-GB" dirty="0"/>
          </a:p>
        </p:txBody>
      </p:sp>
    </p:spTree>
    <p:extLst>
      <p:ext uri="{BB962C8B-B14F-4D97-AF65-F5344CB8AC3E}">
        <p14:creationId xmlns:p14="http://schemas.microsoft.com/office/powerpoint/2010/main" val="1159495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AG - Divider">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9018"/>
          <a:stretch/>
        </p:blipFill>
        <p:spPr>
          <a:xfrm>
            <a:off x="1428750" y="0"/>
            <a:ext cx="7715250" cy="4773613"/>
          </a:xfrm>
          <a:prstGeom prst="rect">
            <a:avLst/>
          </a:prstGeom>
        </p:spPr>
      </p:pic>
      <p:sp>
        <p:nvSpPr>
          <p:cNvPr id="7" name="Rectangle 6"/>
          <p:cNvSpPr/>
          <p:nvPr userDrawn="1"/>
        </p:nvSpPr>
        <p:spPr>
          <a:xfrm>
            <a:off x="2065020" y="0"/>
            <a:ext cx="4983480" cy="4892040"/>
          </a:xfrm>
          <a:prstGeom prst="rect">
            <a:avLst/>
          </a:prstGeom>
          <a:gradFill flip="none" rotWithShape="1">
            <a:gsLst>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8" name="Rectangle 7"/>
          <p:cNvSpPr/>
          <p:nvPr userDrawn="1"/>
        </p:nvSpPr>
        <p:spPr>
          <a:xfrm>
            <a:off x="784860" y="0"/>
            <a:ext cx="1363980" cy="4892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2" name="Footer Placeholder 1"/>
          <p:cNvSpPr>
            <a:spLocks noGrp="1"/>
          </p:cNvSpPr>
          <p:nvPr>
            <p:ph type="ftr" sz="quarter" idx="12"/>
          </p:nvPr>
        </p:nvSpPr>
        <p:spPr/>
        <p:txBody>
          <a:bodyPr/>
          <a:lstStyle/>
          <a:p>
            <a:r>
              <a:rPr lang="en-US" smtClean="0"/>
              <a:t>© 2018 Software AG. All rights reserved. For internal use only</a:t>
            </a:r>
            <a:endParaRPr lang="en-US" dirty="0" smtClean="0"/>
          </a:p>
        </p:txBody>
      </p:sp>
      <p:sp>
        <p:nvSpPr>
          <p:cNvPr id="3" name="Titel 1"/>
          <p:cNvSpPr>
            <a:spLocks noGrp="1"/>
          </p:cNvSpPr>
          <p:nvPr>
            <p:ph type="title" hasCustomPrompt="1"/>
          </p:nvPr>
        </p:nvSpPr>
        <p:spPr>
          <a:xfrm>
            <a:off x="395288" y="1398588"/>
            <a:ext cx="5220000" cy="432000"/>
          </a:xfrm>
        </p:spPr>
        <p:txBody>
          <a:bodyPr/>
          <a:lstStyle>
            <a:lvl1pPr>
              <a:lnSpc>
                <a:spcPts val="3200"/>
              </a:lnSpc>
              <a:defRPr sz="2800"/>
            </a:lvl1pPr>
          </a:lstStyle>
          <a:p>
            <a:r>
              <a:rPr lang="de-DE" dirty="0" smtClean="0"/>
              <a:t>Click to edit </a:t>
            </a:r>
            <a:r>
              <a:rPr lang="de-DE" dirty="0" err="1" smtClean="0"/>
              <a:t>master</a:t>
            </a:r>
            <a:r>
              <a:rPr lang="de-DE" dirty="0" smtClean="0"/>
              <a:t> </a:t>
            </a:r>
            <a:r>
              <a:rPr lang="de-DE" dirty="0" err="1" smtClean="0"/>
              <a:t>headline</a:t>
            </a:r>
            <a:endParaRPr lang="en-GB" dirty="0"/>
          </a:p>
        </p:txBody>
      </p:sp>
      <p:sp>
        <p:nvSpPr>
          <p:cNvPr id="10" name="Untertitel 2"/>
          <p:cNvSpPr>
            <a:spLocks noGrp="1"/>
          </p:cNvSpPr>
          <p:nvPr>
            <p:ph type="subTitle" idx="1" hasCustomPrompt="1"/>
          </p:nvPr>
        </p:nvSpPr>
        <p:spPr>
          <a:xfrm>
            <a:off x="395288" y="1825953"/>
            <a:ext cx="5310000" cy="414000"/>
          </a:xfrm>
          <a:prstGeom prst="rect">
            <a:avLst/>
          </a:prstGeom>
        </p:spPr>
        <p:txBody>
          <a:bodyPr>
            <a:noAutofit/>
          </a:bodyPr>
          <a:lstStyle>
            <a:lvl1pPr marL="0" indent="0" algn="l">
              <a:lnSpc>
                <a:spcPct val="100000"/>
              </a:lnSpc>
              <a:buNone/>
              <a:defRPr sz="2000" cap="all" baseline="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smtClean="0"/>
              <a:t>SECOND LINE HEADLINE here</a:t>
            </a:r>
            <a:endParaRPr lang="en-GB" dirty="0"/>
          </a:p>
        </p:txBody>
      </p:sp>
    </p:spTree>
    <p:extLst>
      <p:ext uri="{BB962C8B-B14F-4D97-AF65-F5344CB8AC3E}">
        <p14:creationId xmlns:p14="http://schemas.microsoft.com/office/powerpoint/2010/main" val="2777068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AG - Divider 2">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r="-11732"/>
          <a:stretch/>
        </p:blipFill>
        <p:spPr>
          <a:xfrm flipH="1">
            <a:off x="0" y="0"/>
            <a:ext cx="9144000" cy="4779963"/>
          </a:xfrm>
          <a:prstGeom prst="rect">
            <a:avLst/>
          </a:prstGeom>
        </p:spPr>
      </p:pic>
      <p:sp>
        <p:nvSpPr>
          <p:cNvPr id="13" name="Rectangle 12"/>
          <p:cNvSpPr/>
          <p:nvPr userDrawn="1"/>
        </p:nvSpPr>
        <p:spPr>
          <a:xfrm>
            <a:off x="2552700" y="0"/>
            <a:ext cx="5257800" cy="4892040"/>
          </a:xfrm>
          <a:prstGeom prst="rect">
            <a:avLst/>
          </a:prstGeom>
          <a:gradFill flip="none" rotWithShape="1">
            <a:gsLst>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14" name="Rectangle 13"/>
          <p:cNvSpPr/>
          <p:nvPr userDrawn="1"/>
        </p:nvSpPr>
        <p:spPr>
          <a:xfrm>
            <a:off x="395288" y="0"/>
            <a:ext cx="2203132" cy="4892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2" name="Footer Placeholder 1"/>
          <p:cNvSpPr>
            <a:spLocks noGrp="1"/>
          </p:cNvSpPr>
          <p:nvPr>
            <p:ph type="ftr" sz="quarter" idx="12"/>
          </p:nvPr>
        </p:nvSpPr>
        <p:spPr/>
        <p:txBody>
          <a:bodyPr/>
          <a:lstStyle/>
          <a:p>
            <a:r>
              <a:rPr lang="en-US" smtClean="0"/>
              <a:t>© 2018 Software AG. All rights reserved. For internal use only</a:t>
            </a:r>
            <a:endParaRPr lang="en-US" dirty="0" smtClean="0"/>
          </a:p>
        </p:txBody>
      </p:sp>
      <p:sp>
        <p:nvSpPr>
          <p:cNvPr id="3" name="Titel 1"/>
          <p:cNvSpPr>
            <a:spLocks noGrp="1"/>
          </p:cNvSpPr>
          <p:nvPr>
            <p:ph type="title" hasCustomPrompt="1"/>
          </p:nvPr>
        </p:nvSpPr>
        <p:spPr>
          <a:xfrm>
            <a:off x="395288" y="1395096"/>
            <a:ext cx="5220000" cy="432000"/>
          </a:xfrm>
        </p:spPr>
        <p:txBody>
          <a:bodyPr anchor="b"/>
          <a:lstStyle>
            <a:lvl1pPr>
              <a:lnSpc>
                <a:spcPts val="3200"/>
              </a:lnSpc>
              <a:defRPr sz="2800"/>
            </a:lvl1pPr>
          </a:lstStyle>
          <a:p>
            <a:r>
              <a:rPr lang="de-DE" dirty="0" smtClean="0"/>
              <a:t>Click to edit </a:t>
            </a:r>
            <a:r>
              <a:rPr lang="de-DE" dirty="0" err="1" smtClean="0"/>
              <a:t>master</a:t>
            </a:r>
            <a:r>
              <a:rPr lang="de-DE" dirty="0" smtClean="0"/>
              <a:t> </a:t>
            </a:r>
            <a:r>
              <a:rPr lang="de-DE" dirty="0" err="1" smtClean="0"/>
              <a:t>headline</a:t>
            </a:r>
            <a:endParaRPr lang="en-GB" dirty="0"/>
          </a:p>
        </p:txBody>
      </p:sp>
      <p:sp>
        <p:nvSpPr>
          <p:cNvPr id="8" name="Untertitel 2"/>
          <p:cNvSpPr>
            <a:spLocks noGrp="1"/>
          </p:cNvSpPr>
          <p:nvPr>
            <p:ph type="subTitle" idx="1" hasCustomPrompt="1"/>
          </p:nvPr>
        </p:nvSpPr>
        <p:spPr>
          <a:xfrm>
            <a:off x="395288" y="1825953"/>
            <a:ext cx="5310000" cy="414000"/>
          </a:xfrm>
          <a:prstGeom prst="rect">
            <a:avLst/>
          </a:prstGeom>
        </p:spPr>
        <p:txBody>
          <a:bodyPr>
            <a:noAutofit/>
          </a:bodyPr>
          <a:lstStyle>
            <a:lvl1pPr marL="0" indent="0" algn="l">
              <a:lnSpc>
                <a:spcPct val="100000"/>
              </a:lnSpc>
              <a:buNone/>
              <a:defRPr sz="2000" cap="all" baseline="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smtClean="0"/>
              <a:t>SECOND LINE HEADLINE here</a:t>
            </a:r>
            <a:endParaRPr lang="en-GB" dirty="0"/>
          </a:p>
        </p:txBody>
      </p:sp>
    </p:spTree>
    <p:extLst>
      <p:ext uri="{BB962C8B-B14F-4D97-AF65-F5344CB8AC3E}">
        <p14:creationId xmlns:p14="http://schemas.microsoft.com/office/powerpoint/2010/main" val="354880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AG - Divider 4">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l="-8304"/>
          <a:stretch/>
        </p:blipFill>
        <p:spPr>
          <a:xfrm>
            <a:off x="0" y="0"/>
            <a:ext cx="9144000" cy="4773613"/>
          </a:xfrm>
          <a:prstGeom prst="rect">
            <a:avLst/>
          </a:prstGeom>
        </p:spPr>
      </p:pic>
      <p:sp>
        <p:nvSpPr>
          <p:cNvPr id="9" name="Rectangle 8"/>
          <p:cNvSpPr/>
          <p:nvPr userDrawn="1"/>
        </p:nvSpPr>
        <p:spPr>
          <a:xfrm>
            <a:off x="3496037" y="0"/>
            <a:ext cx="4922520" cy="4892040"/>
          </a:xfrm>
          <a:prstGeom prst="rect">
            <a:avLst/>
          </a:prstGeom>
          <a:gradFill flip="none" rotWithShape="1">
            <a:gsLst>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10" name="Rectangle 9"/>
          <p:cNvSpPr/>
          <p:nvPr userDrawn="1"/>
        </p:nvSpPr>
        <p:spPr>
          <a:xfrm>
            <a:off x="632459" y="0"/>
            <a:ext cx="2863577" cy="4892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2" name="Footer Placeholder 1"/>
          <p:cNvSpPr>
            <a:spLocks noGrp="1"/>
          </p:cNvSpPr>
          <p:nvPr>
            <p:ph type="ftr" sz="quarter" idx="12"/>
          </p:nvPr>
        </p:nvSpPr>
        <p:spPr/>
        <p:txBody>
          <a:bodyPr/>
          <a:lstStyle/>
          <a:p>
            <a:r>
              <a:rPr lang="en-US" smtClean="0"/>
              <a:t>© 2018 Software AG. All rights reserved. For internal use only</a:t>
            </a:r>
            <a:endParaRPr lang="en-US" dirty="0" smtClean="0"/>
          </a:p>
        </p:txBody>
      </p:sp>
      <p:sp>
        <p:nvSpPr>
          <p:cNvPr id="3" name="Titel 1"/>
          <p:cNvSpPr>
            <a:spLocks noGrp="1"/>
          </p:cNvSpPr>
          <p:nvPr>
            <p:ph type="title" hasCustomPrompt="1"/>
          </p:nvPr>
        </p:nvSpPr>
        <p:spPr>
          <a:xfrm>
            <a:off x="395288" y="1398588"/>
            <a:ext cx="5220000" cy="432000"/>
          </a:xfrm>
        </p:spPr>
        <p:txBody>
          <a:bodyPr anchor="b"/>
          <a:lstStyle>
            <a:lvl1pPr>
              <a:lnSpc>
                <a:spcPts val="3200"/>
              </a:lnSpc>
              <a:defRPr sz="2800"/>
            </a:lvl1pPr>
          </a:lstStyle>
          <a:p>
            <a:r>
              <a:rPr lang="de-DE" dirty="0" smtClean="0"/>
              <a:t>Click to edit </a:t>
            </a:r>
            <a:r>
              <a:rPr lang="de-DE" dirty="0" err="1" smtClean="0"/>
              <a:t>master</a:t>
            </a:r>
            <a:r>
              <a:rPr lang="de-DE" dirty="0" smtClean="0"/>
              <a:t> </a:t>
            </a:r>
            <a:r>
              <a:rPr lang="de-DE" dirty="0" err="1" smtClean="0"/>
              <a:t>headline</a:t>
            </a:r>
            <a:endParaRPr lang="en-GB" dirty="0"/>
          </a:p>
        </p:txBody>
      </p:sp>
      <p:sp>
        <p:nvSpPr>
          <p:cNvPr id="11" name="Untertitel 2"/>
          <p:cNvSpPr>
            <a:spLocks noGrp="1"/>
          </p:cNvSpPr>
          <p:nvPr>
            <p:ph type="subTitle" idx="1" hasCustomPrompt="1"/>
          </p:nvPr>
        </p:nvSpPr>
        <p:spPr>
          <a:xfrm>
            <a:off x="395288" y="1825953"/>
            <a:ext cx="5310000" cy="414000"/>
          </a:xfrm>
          <a:prstGeom prst="rect">
            <a:avLst/>
          </a:prstGeom>
        </p:spPr>
        <p:txBody>
          <a:bodyPr>
            <a:noAutofit/>
          </a:bodyPr>
          <a:lstStyle>
            <a:lvl1pPr marL="0" indent="0" algn="l">
              <a:lnSpc>
                <a:spcPct val="100000"/>
              </a:lnSpc>
              <a:buNone/>
              <a:defRPr sz="2000" cap="all" baseline="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smtClean="0"/>
              <a:t>SECOND LINE HEADLINE here</a:t>
            </a:r>
            <a:endParaRPr lang="en-GB" dirty="0"/>
          </a:p>
        </p:txBody>
      </p:sp>
    </p:spTree>
    <p:extLst>
      <p:ext uri="{BB962C8B-B14F-4D97-AF65-F5344CB8AC3E}">
        <p14:creationId xmlns:p14="http://schemas.microsoft.com/office/powerpoint/2010/main" val="29815210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AG - Divider 5">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4773613"/>
          </a:xfrm>
          <a:prstGeom prst="rect">
            <a:avLst/>
          </a:prstGeom>
        </p:spPr>
      </p:pic>
      <p:sp>
        <p:nvSpPr>
          <p:cNvPr id="6" name="Rectangle 5"/>
          <p:cNvSpPr/>
          <p:nvPr userDrawn="1"/>
        </p:nvSpPr>
        <p:spPr>
          <a:xfrm>
            <a:off x="0" y="0"/>
            <a:ext cx="5951220" cy="4892040"/>
          </a:xfrm>
          <a:prstGeom prst="rect">
            <a:avLst/>
          </a:prstGeom>
          <a:gradFill flip="none" rotWithShape="1">
            <a:gsLst>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2" name="Footer Placeholder 1"/>
          <p:cNvSpPr>
            <a:spLocks noGrp="1"/>
          </p:cNvSpPr>
          <p:nvPr>
            <p:ph type="ftr" sz="quarter" idx="12"/>
          </p:nvPr>
        </p:nvSpPr>
        <p:spPr/>
        <p:txBody>
          <a:bodyPr/>
          <a:lstStyle/>
          <a:p>
            <a:r>
              <a:rPr lang="en-US" smtClean="0"/>
              <a:t>© 2018 Software AG. All rights reserved. For internal use only</a:t>
            </a:r>
            <a:endParaRPr lang="en-US" dirty="0" smtClean="0"/>
          </a:p>
        </p:txBody>
      </p:sp>
      <p:sp>
        <p:nvSpPr>
          <p:cNvPr id="3" name="Titel 1"/>
          <p:cNvSpPr>
            <a:spLocks noGrp="1"/>
          </p:cNvSpPr>
          <p:nvPr>
            <p:ph type="title" hasCustomPrompt="1"/>
          </p:nvPr>
        </p:nvSpPr>
        <p:spPr>
          <a:xfrm>
            <a:off x="395288" y="1398588"/>
            <a:ext cx="5220000" cy="432000"/>
          </a:xfrm>
        </p:spPr>
        <p:txBody>
          <a:bodyPr anchor="b"/>
          <a:lstStyle>
            <a:lvl1pPr>
              <a:lnSpc>
                <a:spcPts val="3200"/>
              </a:lnSpc>
              <a:defRPr sz="2800"/>
            </a:lvl1pPr>
          </a:lstStyle>
          <a:p>
            <a:r>
              <a:rPr lang="de-DE" dirty="0" smtClean="0"/>
              <a:t>Click to edit </a:t>
            </a:r>
            <a:r>
              <a:rPr lang="de-DE" dirty="0" err="1" smtClean="0"/>
              <a:t>master</a:t>
            </a:r>
            <a:r>
              <a:rPr lang="de-DE" dirty="0" smtClean="0"/>
              <a:t> </a:t>
            </a:r>
            <a:r>
              <a:rPr lang="de-DE" dirty="0" err="1" smtClean="0"/>
              <a:t>headline</a:t>
            </a:r>
            <a:endParaRPr lang="en-GB" dirty="0"/>
          </a:p>
        </p:txBody>
      </p:sp>
      <p:sp>
        <p:nvSpPr>
          <p:cNvPr id="7" name="Untertitel 2"/>
          <p:cNvSpPr>
            <a:spLocks noGrp="1"/>
          </p:cNvSpPr>
          <p:nvPr>
            <p:ph type="subTitle" idx="1" hasCustomPrompt="1"/>
          </p:nvPr>
        </p:nvSpPr>
        <p:spPr>
          <a:xfrm>
            <a:off x="395288" y="1825953"/>
            <a:ext cx="5310000" cy="414000"/>
          </a:xfrm>
          <a:prstGeom prst="rect">
            <a:avLst/>
          </a:prstGeom>
        </p:spPr>
        <p:txBody>
          <a:bodyPr>
            <a:noAutofit/>
          </a:bodyPr>
          <a:lstStyle>
            <a:lvl1pPr marL="0" indent="0" algn="l">
              <a:lnSpc>
                <a:spcPct val="100000"/>
              </a:lnSpc>
              <a:buNone/>
              <a:defRPr sz="2000" cap="all" baseline="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smtClean="0"/>
              <a:t>SECOND LINE HEADLINE here</a:t>
            </a:r>
            <a:endParaRPr lang="en-GB" dirty="0"/>
          </a:p>
        </p:txBody>
      </p:sp>
    </p:spTree>
    <p:extLst>
      <p:ext uri="{BB962C8B-B14F-4D97-AF65-F5344CB8AC3E}">
        <p14:creationId xmlns:p14="http://schemas.microsoft.com/office/powerpoint/2010/main" val="946812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6" descr="corner2.jpg"/>
          <p:cNvPicPr>
            <a:picLocks noChangeAspect="1"/>
          </p:cNvPicPr>
          <p:nvPr/>
        </p:nvPicPr>
        <p:blipFill rotWithShape="1">
          <a:blip r:embed="rId24" cstate="print">
            <a:extLst>
              <a:ext uri="{28A0092B-C50C-407E-A947-70E740481C1C}">
                <a14:useLocalDpi xmlns:a14="http://schemas.microsoft.com/office/drawing/2010/main"/>
              </a:ext>
            </a:extLst>
          </a:blip>
          <a:srcRect/>
          <a:stretch/>
        </p:blipFill>
        <p:spPr>
          <a:xfrm>
            <a:off x="0" y="5914"/>
            <a:ext cx="9144000" cy="5048904"/>
          </a:xfrm>
          <a:prstGeom prst="rect">
            <a:avLst/>
          </a:prstGeom>
        </p:spPr>
      </p:pic>
      <p:sp>
        <p:nvSpPr>
          <p:cNvPr id="3" name="Footer Placeholder 2"/>
          <p:cNvSpPr>
            <a:spLocks noGrp="1"/>
          </p:cNvSpPr>
          <p:nvPr>
            <p:ph type="ftr" sz="quarter" idx="3"/>
          </p:nvPr>
        </p:nvSpPr>
        <p:spPr>
          <a:xfrm>
            <a:off x="675380" y="4960856"/>
            <a:ext cx="2268000" cy="92333"/>
          </a:xfrm>
          <a:prstGeom prst="rect">
            <a:avLst/>
          </a:prstGeom>
        </p:spPr>
        <p:txBody>
          <a:bodyPr vert="horz" lIns="0" tIns="0" rIns="0" bIns="0" rtlCol="0" anchor="ctr"/>
          <a:lstStyle>
            <a:lvl1pPr algn="l">
              <a:defRPr sz="600">
                <a:solidFill>
                  <a:schemeClr val="bg1">
                    <a:lumMod val="65000"/>
                  </a:schemeClr>
                </a:solidFill>
              </a:defRPr>
            </a:lvl1pPr>
          </a:lstStyle>
          <a:p>
            <a:r>
              <a:rPr lang="en-US" smtClean="0"/>
              <a:t>© 2018 Software AG. All rights reserved. For internal use only</a:t>
            </a:r>
            <a:endParaRPr lang="en-US" dirty="0" smtClean="0"/>
          </a:p>
        </p:txBody>
      </p:sp>
      <p:sp>
        <p:nvSpPr>
          <p:cNvPr id="2" name="Titelplatzhalter 1"/>
          <p:cNvSpPr>
            <a:spLocks noGrp="1"/>
          </p:cNvSpPr>
          <p:nvPr>
            <p:ph type="title"/>
          </p:nvPr>
        </p:nvSpPr>
        <p:spPr>
          <a:xfrm>
            <a:off x="395289" y="319488"/>
            <a:ext cx="8353424" cy="324000"/>
          </a:xfrm>
          <a:prstGeom prst="rect">
            <a:avLst/>
          </a:prstGeom>
        </p:spPr>
        <p:txBody>
          <a:bodyPr vert="horz" lIns="0" tIns="0" rIns="0" bIns="0" rtlCol="0" anchor="b" anchorCtr="0">
            <a:noAutofit/>
          </a:bodyPr>
          <a:lstStyle/>
          <a:p>
            <a:r>
              <a:rPr lang="en-US" dirty="0" smtClean="0"/>
              <a:t>Click to edit Master title style</a:t>
            </a:r>
            <a:endParaRPr lang="de-DE" dirty="0"/>
          </a:p>
        </p:txBody>
      </p:sp>
      <p:sp>
        <p:nvSpPr>
          <p:cNvPr id="13" name="TextBox 22"/>
          <p:cNvSpPr txBox="1">
            <a:spLocks noChangeArrowheads="1"/>
          </p:cNvSpPr>
          <p:nvPr/>
        </p:nvSpPr>
        <p:spPr bwMode="auto">
          <a:xfrm>
            <a:off x="395290" y="4961778"/>
            <a:ext cx="280091"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rebuchet MS" pitchFamily="34" charset="0"/>
                <a:ea typeface="MS PGothic" pitchFamily="34" charset="-128"/>
              </a:defRPr>
            </a:lvl1pPr>
            <a:lvl2pPr marL="742950" indent="-285750" eaLnBrk="0" hangingPunct="0">
              <a:defRPr sz="2400">
                <a:solidFill>
                  <a:schemeClr val="tx1"/>
                </a:solidFill>
                <a:latin typeface="Trebuchet MS" pitchFamily="34" charset="0"/>
                <a:ea typeface="MS PGothic" pitchFamily="34" charset="-128"/>
              </a:defRPr>
            </a:lvl2pPr>
            <a:lvl3pPr marL="1143000" indent="-228600" eaLnBrk="0" hangingPunct="0">
              <a:defRPr sz="2400">
                <a:solidFill>
                  <a:schemeClr val="tx1"/>
                </a:solidFill>
                <a:latin typeface="Trebuchet MS" pitchFamily="34" charset="0"/>
                <a:ea typeface="MS PGothic" pitchFamily="34" charset="-128"/>
              </a:defRPr>
            </a:lvl3pPr>
            <a:lvl4pPr marL="1600200" indent="-228600" eaLnBrk="0" hangingPunct="0">
              <a:defRPr sz="2400">
                <a:solidFill>
                  <a:schemeClr val="tx1"/>
                </a:solidFill>
                <a:latin typeface="Trebuchet MS" pitchFamily="34" charset="0"/>
                <a:ea typeface="MS PGothic" pitchFamily="34" charset="-128"/>
              </a:defRPr>
            </a:lvl4pPr>
            <a:lvl5pPr marL="2057400" indent="-228600" eaLnBrk="0" hangingPunct="0">
              <a:defRPr sz="2400">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rebuchet MS" pitchFamily="34" charset="0"/>
                <a:ea typeface="MS PGothic" pitchFamily="34" charset="-128"/>
              </a:defRPr>
            </a:lvl9pPr>
          </a:lstStyle>
          <a:p>
            <a:pPr marL="0" marR="0" indent="0" algn="l" defTabSz="914400" rtl="0" eaLnBrk="1" fontAlgn="base" latinLnBrk="0" hangingPunct="1">
              <a:lnSpc>
                <a:spcPct val="100000"/>
              </a:lnSpc>
              <a:spcBef>
                <a:spcPct val="0"/>
              </a:spcBef>
              <a:spcAft>
                <a:spcPct val="0"/>
              </a:spcAft>
              <a:buClrTx/>
              <a:buSzTx/>
              <a:buFontTx/>
              <a:buNone/>
              <a:tabLst/>
              <a:defRPr/>
            </a:pPr>
            <a:fld id="{F8714038-F777-4D6C-BF39-F3C9BE8830C2}" type="slidenum">
              <a:rPr lang="en-US" sz="600" smtClean="0">
                <a:solidFill>
                  <a:schemeClr val="bg2"/>
                </a:solidFill>
                <a:latin typeface="+mn-lt"/>
                <a:cs typeface="Arial" panose="020B0604020202020204" pitchFamily="34" charset="0"/>
              </a:rPr>
              <a:pPr marL="0" marR="0" indent="0" algn="l" defTabSz="914400" rtl="0" eaLnBrk="1" fontAlgn="base" latinLnBrk="0" hangingPunct="1">
                <a:lnSpc>
                  <a:spcPct val="100000"/>
                </a:lnSpc>
                <a:spcBef>
                  <a:spcPct val="0"/>
                </a:spcBef>
                <a:spcAft>
                  <a:spcPct val="0"/>
                </a:spcAft>
                <a:buClrTx/>
                <a:buSzTx/>
                <a:buFontTx/>
                <a:buNone/>
                <a:tabLst/>
                <a:defRPr/>
              </a:pPr>
              <a:t>‹#›</a:t>
            </a:fld>
            <a:r>
              <a:rPr lang="en-US" sz="600" dirty="0" smtClean="0">
                <a:solidFill>
                  <a:srgbClr val="038299"/>
                </a:solidFill>
                <a:latin typeface="+mn-lt"/>
                <a:cs typeface="Arial" panose="020B0604020202020204" pitchFamily="34" charset="0"/>
              </a:rPr>
              <a:t>  </a:t>
            </a:r>
            <a:r>
              <a:rPr lang="en-US" sz="600" dirty="0" smtClean="0">
                <a:solidFill>
                  <a:schemeClr val="bg1">
                    <a:lumMod val="65000"/>
                  </a:schemeClr>
                </a:solidFill>
                <a:latin typeface="+mn-lt"/>
                <a:cs typeface="Arial" pitchFamily="34" charset="0"/>
              </a:rPr>
              <a:t>  |</a:t>
            </a:r>
          </a:p>
        </p:txBody>
      </p:sp>
      <p:sp>
        <p:nvSpPr>
          <p:cNvPr id="15" name="Freeform 10"/>
          <p:cNvSpPr>
            <a:spLocks noEditPoints="1"/>
          </p:cNvSpPr>
          <p:nvPr/>
        </p:nvSpPr>
        <p:spPr bwMode="auto">
          <a:xfrm>
            <a:off x="7505027" y="4823729"/>
            <a:ext cx="1379396" cy="215970"/>
          </a:xfrm>
          <a:custGeom>
            <a:avLst/>
            <a:gdLst>
              <a:gd name="T0" fmla="*/ 0 w 1955"/>
              <a:gd name="T1" fmla="*/ 182 h 298"/>
              <a:gd name="T2" fmla="*/ 144 w 1955"/>
              <a:gd name="T3" fmla="*/ 68 h 298"/>
              <a:gd name="T4" fmla="*/ 670 w 1955"/>
              <a:gd name="T5" fmla="*/ 94 h 298"/>
              <a:gd name="T6" fmla="*/ 639 w 1955"/>
              <a:gd name="T7" fmla="*/ 120 h 298"/>
              <a:gd name="T8" fmla="*/ 670 w 1955"/>
              <a:gd name="T9" fmla="*/ 289 h 298"/>
              <a:gd name="T10" fmla="*/ 728 w 1955"/>
              <a:gd name="T11" fmla="*/ 156 h 298"/>
              <a:gd name="T12" fmla="*/ 913 w 1955"/>
              <a:gd name="T13" fmla="*/ 290 h 298"/>
              <a:gd name="T14" fmla="*/ 909 w 1955"/>
              <a:gd name="T15" fmla="*/ 253 h 298"/>
              <a:gd name="T16" fmla="*/ 865 w 1955"/>
              <a:gd name="T17" fmla="*/ 235 h 298"/>
              <a:gd name="T18" fmla="*/ 982 w 1955"/>
              <a:gd name="T19" fmla="*/ 291 h 298"/>
              <a:gd name="T20" fmla="*/ 1226 w 1955"/>
              <a:gd name="T21" fmla="*/ 247 h 298"/>
              <a:gd name="T22" fmla="*/ 1168 w 1955"/>
              <a:gd name="T23" fmla="*/ 120 h 298"/>
              <a:gd name="T24" fmla="*/ 1118 w 1955"/>
              <a:gd name="T25" fmla="*/ 120 h 298"/>
              <a:gd name="T26" fmla="*/ 1060 w 1955"/>
              <a:gd name="T27" fmla="*/ 238 h 298"/>
              <a:gd name="T28" fmla="*/ 1006 w 1955"/>
              <a:gd name="T29" fmla="*/ 116 h 298"/>
              <a:gd name="T30" fmla="*/ 856 w 1955"/>
              <a:gd name="T31" fmla="*/ 56 h 298"/>
              <a:gd name="T32" fmla="*/ 728 w 1955"/>
              <a:gd name="T33" fmla="*/ 116 h 298"/>
              <a:gd name="T34" fmla="*/ 765 w 1955"/>
              <a:gd name="T35" fmla="*/ 80 h 298"/>
              <a:gd name="T36" fmla="*/ 779 w 1955"/>
              <a:gd name="T37" fmla="*/ 52 h 298"/>
              <a:gd name="T38" fmla="*/ 670 w 1955"/>
              <a:gd name="T39" fmla="*/ 94 h 298"/>
              <a:gd name="T40" fmla="*/ 1734 w 1955"/>
              <a:gd name="T41" fmla="*/ 286 h 298"/>
              <a:gd name="T42" fmla="*/ 1733 w 1955"/>
              <a:gd name="T43" fmla="*/ 258 h 298"/>
              <a:gd name="T44" fmla="*/ 1682 w 1955"/>
              <a:gd name="T45" fmla="*/ 260 h 298"/>
              <a:gd name="T46" fmla="*/ 1747 w 1955"/>
              <a:gd name="T47" fmla="*/ 218 h 298"/>
              <a:gd name="T48" fmla="*/ 1574 w 1955"/>
              <a:gd name="T49" fmla="*/ 206 h 298"/>
              <a:gd name="T50" fmla="*/ 1662 w 1955"/>
              <a:gd name="T51" fmla="*/ 149 h 298"/>
              <a:gd name="T52" fmla="*/ 1633 w 1955"/>
              <a:gd name="T53" fmla="*/ 195 h 298"/>
              <a:gd name="T54" fmla="*/ 1267 w 1955"/>
              <a:gd name="T55" fmla="*/ 124 h 298"/>
              <a:gd name="T56" fmla="*/ 1269 w 1955"/>
              <a:gd name="T57" fmla="*/ 157 h 298"/>
              <a:gd name="T58" fmla="*/ 1353 w 1955"/>
              <a:gd name="T59" fmla="*/ 153 h 298"/>
              <a:gd name="T60" fmla="*/ 1252 w 1955"/>
              <a:gd name="T61" fmla="*/ 239 h 298"/>
              <a:gd name="T62" fmla="*/ 1418 w 1955"/>
              <a:gd name="T63" fmla="*/ 165 h 298"/>
              <a:gd name="T64" fmla="*/ 1307 w 1955"/>
              <a:gd name="T65" fmla="*/ 239 h 298"/>
              <a:gd name="T66" fmla="*/ 1360 w 1955"/>
              <a:gd name="T67" fmla="*/ 259 h 298"/>
              <a:gd name="T68" fmla="*/ 448 w 1955"/>
              <a:gd name="T69" fmla="*/ 205 h 298"/>
              <a:gd name="T70" fmla="*/ 448 w 1955"/>
              <a:gd name="T71" fmla="*/ 205 h 298"/>
              <a:gd name="T72" fmla="*/ 564 w 1955"/>
              <a:gd name="T73" fmla="*/ 205 h 298"/>
              <a:gd name="T74" fmla="*/ 283 w 1955"/>
              <a:gd name="T75" fmla="*/ 168 h 298"/>
              <a:gd name="T76" fmla="*/ 339 w 1955"/>
              <a:gd name="T77" fmla="*/ 260 h 298"/>
              <a:gd name="T78" fmla="*/ 289 w 1955"/>
              <a:gd name="T79" fmla="*/ 252 h 298"/>
              <a:gd name="T80" fmla="*/ 284 w 1955"/>
              <a:gd name="T81" fmla="*/ 287 h 298"/>
              <a:gd name="T82" fmla="*/ 368 w 1955"/>
              <a:gd name="T83" fmla="*/ 183 h 298"/>
              <a:gd name="T84" fmla="*/ 407 w 1955"/>
              <a:gd name="T85" fmla="*/ 153 h 298"/>
              <a:gd name="T86" fmla="*/ 409 w 1955"/>
              <a:gd name="T87" fmla="*/ 118 h 298"/>
              <a:gd name="T88" fmla="*/ 1550 w 1955"/>
              <a:gd name="T89" fmla="*/ 112 h 298"/>
              <a:gd name="T90" fmla="*/ 1465 w 1955"/>
              <a:gd name="T91" fmla="*/ 293 h 298"/>
              <a:gd name="T92" fmla="*/ 1557 w 1955"/>
              <a:gd name="T93" fmla="*/ 154 h 298"/>
              <a:gd name="T94" fmla="*/ 1550 w 1955"/>
              <a:gd name="T95" fmla="*/ 112 h 298"/>
              <a:gd name="T96" fmla="*/ 1927 w 1955"/>
              <a:gd name="T97" fmla="*/ 193 h 298"/>
              <a:gd name="T98" fmla="*/ 1955 w 1955"/>
              <a:gd name="T99" fmla="*/ 151 h 298"/>
              <a:gd name="T100" fmla="*/ 1924 w 1955"/>
              <a:gd name="T101" fmla="*/ 160 h 298"/>
              <a:gd name="T102" fmla="*/ 1928 w 1955"/>
              <a:gd name="T103" fmla="*/ 181 h 298"/>
              <a:gd name="T104" fmla="*/ 1950 w 1955"/>
              <a:gd name="T105" fmla="*/ 130 h 298"/>
              <a:gd name="T106" fmla="*/ 1955 w 1955"/>
              <a:gd name="T107" fmla="*/ 121 h 298"/>
              <a:gd name="T108" fmla="*/ 119 w 1955"/>
              <a:gd name="T109" fmla="*/ 116 h 298"/>
              <a:gd name="T110" fmla="*/ 44 w 1955"/>
              <a:gd name="T111" fmla="*/ 225 h 298"/>
              <a:gd name="T112" fmla="*/ 189 w 1955"/>
              <a:gd name="T113" fmla="*/ 116 h 298"/>
              <a:gd name="T114" fmla="*/ 1820 w 1955"/>
              <a:gd name="T115" fmla="*/ 116 h 298"/>
              <a:gd name="T116" fmla="*/ 1795 w 1955"/>
              <a:gd name="T117" fmla="*/ 192 h 298"/>
              <a:gd name="T118" fmla="*/ 1850 w 1955"/>
              <a:gd name="T119" fmla="*/ 170 h 298"/>
              <a:gd name="T120" fmla="*/ 1874 w 1955"/>
              <a:gd name="T121" fmla="*/ 191 h 298"/>
              <a:gd name="T122" fmla="*/ 1820 w 1955"/>
              <a:gd name="T123" fmla="*/ 116 h 298"/>
              <a:gd name="T124" fmla="*/ 1838 w 1955"/>
              <a:gd name="T125" fmla="*/ 12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55" h="298">
                <a:moveTo>
                  <a:pt x="113" y="0"/>
                </a:moveTo>
                <a:lnTo>
                  <a:pt x="113" y="0"/>
                </a:lnTo>
                <a:cubicBezTo>
                  <a:pt x="45" y="0"/>
                  <a:pt x="0" y="49"/>
                  <a:pt x="0" y="118"/>
                </a:cubicBezTo>
                <a:lnTo>
                  <a:pt x="0" y="182"/>
                </a:lnTo>
                <a:lnTo>
                  <a:pt x="70" y="182"/>
                </a:lnTo>
                <a:lnTo>
                  <a:pt x="70" y="123"/>
                </a:lnTo>
                <a:cubicBezTo>
                  <a:pt x="70" y="86"/>
                  <a:pt x="85" y="68"/>
                  <a:pt x="120" y="68"/>
                </a:cubicBezTo>
                <a:lnTo>
                  <a:pt x="144" y="68"/>
                </a:lnTo>
                <a:lnTo>
                  <a:pt x="152" y="0"/>
                </a:lnTo>
                <a:lnTo>
                  <a:pt x="113" y="0"/>
                </a:lnTo>
                <a:lnTo>
                  <a:pt x="113" y="0"/>
                </a:lnTo>
                <a:close/>
                <a:moveTo>
                  <a:pt x="670" y="94"/>
                </a:moveTo>
                <a:lnTo>
                  <a:pt x="670" y="94"/>
                </a:lnTo>
                <a:lnTo>
                  <a:pt x="670" y="116"/>
                </a:lnTo>
                <a:lnTo>
                  <a:pt x="644" y="116"/>
                </a:lnTo>
                <a:cubicBezTo>
                  <a:pt x="641" y="116"/>
                  <a:pt x="639" y="118"/>
                  <a:pt x="639" y="120"/>
                </a:cubicBezTo>
                <a:lnTo>
                  <a:pt x="639" y="152"/>
                </a:lnTo>
                <a:cubicBezTo>
                  <a:pt x="639" y="154"/>
                  <a:pt x="641" y="156"/>
                  <a:pt x="644" y="156"/>
                </a:cubicBezTo>
                <a:lnTo>
                  <a:pt x="670" y="156"/>
                </a:lnTo>
                <a:lnTo>
                  <a:pt x="670" y="289"/>
                </a:lnTo>
                <a:cubicBezTo>
                  <a:pt x="670" y="291"/>
                  <a:pt x="672" y="293"/>
                  <a:pt x="674" y="293"/>
                </a:cubicBezTo>
                <a:lnTo>
                  <a:pt x="724" y="293"/>
                </a:lnTo>
                <a:cubicBezTo>
                  <a:pt x="726" y="293"/>
                  <a:pt x="728" y="291"/>
                  <a:pt x="728" y="289"/>
                </a:cubicBezTo>
                <a:lnTo>
                  <a:pt x="728" y="156"/>
                </a:lnTo>
                <a:lnTo>
                  <a:pt x="807" y="156"/>
                </a:lnTo>
                <a:lnTo>
                  <a:pt x="807" y="239"/>
                </a:lnTo>
                <a:cubicBezTo>
                  <a:pt x="807" y="281"/>
                  <a:pt x="828" y="296"/>
                  <a:pt x="870" y="296"/>
                </a:cubicBezTo>
                <a:cubicBezTo>
                  <a:pt x="894" y="296"/>
                  <a:pt x="909" y="291"/>
                  <a:pt x="913" y="290"/>
                </a:cubicBezTo>
                <a:cubicBezTo>
                  <a:pt x="916" y="288"/>
                  <a:pt x="918" y="287"/>
                  <a:pt x="918" y="284"/>
                </a:cubicBezTo>
                <a:cubicBezTo>
                  <a:pt x="918" y="283"/>
                  <a:pt x="917" y="281"/>
                  <a:pt x="917" y="281"/>
                </a:cubicBezTo>
                <a:lnTo>
                  <a:pt x="913" y="257"/>
                </a:lnTo>
                <a:cubicBezTo>
                  <a:pt x="912" y="254"/>
                  <a:pt x="911" y="253"/>
                  <a:pt x="909" y="253"/>
                </a:cubicBezTo>
                <a:cubicBezTo>
                  <a:pt x="909" y="253"/>
                  <a:pt x="908" y="253"/>
                  <a:pt x="907" y="254"/>
                </a:cubicBezTo>
                <a:cubicBezTo>
                  <a:pt x="906" y="254"/>
                  <a:pt x="906" y="254"/>
                  <a:pt x="905" y="254"/>
                </a:cubicBezTo>
                <a:cubicBezTo>
                  <a:pt x="901" y="255"/>
                  <a:pt x="894" y="255"/>
                  <a:pt x="886" y="255"/>
                </a:cubicBezTo>
                <a:cubicBezTo>
                  <a:pt x="868" y="255"/>
                  <a:pt x="865" y="247"/>
                  <a:pt x="865" y="235"/>
                </a:cubicBezTo>
                <a:lnTo>
                  <a:pt x="865" y="157"/>
                </a:lnTo>
                <a:lnTo>
                  <a:pt x="952" y="157"/>
                </a:lnTo>
                <a:lnTo>
                  <a:pt x="952" y="272"/>
                </a:lnTo>
                <a:cubicBezTo>
                  <a:pt x="952" y="283"/>
                  <a:pt x="963" y="287"/>
                  <a:pt x="982" y="291"/>
                </a:cubicBezTo>
                <a:cubicBezTo>
                  <a:pt x="997" y="294"/>
                  <a:pt x="1018" y="298"/>
                  <a:pt x="1034" y="298"/>
                </a:cubicBezTo>
                <a:cubicBezTo>
                  <a:pt x="1055" y="298"/>
                  <a:pt x="1076" y="294"/>
                  <a:pt x="1091" y="282"/>
                </a:cubicBezTo>
                <a:cubicBezTo>
                  <a:pt x="1112" y="294"/>
                  <a:pt x="1135" y="298"/>
                  <a:pt x="1157" y="298"/>
                </a:cubicBezTo>
                <a:cubicBezTo>
                  <a:pt x="1198" y="298"/>
                  <a:pt x="1226" y="288"/>
                  <a:pt x="1226" y="247"/>
                </a:cubicBezTo>
                <a:lnTo>
                  <a:pt x="1226" y="120"/>
                </a:lnTo>
                <a:cubicBezTo>
                  <a:pt x="1226" y="118"/>
                  <a:pt x="1224" y="116"/>
                  <a:pt x="1221" y="116"/>
                </a:cubicBezTo>
                <a:lnTo>
                  <a:pt x="1172" y="116"/>
                </a:lnTo>
                <a:cubicBezTo>
                  <a:pt x="1170" y="116"/>
                  <a:pt x="1168" y="118"/>
                  <a:pt x="1168" y="120"/>
                </a:cubicBezTo>
                <a:lnTo>
                  <a:pt x="1168" y="238"/>
                </a:lnTo>
                <a:cubicBezTo>
                  <a:pt x="1168" y="256"/>
                  <a:pt x="1157" y="262"/>
                  <a:pt x="1143" y="262"/>
                </a:cubicBezTo>
                <a:cubicBezTo>
                  <a:pt x="1131" y="262"/>
                  <a:pt x="1118" y="258"/>
                  <a:pt x="1118" y="258"/>
                </a:cubicBezTo>
                <a:lnTo>
                  <a:pt x="1118" y="120"/>
                </a:lnTo>
                <a:cubicBezTo>
                  <a:pt x="1118" y="118"/>
                  <a:pt x="1116" y="116"/>
                  <a:pt x="1114" y="116"/>
                </a:cubicBezTo>
                <a:lnTo>
                  <a:pt x="1065" y="116"/>
                </a:lnTo>
                <a:cubicBezTo>
                  <a:pt x="1062" y="116"/>
                  <a:pt x="1060" y="118"/>
                  <a:pt x="1060" y="120"/>
                </a:cubicBezTo>
                <a:lnTo>
                  <a:pt x="1060" y="238"/>
                </a:lnTo>
                <a:cubicBezTo>
                  <a:pt x="1060" y="256"/>
                  <a:pt x="1053" y="262"/>
                  <a:pt x="1039" y="262"/>
                </a:cubicBezTo>
                <a:cubicBezTo>
                  <a:pt x="1027" y="262"/>
                  <a:pt x="1010" y="259"/>
                  <a:pt x="1010" y="259"/>
                </a:cubicBezTo>
                <a:lnTo>
                  <a:pt x="1010" y="120"/>
                </a:lnTo>
                <a:cubicBezTo>
                  <a:pt x="1010" y="118"/>
                  <a:pt x="1009" y="116"/>
                  <a:pt x="1006" y="116"/>
                </a:cubicBezTo>
                <a:lnTo>
                  <a:pt x="865" y="116"/>
                </a:lnTo>
                <a:lnTo>
                  <a:pt x="865" y="61"/>
                </a:lnTo>
                <a:cubicBezTo>
                  <a:pt x="865" y="57"/>
                  <a:pt x="863" y="56"/>
                  <a:pt x="859" y="56"/>
                </a:cubicBezTo>
                <a:cubicBezTo>
                  <a:pt x="859" y="56"/>
                  <a:pt x="857" y="56"/>
                  <a:pt x="856" y="56"/>
                </a:cubicBezTo>
                <a:lnTo>
                  <a:pt x="813" y="64"/>
                </a:lnTo>
                <a:cubicBezTo>
                  <a:pt x="809" y="64"/>
                  <a:pt x="807" y="67"/>
                  <a:pt x="807" y="72"/>
                </a:cubicBezTo>
                <a:lnTo>
                  <a:pt x="807" y="116"/>
                </a:lnTo>
                <a:lnTo>
                  <a:pt x="728" y="116"/>
                </a:lnTo>
                <a:lnTo>
                  <a:pt x="728" y="97"/>
                </a:lnTo>
                <a:cubicBezTo>
                  <a:pt x="728" y="90"/>
                  <a:pt x="729" y="86"/>
                  <a:pt x="732" y="83"/>
                </a:cubicBezTo>
                <a:cubicBezTo>
                  <a:pt x="736" y="80"/>
                  <a:pt x="741" y="79"/>
                  <a:pt x="749" y="79"/>
                </a:cubicBezTo>
                <a:cubicBezTo>
                  <a:pt x="754" y="79"/>
                  <a:pt x="761" y="80"/>
                  <a:pt x="765" y="80"/>
                </a:cubicBezTo>
                <a:cubicBezTo>
                  <a:pt x="766" y="80"/>
                  <a:pt x="767" y="81"/>
                  <a:pt x="768" y="81"/>
                </a:cubicBezTo>
                <a:cubicBezTo>
                  <a:pt x="769" y="81"/>
                  <a:pt x="771" y="81"/>
                  <a:pt x="772" y="81"/>
                </a:cubicBezTo>
                <a:cubicBezTo>
                  <a:pt x="774" y="81"/>
                  <a:pt x="775" y="80"/>
                  <a:pt x="775" y="77"/>
                </a:cubicBezTo>
                <a:lnTo>
                  <a:pt x="779" y="52"/>
                </a:lnTo>
                <a:cubicBezTo>
                  <a:pt x="779" y="52"/>
                  <a:pt x="779" y="51"/>
                  <a:pt x="779" y="50"/>
                </a:cubicBezTo>
                <a:cubicBezTo>
                  <a:pt x="779" y="47"/>
                  <a:pt x="778" y="46"/>
                  <a:pt x="776" y="45"/>
                </a:cubicBezTo>
                <a:cubicBezTo>
                  <a:pt x="771" y="44"/>
                  <a:pt x="755" y="39"/>
                  <a:pt x="729" y="39"/>
                </a:cubicBezTo>
                <a:cubicBezTo>
                  <a:pt x="688" y="39"/>
                  <a:pt x="670" y="57"/>
                  <a:pt x="670" y="94"/>
                </a:cubicBezTo>
                <a:close/>
                <a:moveTo>
                  <a:pt x="1574" y="206"/>
                </a:moveTo>
                <a:lnTo>
                  <a:pt x="1574" y="206"/>
                </a:lnTo>
                <a:cubicBezTo>
                  <a:pt x="1574" y="275"/>
                  <a:pt x="1605" y="297"/>
                  <a:pt x="1671" y="297"/>
                </a:cubicBezTo>
                <a:cubicBezTo>
                  <a:pt x="1701" y="297"/>
                  <a:pt x="1723" y="290"/>
                  <a:pt x="1734" y="286"/>
                </a:cubicBezTo>
                <a:cubicBezTo>
                  <a:pt x="1737" y="285"/>
                  <a:pt x="1739" y="282"/>
                  <a:pt x="1739" y="280"/>
                </a:cubicBezTo>
                <a:cubicBezTo>
                  <a:pt x="1739" y="280"/>
                  <a:pt x="1739" y="279"/>
                  <a:pt x="1738" y="278"/>
                </a:cubicBezTo>
                <a:lnTo>
                  <a:pt x="1733" y="258"/>
                </a:lnTo>
                <a:lnTo>
                  <a:pt x="1733" y="258"/>
                </a:lnTo>
                <a:cubicBezTo>
                  <a:pt x="1732" y="254"/>
                  <a:pt x="1730" y="253"/>
                  <a:pt x="1728" y="253"/>
                </a:cubicBezTo>
                <a:cubicBezTo>
                  <a:pt x="1727" y="253"/>
                  <a:pt x="1725" y="253"/>
                  <a:pt x="1724" y="253"/>
                </a:cubicBezTo>
                <a:lnTo>
                  <a:pt x="1724" y="253"/>
                </a:lnTo>
                <a:cubicBezTo>
                  <a:pt x="1716" y="256"/>
                  <a:pt x="1700" y="260"/>
                  <a:pt x="1682" y="260"/>
                </a:cubicBezTo>
                <a:cubicBezTo>
                  <a:pt x="1667" y="260"/>
                  <a:pt x="1656" y="259"/>
                  <a:pt x="1648" y="255"/>
                </a:cubicBezTo>
                <a:cubicBezTo>
                  <a:pt x="1640" y="251"/>
                  <a:pt x="1634" y="241"/>
                  <a:pt x="1634" y="228"/>
                </a:cubicBezTo>
                <a:lnTo>
                  <a:pt x="1738" y="228"/>
                </a:lnTo>
                <a:cubicBezTo>
                  <a:pt x="1745" y="228"/>
                  <a:pt x="1747" y="223"/>
                  <a:pt x="1747" y="218"/>
                </a:cubicBezTo>
                <a:lnTo>
                  <a:pt x="1747" y="202"/>
                </a:lnTo>
                <a:cubicBezTo>
                  <a:pt x="1747" y="171"/>
                  <a:pt x="1741" y="147"/>
                  <a:pt x="1729" y="133"/>
                </a:cubicBezTo>
                <a:cubicBezTo>
                  <a:pt x="1716" y="120"/>
                  <a:pt x="1694" y="112"/>
                  <a:pt x="1662" y="112"/>
                </a:cubicBezTo>
                <a:cubicBezTo>
                  <a:pt x="1597" y="112"/>
                  <a:pt x="1574" y="137"/>
                  <a:pt x="1574" y="206"/>
                </a:cubicBezTo>
                <a:close/>
                <a:moveTo>
                  <a:pt x="1633" y="192"/>
                </a:moveTo>
                <a:lnTo>
                  <a:pt x="1633" y="192"/>
                </a:lnTo>
                <a:cubicBezTo>
                  <a:pt x="1633" y="187"/>
                  <a:pt x="1634" y="175"/>
                  <a:pt x="1635" y="168"/>
                </a:cubicBezTo>
                <a:cubicBezTo>
                  <a:pt x="1637" y="157"/>
                  <a:pt x="1644" y="149"/>
                  <a:pt x="1662" y="149"/>
                </a:cubicBezTo>
                <a:cubicBezTo>
                  <a:pt x="1678" y="149"/>
                  <a:pt x="1686" y="155"/>
                  <a:pt x="1689" y="166"/>
                </a:cubicBezTo>
                <a:cubicBezTo>
                  <a:pt x="1691" y="173"/>
                  <a:pt x="1691" y="183"/>
                  <a:pt x="1691" y="190"/>
                </a:cubicBezTo>
                <a:lnTo>
                  <a:pt x="1691" y="195"/>
                </a:lnTo>
                <a:lnTo>
                  <a:pt x="1633" y="195"/>
                </a:lnTo>
                <a:lnTo>
                  <a:pt x="1633" y="192"/>
                </a:lnTo>
                <a:lnTo>
                  <a:pt x="1633" y="192"/>
                </a:lnTo>
                <a:close/>
                <a:moveTo>
                  <a:pt x="1267" y="124"/>
                </a:moveTo>
                <a:lnTo>
                  <a:pt x="1267" y="124"/>
                </a:lnTo>
                <a:cubicBezTo>
                  <a:pt x="1265" y="125"/>
                  <a:pt x="1263" y="126"/>
                  <a:pt x="1263" y="129"/>
                </a:cubicBezTo>
                <a:lnTo>
                  <a:pt x="1263" y="130"/>
                </a:lnTo>
                <a:cubicBezTo>
                  <a:pt x="1263" y="130"/>
                  <a:pt x="1263" y="131"/>
                  <a:pt x="1263" y="131"/>
                </a:cubicBezTo>
                <a:lnTo>
                  <a:pt x="1269" y="157"/>
                </a:lnTo>
                <a:cubicBezTo>
                  <a:pt x="1270" y="158"/>
                  <a:pt x="1271" y="159"/>
                  <a:pt x="1272" y="159"/>
                </a:cubicBezTo>
                <a:cubicBezTo>
                  <a:pt x="1273" y="159"/>
                  <a:pt x="1274" y="159"/>
                  <a:pt x="1275" y="159"/>
                </a:cubicBezTo>
                <a:cubicBezTo>
                  <a:pt x="1282" y="157"/>
                  <a:pt x="1309" y="150"/>
                  <a:pt x="1330" y="150"/>
                </a:cubicBezTo>
                <a:cubicBezTo>
                  <a:pt x="1341" y="150"/>
                  <a:pt x="1349" y="150"/>
                  <a:pt x="1353" y="153"/>
                </a:cubicBezTo>
                <a:cubicBezTo>
                  <a:pt x="1360" y="156"/>
                  <a:pt x="1360" y="161"/>
                  <a:pt x="1360" y="170"/>
                </a:cubicBezTo>
                <a:lnTo>
                  <a:pt x="1360" y="178"/>
                </a:lnTo>
                <a:lnTo>
                  <a:pt x="1302" y="187"/>
                </a:lnTo>
                <a:cubicBezTo>
                  <a:pt x="1280" y="190"/>
                  <a:pt x="1252" y="197"/>
                  <a:pt x="1252" y="239"/>
                </a:cubicBezTo>
                <a:cubicBezTo>
                  <a:pt x="1252" y="291"/>
                  <a:pt x="1293" y="297"/>
                  <a:pt x="1335" y="297"/>
                </a:cubicBezTo>
                <a:cubicBezTo>
                  <a:pt x="1355" y="297"/>
                  <a:pt x="1371" y="296"/>
                  <a:pt x="1385" y="293"/>
                </a:cubicBezTo>
                <a:cubicBezTo>
                  <a:pt x="1407" y="288"/>
                  <a:pt x="1418" y="283"/>
                  <a:pt x="1418" y="258"/>
                </a:cubicBezTo>
                <a:lnTo>
                  <a:pt x="1418" y="165"/>
                </a:lnTo>
                <a:cubicBezTo>
                  <a:pt x="1418" y="146"/>
                  <a:pt x="1412" y="131"/>
                  <a:pt x="1396" y="122"/>
                </a:cubicBezTo>
                <a:cubicBezTo>
                  <a:pt x="1384" y="115"/>
                  <a:pt x="1367" y="112"/>
                  <a:pt x="1344" y="112"/>
                </a:cubicBezTo>
                <a:cubicBezTo>
                  <a:pt x="1307" y="112"/>
                  <a:pt x="1274" y="122"/>
                  <a:pt x="1267" y="124"/>
                </a:cubicBezTo>
                <a:close/>
                <a:moveTo>
                  <a:pt x="1307" y="239"/>
                </a:moveTo>
                <a:lnTo>
                  <a:pt x="1307" y="239"/>
                </a:lnTo>
                <a:cubicBezTo>
                  <a:pt x="1307" y="219"/>
                  <a:pt x="1317" y="217"/>
                  <a:pt x="1330" y="215"/>
                </a:cubicBezTo>
                <a:lnTo>
                  <a:pt x="1360" y="210"/>
                </a:lnTo>
                <a:lnTo>
                  <a:pt x="1360" y="259"/>
                </a:lnTo>
                <a:cubicBezTo>
                  <a:pt x="1359" y="260"/>
                  <a:pt x="1349" y="263"/>
                  <a:pt x="1336" y="263"/>
                </a:cubicBezTo>
                <a:cubicBezTo>
                  <a:pt x="1325" y="263"/>
                  <a:pt x="1307" y="260"/>
                  <a:pt x="1307" y="239"/>
                </a:cubicBezTo>
                <a:close/>
                <a:moveTo>
                  <a:pt x="448" y="205"/>
                </a:moveTo>
                <a:lnTo>
                  <a:pt x="448" y="205"/>
                </a:lnTo>
                <a:cubicBezTo>
                  <a:pt x="448" y="257"/>
                  <a:pt x="458" y="297"/>
                  <a:pt x="536" y="297"/>
                </a:cubicBezTo>
                <a:cubicBezTo>
                  <a:pt x="613" y="297"/>
                  <a:pt x="623" y="257"/>
                  <a:pt x="623" y="205"/>
                </a:cubicBezTo>
                <a:cubicBezTo>
                  <a:pt x="623" y="152"/>
                  <a:pt x="613" y="112"/>
                  <a:pt x="536" y="112"/>
                </a:cubicBezTo>
                <a:cubicBezTo>
                  <a:pt x="458" y="112"/>
                  <a:pt x="448" y="152"/>
                  <a:pt x="448" y="205"/>
                </a:cubicBezTo>
                <a:close/>
                <a:moveTo>
                  <a:pt x="507" y="205"/>
                </a:moveTo>
                <a:lnTo>
                  <a:pt x="507" y="205"/>
                </a:lnTo>
                <a:cubicBezTo>
                  <a:pt x="507" y="165"/>
                  <a:pt x="509" y="150"/>
                  <a:pt x="536" y="150"/>
                </a:cubicBezTo>
                <a:cubicBezTo>
                  <a:pt x="563" y="150"/>
                  <a:pt x="564" y="165"/>
                  <a:pt x="564" y="205"/>
                </a:cubicBezTo>
                <a:cubicBezTo>
                  <a:pt x="564" y="244"/>
                  <a:pt x="563" y="259"/>
                  <a:pt x="536" y="259"/>
                </a:cubicBezTo>
                <a:cubicBezTo>
                  <a:pt x="509" y="259"/>
                  <a:pt x="507" y="244"/>
                  <a:pt x="507" y="205"/>
                </a:cubicBezTo>
                <a:close/>
                <a:moveTo>
                  <a:pt x="283" y="168"/>
                </a:moveTo>
                <a:lnTo>
                  <a:pt x="283" y="168"/>
                </a:lnTo>
                <a:cubicBezTo>
                  <a:pt x="283" y="213"/>
                  <a:pt x="313" y="219"/>
                  <a:pt x="336" y="223"/>
                </a:cubicBezTo>
                <a:lnTo>
                  <a:pt x="340" y="224"/>
                </a:lnTo>
                <a:cubicBezTo>
                  <a:pt x="356" y="227"/>
                  <a:pt x="363" y="229"/>
                  <a:pt x="363" y="243"/>
                </a:cubicBezTo>
                <a:cubicBezTo>
                  <a:pt x="363" y="257"/>
                  <a:pt x="350" y="260"/>
                  <a:pt x="339" y="260"/>
                </a:cubicBezTo>
                <a:cubicBezTo>
                  <a:pt x="322" y="260"/>
                  <a:pt x="301" y="255"/>
                  <a:pt x="293" y="253"/>
                </a:cubicBezTo>
                <a:lnTo>
                  <a:pt x="293" y="253"/>
                </a:lnTo>
                <a:cubicBezTo>
                  <a:pt x="293" y="253"/>
                  <a:pt x="292" y="253"/>
                  <a:pt x="292" y="253"/>
                </a:cubicBezTo>
                <a:cubicBezTo>
                  <a:pt x="291" y="253"/>
                  <a:pt x="290" y="252"/>
                  <a:pt x="289" y="252"/>
                </a:cubicBezTo>
                <a:cubicBezTo>
                  <a:pt x="287" y="252"/>
                  <a:pt x="286" y="254"/>
                  <a:pt x="285" y="257"/>
                </a:cubicBezTo>
                <a:lnTo>
                  <a:pt x="282" y="278"/>
                </a:lnTo>
                <a:cubicBezTo>
                  <a:pt x="281" y="280"/>
                  <a:pt x="281" y="282"/>
                  <a:pt x="281" y="283"/>
                </a:cubicBezTo>
                <a:cubicBezTo>
                  <a:pt x="281" y="285"/>
                  <a:pt x="282" y="286"/>
                  <a:pt x="284" y="287"/>
                </a:cubicBezTo>
                <a:cubicBezTo>
                  <a:pt x="291" y="290"/>
                  <a:pt x="319" y="297"/>
                  <a:pt x="347" y="297"/>
                </a:cubicBezTo>
                <a:cubicBezTo>
                  <a:pt x="389" y="297"/>
                  <a:pt x="421" y="282"/>
                  <a:pt x="421" y="238"/>
                </a:cubicBezTo>
                <a:cubicBezTo>
                  <a:pt x="421" y="196"/>
                  <a:pt x="396" y="188"/>
                  <a:pt x="373" y="184"/>
                </a:cubicBezTo>
                <a:lnTo>
                  <a:pt x="368" y="183"/>
                </a:lnTo>
                <a:cubicBezTo>
                  <a:pt x="354" y="181"/>
                  <a:pt x="342" y="178"/>
                  <a:pt x="342" y="164"/>
                </a:cubicBezTo>
                <a:cubicBezTo>
                  <a:pt x="342" y="150"/>
                  <a:pt x="356" y="148"/>
                  <a:pt x="366" y="148"/>
                </a:cubicBezTo>
                <a:cubicBezTo>
                  <a:pt x="380" y="148"/>
                  <a:pt x="394" y="150"/>
                  <a:pt x="401" y="152"/>
                </a:cubicBezTo>
                <a:cubicBezTo>
                  <a:pt x="405" y="153"/>
                  <a:pt x="406" y="153"/>
                  <a:pt x="407" y="153"/>
                </a:cubicBezTo>
                <a:cubicBezTo>
                  <a:pt x="408" y="153"/>
                  <a:pt x="411" y="151"/>
                  <a:pt x="411" y="150"/>
                </a:cubicBezTo>
                <a:cubicBezTo>
                  <a:pt x="412" y="142"/>
                  <a:pt x="414" y="135"/>
                  <a:pt x="416" y="127"/>
                </a:cubicBezTo>
                <a:cubicBezTo>
                  <a:pt x="416" y="127"/>
                  <a:pt x="416" y="126"/>
                  <a:pt x="416" y="125"/>
                </a:cubicBezTo>
                <a:cubicBezTo>
                  <a:pt x="416" y="121"/>
                  <a:pt x="414" y="120"/>
                  <a:pt x="409" y="118"/>
                </a:cubicBezTo>
                <a:cubicBezTo>
                  <a:pt x="400" y="116"/>
                  <a:pt x="381" y="112"/>
                  <a:pt x="357" y="112"/>
                </a:cubicBezTo>
                <a:cubicBezTo>
                  <a:pt x="328" y="112"/>
                  <a:pt x="283" y="117"/>
                  <a:pt x="283" y="168"/>
                </a:cubicBezTo>
                <a:close/>
                <a:moveTo>
                  <a:pt x="1550" y="112"/>
                </a:moveTo>
                <a:lnTo>
                  <a:pt x="1550" y="112"/>
                </a:lnTo>
                <a:cubicBezTo>
                  <a:pt x="1529" y="112"/>
                  <a:pt x="1507" y="115"/>
                  <a:pt x="1490" y="118"/>
                </a:cubicBezTo>
                <a:cubicBezTo>
                  <a:pt x="1471" y="123"/>
                  <a:pt x="1460" y="126"/>
                  <a:pt x="1460" y="138"/>
                </a:cubicBezTo>
                <a:lnTo>
                  <a:pt x="1460" y="289"/>
                </a:lnTo>
                <a:cubicBezTo>
                  <a:pt x="1460" y="291"/>
                  <a:pt x="1462" y="293"/>
                  <a:pt x="1465" y="293"/>
                </a:cubicBezTo>
                <a:lnTo>
                  <a:pt x="1514" y="293"/>
                </a:lnTo>
                <a:cubicBezTo>
                  <a:pt x="1516" y="293"/>
                  <a:pt x="1518" y="291"/>
                  <a:pt x="1518" y="289"/>
                </a:cubicBezTo>
                <a:lnTo>
                  <a:pt x="1518" y="157"/>
                </a:lnTo>
                <a:cubicBezTo>
                  <a:pt x="1521" y="156"/>
                  <a:pt x="1538" y="154"/>
                  <a:pt x="1557" y="154"/>
                </a:cubicBezTo>
                <a:cubicBezTo>
                  <a:pt x="1563" y="154"/>
                  <a:pt x="1563" y="150"/>
                  <a:pt x="1563" y="147"/>
                </a:cubicBezTo>
                <a:lnTo>
                  <a:pt x="1563" y="119"/>
                </a:lnTo>
                <a:cubicBezTo>
                  <a:pt x="1563" y="114"/>
                  <a:pt x="1561" y="112"/>
                  <a:pt x="1556" y="112"/>
                </a:cubicBezTo>
                <a:lnTo>
                  <a:pt x="1550" y="112"/>
                </a:lnTo>
                <a:lnTo>
                  <a:pt x="1550" y="112"/>
                </a:lnTo>
                <a:close/>
                <a:moveTo>
                  <a:pt x="1887" y="154"/>
                </a:moveTo>
                <a:lnTo>
                  <a:pt x="1887" y="154"/>
                </a:lnTo>
                <a:cubicBezTo>
                  <a:pt x="1887" y="182"/>
                  <a:pt x="1896" y="193"/>
                  <a:pt x="1927" y="193"/>
                </a:cubicBezTo>
                <a:cubicBezTo>
                  <a:pt x="1935" y="193"/>
                  <a:pt x="1944" y="192"/>
                  <a:pt x="1949" y="191"/>
                </a:cubicBezTo>
                <a:lnTo>
                  <a:pt x="1948" y="191"/>
                </a:lnTo>
                <a:cubicBezTo>
                  <a:pt x="1954" y="189"/>
                  <a:pt x="1955" y="187"/>
                  <a:pt x="1955" y="182"/>
                </a:cubicBezTo>
                <a:lnTo>
                  <a:pt x="1955" y="151"/>
                </a:lnTo>
                <a:cubicBezTo>
                  <a:pt x="1955" y="150"/>
                  <a:pt x="1955" y="150"/>
                  <a:pt x="1954" y="150"/>
                </a:cubicBezTo>
                <a:lnTo>
                  <a:pt x="1925" y="150"/>
                </a:lnTo>
                <a:cubicBezTo>
                  <a:pt x="1924" y="150"/>
                  <a:pt x="1924" y="150"/>
                  <a:pt x="1924" y="151"/>
                </a:cubicBezTo>
                <a:lnTo>
                  <a:pt x="1924" y="160"/>
                </a:lnTo>
                <a:cubicBezTo>
                  <a:pt x="1924" y="161"/>
                  <a:pt x="1925" y="161"/>
                  <a:pt x="1925" y="161"/>
                </a:cubicBezTo>
                <a:lnTo>
                  <a:pt x="1938" y="163"/>
                </a:lnTo>
                <a:lnTo>
                  <a:pt x="1938" y="181"/>
                </a:lnTo>
                <a:cubicBezTo>
                  <a:pt x="1938" y="181"/>
                  <a:pt x="1932" y="181"/>
                  <a:pt x="1928" y="181"/>
                </a:cubicBezTo>
                <a:cubicBezTo>
                  <a:pt x="1913" y="181"/>
                  <a:pt x="1906" y="177"/>
                  <a:pt x="1906" y="155"/>
                </a:cubicBezTo>
                <a:cubicBezTo>
                  <a:pt x="1906" y="131"/>
                  <a:pt x="1914" y="128"/>
                  <a:pt x="1930" y="128"/>
                </a:cubicBezTo>
                <a:cubicBezTo>
                  <a:pt x="1937" y="128"/>
                  <a:pt x="1944" y="129"/>
                  <a:pt x="1948" y="130"/>
                </a:cubicBezTo>
                <a:cubicBezTo>
                  <a:pt x="1949" y="130"/>
                  <a:pt x="1949" y="130"/>
                  <a:pt x="1950" y="130"/>
                </a:cubicBezTo>
                <a:cubicBezTo>
                  <a:pt x="1950" y="130"/>
                  <a:pt x="1951" y="130"/>
                  <a:pt x="1952" y="130"/>
                </a:cubicBezTo>
                <a:cubicBezTo>
                  <a:pt x="1953" y="130"/>
                  <a:pt x="1954" y="130"/>
                  <a:pt x="1954" y="128"/>
                </a:cubicBezTo>
                <a:lnTo>
                  <a:pt x="1955" y="123"/>
                </a:lnTo>
                <a:cubicBezTo>
                  <a:pt x="1955" y="123"/>
                  <a:pt x="1955" y="121"/>
                  <a:pt x="1955" y="121"/>
                </a:cubicBezTo>
                <a:cubicBezTo>
                  <a:pt x="1955" y="120"/>
                  <a:pt x="1954" y="120"/>
                  <a:pt x="1954" y="119"/>
                </a:cubicBezTo>
                <a:cubicBezTo>
                  <a:pt x="1951" y="118"/>
                  <a:pt x="1940" y="115"/>
                  <a:pt x="1925" y="115"/>
                </a:cubicBezTo>
                <a:cubicBezTo>
                  <a:pt x="1898" y="115"/>
                  <a:pt x="1887" y="125"/>
                  <a:pt x="1887" y="154"/>
                </a:cubicBezTo>
                <a:close/>
                <a:moveTo>
                  <a:pt x="119" y="116"/>
                </a:moveTo>
                <a:lnTo>
                  <a:pt x="119" y="116"/>
                </a:lnTo>
                <a:lnTo>
                  <a:pt x="119" y="168"/>
                </a:lnTo>
                <a:cubicBezTo>
                  <a:pt x="119" y="204"/>
                  <a:pt x="104" y="225"/>
                  <a:pt x="69" y="225"/>
                </a:cubicBezTo>
                <a:lnTo>
                  <a:pt x="44" y="225"/>
                </a:lnTo>
                <a:lnTo>
                  <a:pt x="36" y="295"/>
                </a:lnTo>
                <a:lnTo>
                  <a:pt x="73" y="295"/>
                </a:lnTo>
                <a:cubicBezTo>
                  <a:pt x="138" y="295"/>
                  <a:pt x="189" y="248"/>
                  <a:pt x="189" y="173"/>
                </a:cubicBezTo>
                <a:lnTo>
                  <a:pt x="189" y="116"/>
                </a:lnTo>
                <a:lnTo>
                  <a:pt x="119" y="116"/>
                </a:lnTo>
                <a:lnTo>
                  <a:pt x="119" y="116"/>
                </a:lnTo>
                <a:close/>
                <a:moveTo>
                  <a:pt x="1820" y="116"/>
                </a:moveTo>
                <a:lnTo>
                  <a:pt x="1820" y="116"/>
                </a:lnTo>
                <a:cubicBezTo>
                  <a:pt x="1820" y="116"/>
                  <a:pt x="1819" y="117"/>
                  <a:pt x="1819" y="117"/>
                </a:cubicBezTo>
                <a:lnTo>
                  <a:pt x="1795" y="190"/>
                </a:lnTo>
                <a:cubicBezTo>
                  <a:pt x="1795" y="190"/>
                  <a:pt x="1794" y="191"/>
                  <a:pt x="1794" y="191"/>
                </a:cubicBezTo>
                <a:cubicBezTo>
                  <a:pt x="1794" y="192"/>
                  <a:pt x="1795" y="192"/>
                  <a:pt x="1795" y="192"/>
                </a:cubicBezTo>
                <a:lnTo>
                  <a:pt x="1813" y="192"/>
                </a:lnTo>
                <a:cubicBezTo>
                  <a:pt x="1814" y="192"/>
                  <a:pt x="1814" y="191"/>
                  <a:pt x="1815" y="191"/>
                </a:cubicBezTo>
                <a:lnTo>
                  <a:pt x="1820" y="170"/>
                </a:lnTo>
                <a:lnTo>
                  <a:pt x="1850" y="170"/>
                </a:lnTo>
                <a:lnTo>
                  <a:pt x="1855" y="191"/>
                </a:lnTo>
                <a:cubicBezTo>
                  <a:pt x="1856" y="191"/>
                  <a:pt x="1856" y="192"/>
                  <a:pt x="1857" y="192"/>
                </a:cubicBezTo>
                <a:lnTo>
                  <a:pt x="1873" y="192"/>
                </a:lnTo>
                <a:cubicBezTo>
                  <a:pt x="1874" y="192"/>
                  <a:pt x="1874" y="192"/>
                  <a:pt x="1874" y="191"/>
                </a:cubicBezTo>
                <a:cubicBezTo>
                  <a:pt x="1874" y="191"/>
                  <a:pt x="1874" y="190"/>
                  <a:pt x="1874" y="190"/>
                </a:cubicBezTo>
                <a:lnTo>
                  <a:pt x="1851" y="117"/>
                </a:lnTo>
                <a:cubicBezTo>
                  <a:pt x="1850" y="117"/>
                  <a:pt x="1850" y="116"/>
                  <a:pt x="1849" y="116"/>
                </a:cubicBezTo>
                <a:lnTo>
                  <a:pt x="1820" y="116"/>
                </a:lnTo>
                <a:lnTo>
                  <a:pt x="1820" y="116"/>
                </a:lnTo>
                <a:close/>
                <a:moveTo>
                  <a:pt x="1832" y="128"/>
                </a:moveTo>
                <a:lnTo>
                  <a:pt x="1832" y="128"/>
                </a:lnTo>
                <a:lnTo>
                  <a:pt x="1838" y="128"/>
                </a:lnTo>
                <a:lnTo>
                  <a:pt x="1846" y="158"/>
                </a:lnTo>
                <a:lnTo>
                  <a:pt x="1823" y="158"/>
                </a:lnTo>
                <a:lnTo>
                  <a:pt x="1832" y="128"/>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Text Placeholder 3"/>
          <p:cNvSpPr>
            <a:spLocks noGrp="1"/>
          </p:cNvSpPr>
          <p:nvPr>
            <p:ph type="body" idx="1"/>
          </p:nvPr>
        </p:nvSpPr>
        <p:spPr>
          <a:xfrm>
            <a:off x="395289" y="1131888"/>
            <a:ext cx="8353424" cy="3492500"/>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864611677"/>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49" r:id="rId5"/>
    <p:sldLayoutId id="2147483687" r:id="rId6"/>
    <p:sldLayoutId id="2147483688" r:id="rId7"/>
    <p:sldLayoutId id="2147483689" r:id="rId8"/>
    <p:sldLayoutId id="2147483690" r:id="rId9"/>
    <p:sldLayoutId id="2147483691" r:id="rId10"/>
    <p:sldLayoutId id="2147483692" r:id="rId11"/>
    <p:sldLayoutId id="2147483693" r:id="rId12"/>
    <p:sldLayoutId id="2147483695" r:id="rId13"/>
    <p:sldLayoutId id="2147483694" r:id="rId14"/>
    <p:sldLayoutId id="2147483672" r:id="rId15"/>
    <p:sldLayoutId id="2147483650" r:id="rId16"/>
    <p:sldLayoutId id="2147483654" r:id="rId17"/>
    <p:sldLayoutId id="2147483682" r:id="rId18"/>
    <p:sldLayoutId id="2147483667" r:id="rId19"/>
    <p:sldLayoutId id="2147483666" r:id="rId20"/>
    <p:sldLayoutId id="2147483665" r:id="rId21"/>
    <p:sldLayoutId id="2147483655" r:id="rId22"/>
  </p:sldLayoutIdLst>
  <p:hf sldNum="0" hdr="0" dt="0"/>
  <p:txStyles>
    <p:titleStyle>
      <a:lvl1pPr algn="l" defTabSz="685800" rtl="0" eaLnBrk="1" latinLnBrk="0" hangingPunct="1">
        <a:lnSpc>
          <a:spcPts val="2000"/>
        </a:lnSpc>
        <a:spcBef>
          <a:spcPct val="0"/>
        </a:spcBef>
        <a:buNone/>
        <a:defRPr sz="2200" b="1" kern="1200" cap="all" baseline="0">
          <a:solidFill>
            <a:schemeClr val="bg2"/>
          </a:solidFill>
          <a:latin typeface="+mj-lt"/>
          <a:ea typeface="+mj-ea"/>
          <a:cs typeface="+mj-cs"/>
        </a:defRPr>
      </a:lvl1pPr>
    </p:titleStyle>
    <p:bodyStyle>
      <a:lvl1pPr marL="169200" indent="-169200" algn="l" defTabSz="685800" rtl="0" eaLnBrk="1" latinLnBrk="0" hangingPunct="1">
        <a:lnSpc>
          <a:spcPct val="100000"/>
        </a:lnSpc>
        <a:spcBef>
          <a:spcPts val="432"/>
        </a:spcBef>
        <a:buClr>
          <a:schemeClr val="accent3"/>
        </a:buClr>
        <a:buFont typeface="Arial" panose="020B0604020202020204" pitchFamily="34" charset="0"/>
        <a:buChar char="•"/>
        <a:defRPr sz="1800" kern="1200">
          <a:solidFill>
            <a:schemeClr val="tx1"/>
          </a:solidFill>
          <a:latin typeface="+mn-lt"/>
          <a:ea typeface="+mn-ea"/>
          <a:cs typeface="+mn-cs"/>
        </a:defRPr>
      </a:lvl1pPr>
      <a:lvl2pPr marL="460800" indent="-230400" algn="l" defTabSz="685800" rtl="0" eaLnBrk="1" latinLnBrk="0" hangingPunct="1">
        <a:lnSpc>
          <a:spcPct val="100000"/>
        </a:lnSpc>
        <a:spcBef>
          <a:spcPts val="384"/>
        </a:spcBef>
        <a:buClr>
          <a:schemeClr val="accent3"/>
        </a:buClr>
        <a:buFont typeface="Arial" panose="020B0604020202020204" pitchFamily="34" charset="0"/>
        <a:buChar char="–"/>
        <a:defRPr sz="1600" kern="1200">
          <a:solidFill>
            <a:schemeClr val="tx1"/>
          </a:solidFill>
          <a:latin typeface="+mn-lt"/>
          <a:ea typeface="+mn-ea"/>
          <a:cs typeface="+mn-cs"/>
        </a:defRPr>
      </a:lvl2pPr>
      <a:lvl3pPr marL="687600" indent="-169200" algn="l" defTabSz="685800" rtl="0" eaLnBrk="1" latinLnBrk="0" hangingPunct="1">
        <a:lnSpc>
          <a:spcPct val="100000"/>
        </a:lnSpc>
        <a:spcBef>
          <a:spcPts val="336"/>
        </a:spcBef>
        <a:buClr>
          <a:schemeClr val="accent3"/>
        </a:buClr>
        <a:buFont typeface="Arial" panose="020B0604020202020204" pitchFamily="34" charset="0"/>
        <a:buChar char="•"/>
        <a:defRPr sz="1600" kern="1200">
          <a:solidFill>
            <a:schemeClr val="tx1"/>
          </a:solidFill>
          <a:latin typeface="+mn-lt"/>
          <a:ea typeface="+mn-ea"/>
          <a:cs typeface="+mn-cs"/>
        </a:defRPr>
      </a:lvl3pPr>
      <a:lvl4pPr marL="972000" indent="-176400" algn="l" defTabSz="685800" rtl="0" eaLnBrk="1" latinLnBrk="0" hangingPunct="1">
        <a:lnSpc>
          <a:spcPct val="100000"/>
        </a:lnSpc>
        <a:spcBef>
          <a:spcPts val="288"/>
        </a:spcBef>
        <a:buClr>
          <a:schemeClr val="accent3"/>
        </a:buClr>
        <a:buFont typeface="Arial" panose="020B0604020202020204" pitchFamily="34" charset="0"/>
        <a:buChar char="–"/>
        <a:defRPr sz="1400" kern="1200">
          <a:solidFill>
            <a:schemeClr val="tx1"/>
          </a:solidFill>
          <a:latin typeface="+mn-lt"/>
          <a:ea typeface="+mn-ea"/>
          <a:cs typeface="+mn-cs"/>
        </a:defRPr>
      </a:lvl4pPr>
      <a:lvl5pPr marL="2059200" indent="-230400" algn="l" defTabSz="685800" rtl="0" eaLnBrk="1" latinLnBrk="0" hangingPunct="1">
        <a:lnSpc>
          <a:spcPct val="100000"/>
        </a:lnSpc>
        <a:spcBef>
          <a:spcPts val="480"/>
        </a:spcBef>
        <a:buClr>
          <a:schemeClr val="bg1">
            <a:lumMod val="50000"/>
          </a:schemeClr>
        </a:buClr>
        <a:buFont typeface="Arial" panose="020B0604020202020204" pitchFamily="34" charset="0"/>
        <a:buChar char="»"/>
        <a:defRPr sz="1200" kern="1200" baseline="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xmlns:p14="http://schemas.microsoft.com/office/powerpoint/2010/main" xmlns:a14="http://schemas.microsoft.com/office/drawing/2010/main" xmlns="">
        <p15:guide id="1" orient="horz" pos="2913" userDrawn="1">
          <p15:clr>
            <a:srgbClr val="F26B43"/>
          </p15:clr>
        </p15:guide>
        <p15:guide id="2" pos="249" userDrawn="1">
          <p15:clr>
            <a:srgbClr val="F26B43"/>
          </p15:clr>
        </p15:guide>
        <p15:guide id="3" pos="5511" userDrawn="1">
          <p15:clr>
            <a:srgbClr val="F26B43"/>
          </p15:clr>
        </p15:guide>
        <p15:guide id="4" orient="horz" pos="713"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2.jp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30.jpeg"/><Relationship Id="rId5" Type="http://schemas.openxmlformats.org/officeDocument/2006/relationships/image" Target="../media/image31.png"/><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29.jpeg"/><Relationship Id="rId7" Type="http://schemas.openxmlformats.org/officeDocument/2006/relationships/diagramLayout" Target="../diagrams/layout2.xml"/><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diagramData" Target="../diagrams/data2.xml"/><Relationship Id="rId5" Type="http://schemas.openxmlformats.org/officeDocument/2006/relationships/image" Target="../media/image31.png"/><Relationship Id="rId10" Type="http://schemas.microsoft.com/office/2007/relationships/diagramDrawing" Target="../diagrams/drawing2.xml"/><Relationship Id="rId4" Type="http://schemas.microsoft.com/office/2007/relationships/hdphoto" Target="../media/hdphoto4.wdp"/><Relationship Id="rId9" Type="http://schemas.openxmlformats.org/officeDocument/2006/relationships/diagramColors" Target="../diagrams/colors2.xml"/></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2.jp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30.jpeg"/><Relationship Id="rId5" Type="http://schemas.openxmlformats.org/officeDocument/2006/relationships/image" Target="../media/image31.png"/><Relationship Id="rId4" Type="http://schemas.microsoft.com/office/2007/relationships/hdphoto" Target="../media/hdphoto4.wdp"/></Relationships>
</file>

<file path=ppt/slides/_rels/slide14.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29.jpeg"/><Relationship Id="rId7" Type="http://schemas.openxmlformats.org/officeDocument/2006/relationships/diagramLayout" Target="../diagrams/layout3.xml"/><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diagramData" Target="../diagrams/data3.xml"/><Relationship Id="rId5" Type="http://schemas.openxmlformats.org/officeDocument/2006/relationships/image" Target="../media/image31.png"/><Relationship Id="rId10" Type="http://schemas.microsoft.com/office/2007/relationships/diagramDrawing" Target="../diagrams/drawing3.xml"/><Relationship Id="rId4" Type="http://schemas.microsoft.com/office/2007/relationships/hdphoto" Target="../media/hdphoto4.wdp"/><Relationship Id="rId9" Type="http://schemas.openxmlformats.org/officeDocument/2006/relationships/diagramColors" Target="../diagrams/colors3.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2.jp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30.jpeg"/><Relationship Id="rId5" Type="http://schemas.openxmlformats.org/officeDocument/2006/relationships/image" Target="../media/image31.png"/><Relationship Id="rId4" Type="http://schemas.microsoft.com/office/2007/relationships/hdphoto" Target="../media/hdphoto4.wdp"/></Relationships>
</file>

<file path=ppt/slides/_rels/slide17.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29.jpeg"/><Relationship Id="rId7" Type="http://schemas.openxmlformats.org/officeDocument/2006/relationships/diagramLayout" Target="../diagrams/layout4.xml"/><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diagramData" Target="../diagrams/data4.xml"/><Relationship Id="rId5" Type="http://schemas.openxmlformats.org/officeDocument/2006/relationships/image" Target="../media/image31.png"/><Relationship Id="rId10" Type="http://schemas.microsoft.com/office/2007/relationships/diagramDrawing" Target="../diagrams/drawing4.xml"/><Relationship Id="rId4" Type="http://schemas.microsoft.com/office/2007/relationships/hdphoto" Target="../media/hdphoto4.wdp"/><Relationship Id="rId9" Type="http://schemas.openxmlformats.org/officeDocument/2006/relationships/diagramColors" Target="../diagrams/colors4.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2.jpg"/><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30.jpeg"/><Relationship Id="rId5" Type="http://schemas.openxmlformats.org/officeDocument/2006/relationships/image" Target="../media/image31.png"/><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8" Type="http://schemas.openxmlformats.org/officeDocument/2006/relationships/image" Target="../media/image19.gif"/><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20.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image" Target="../media/image29.jpeg"/><Relationship Id="rId7" Type="http://schemas.openxmlformats.org/officeDocument/2006/relationships/diagramLayout" Target="../diagrams/layout5.xml"/><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diagramData" Target="../diagrams/data5.xml"/><Relationship Id="rId5" Type="http://schemas.openxmlformats.org/officeDocument/2006/relationships/image" Target="../media/image31.png"/><Relationship Id="rId10" Type="http://schemas.microsoft.com/office/2007/relationships/diagramDrawing" Target="../diagrams/drawing5.xml"/><Relationship Id="rId4" Type="http://schemas.microsoft.com/office/2007/relationships/hdphoto" Target="../media/hdphoto4.wdp"/><Relationship Id="rId9" Type="http://schemas.openxmlformats.org/officeDocument/2006/relationships/diagramColors" Target="../diagrams/colors5.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2.jpg"/><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30.jpeg"/><Relationship Id="rId5" Type="http://schemas.openxmlformats.org/officeDocument/2006/relationships/image" Target="../media/image31.png"/><Relationship Id="rId4" Type="http://schemas.microsoft.com/office/2007/relationships/hdphoto" Target="../media/hdphoto4.wdp"/></Relationships>
</file>

<file path=ppt/slides/_rels/slide23.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image" Target="../media/image29.jpeg"/><Relationship Id="rId7" Type="http://schemas.openxmlformats.org/officeDocument/2006/relationships/diagramLayout" Target="../diagrams/layout6.xml"/><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diagramData" Target="../diagrams/data6.xml"/><Relationship Id="rId5" Type="http://schemas.openxmlformats.org/officeDocument/2006/relationships/image" Target="../media/image31.png"/><Relationship Id="rId10" Type="http://schemas.microsoft.com/office/2007/relationships/diagramDrawing" Target="../diagrams/drawing6.xml"/><Relationship Id="rId4" Type="http://schemas.microsoft.com/office/2007/relationships/hdphoto" Target="../media/hdphoto4.wdp"/><Relationship Id="rId9" Type="http://schemas.openxmlformats.org/officeDocument/2006/relationships/diagramColors" Target="../diagrams/colors6.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2.jpg"/><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30.jpeg"/><Relationship Id="rId5" Type="http://schemas.openxmlformats.org/officeDocument/2006/relationships/image" Target="../media/image31.png"/><Relationship Id="rId4" Type="http://schemas.microsoft.com/office/2007/relationships/hdphoto" Target="../media/hdphoto4.wdp"/></Relationships>
</file>

<file path=ppt/slides/_rels/slide26.xml.rels><?xml version="1.0" encoding="UTF-8" standalone="yes"?>
<Relationships xmlns="http://schemas.openxmlformats.org/package/2006/relationships"><Relationship Id="rId8" Type="http://schemas.openxmlformats.org/officeDocument/2006/relationships/diagramQuickStyle" Target="../diagrams/quickStyle7.xml"/><Relationship Id="rId3" Type="http://schemas.openxmlformats.org/officeDocument/2006/relationships/image" Target="../media/image29.jpeg"/><Relationship Id="rId7" Type="http://schemas.openxmlformats.org/officeDocument/2006/relationships/diagramLayout" Target="../diagrams/layout7.xml"/><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diagramData" Target="../diagrams/data7.xml"/><Relationship Id="rId5" Type="http://schemas.openxmlformats.org/officeDocument/2006/relationships/image" Target="../media/image31.png"/><Relationship Id="rId10" Type="http://schemas.microsoft.com/office/2007/relationships/diagramDrawing" Target="../diagrams/drawing7.xml"/><Relationship Id="rId4" Type="http://schemas.microsoft.com/office/2007/relationships/hdphoto" Target="../media/hdphoto4.wdp"/><Relationship Id="rId9" Type="http://schemas.openxmlformats.org/officeDocument/2006/relationships/diagramColors" Target="../diagrams/colors7.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2.jpg"/><Relationship Id="rId2" Type="http://schemas.openxmlformats.org/officeDocument/2006/relationships/notesSlide" Target="../notesSlides/notesSlide20.xml"/><Relationship Id="rId1" Type="http://schemas.openxmlformats.org/officeDocument/2006/relationships/slideLayout" Target="../slideLayouts/slideLayout18.xml"/><Relationship Id="rId6" Type="http://schemas.openxmlformats.org/officeDocument/2006/relationships/image" Target="../media/image30.jpeg"/><Relationship Id="rId5" Type="http://schemas.openxmlformats.org/officeDocument/2006/relationships/image" Target="../media/image31.png"/><Relationship Id="rId4" Type="http://schemas.microsoft.com/office/2007/relationships/hdphoto" Target="../media/hdphoto4.wdp"/></Relationships>
</file>

<file path=ppt/slides/_rels/slide29.xml.rels><?xml version="1.0" encoding="UTF-8" standalone="yes"?>
<Relationships xmlns="http://schemas.openxmlformats.org/package/2006/relationships"><Relationship Id="rId8" Type="http://schemas.openxmlformats.org/officeDocument/2006/relationships/diagramQuickStyle" Target="../diagrams/quickStyle8.xml"/><Relationship Id="rId3" Type="http://schemas.openxmlformats.org/officeDocument/2006/relationships/image" Target="../media/image29.jpeg"/><Relationship Id="rId7" Type="http://schemas.openxmlformats.org/officeDocument/2006/relationships/diagramLayout" Target="../diagrams/layout8.xml"/><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diagramData" Target="../diagrams/data8.xml"/><Relationship Id="rId5" Type="http://schemas.openxmlformats.org/officeDocument/2006/relationships/image" Target="../media/image31.png"/><Relationship Id="rId10" Type="http://schemas.microsoft.com/office/2007/relationships/diagramDrawing" Target="../diagrams/drawing8.xml"/><Relationship Id="rId4" Type="http://schemas.microsoft.com/office/2007/relationships/hdphoto" Target="../media/hdphoto4.wdp"/><Relationship Id="rId9" Type="http://schemas.openxmlformats.org/officeDocument/2006/relationships/diagramColors" Target="../diagrams/colors8.xml"/></Relationships>
</file>

<file path=ppt/slides/_rels/slide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21.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2.jpg"/><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image" Target="../media/image30.jpeg"/><Relationship Id="rId5" Type="http://schemas.openxmlformats.org/officeDocument/2006/relationships/image" Target="../media/image31.png"/><Relationship Id="rId4" Type="http://schemas.microsoft.com/office/2007/relationships/hdphoto" Target="../media/hdphoto4.wdp"/></Relationships>
</file>

<file path=ppt/slides/_rels/slide32.xml.rels><?xml version="1.0" encoding="UTF-8" standalone="yes"?>
<Relationships xmlns="http://schemas.openxmlformats.org/package/2006/relationships"><Relationship Id="rId8" Type="http://schemas.openxmlformats.org/officeDocument/2006/relationships/diagramQuickStyle" Target="../diagrams/quickStyle9.xml"/><Relationship Id="rId3" Type="http://schemas.openxmlformats.org/officeDocument/2006/relationships/image" Target="../media/image29.jpeg"/><Relationship Id="rId7" Type="http://schemas.openxmlformats.org/officeDocument/2006/relationships/diagramLayout" Target="../diagrams/layout9.xml"/><Relationship Id="rId2" Type="http://schemas.openxmlformats.org/officeDocument/2006/relationships/notesSlide" Target="../notesSlides/notesSlide23.xml"/><Relationship Id="rId1" Type="http://schemas.openxmlformats.org/officeDocument/2006/relationships/slideLayout" Target="../slideLayouts/slideLayout18.xml"/><Relationship Id="rId6" Type="http://schemas.openxmlformats.org/officeDocument/2006/relationships/diagramData" Target="../diagrams/data9.xml"/><Relationship Id="rId5" Type="http://schemas.openxmlformats.org/officeDocument/2006/relationships/image" Target="../media/image31.png"/><Relationship Id="rId10" Type="http://schemas.microsoft.com/office/2007/relationships/diagramDrawing" Target="../diagrams/drawing9.xml"/><Relationship Id="rId4" Type="http://schemas.microsoft.com/office/2007/relationships/hdphoto" Target="../media/hdphoto4.wdp"/><Relationship Id="rId9" Type="http://schemas.openxmlformats.org/officeDocument/2006/relationships/diagramColors" Target="../diagrams/colors9.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2.jpg"/><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image" Target="../media/image30.jpeg"/><Relationship Id="rId5" Type="http://schemas.openxmlformats.org/officeDocument/2006/relationships/image" Target="../media/image31.png"/><Relationship Id="rId4" Type="http://schemas.microsoft.com/office/2007/relationships/hdphoto" Target="../media/hdphoto4.wdp"/></Relationships>
</file>

<file path=ppt/slides/_rels/slide35.xml.rels><?xml version="1.0" encoding="UTF-8" standalone="yes"?>
<Relationships xmlns="http://schemas.openxmlformats.org/package/2006/relationships"><Relationship Id="rId8" Type="http://schemas.openxmlformats.org/officeDocument/2006/relationships/diagramQuickStyle" Target="../diagrams/quickStyle10.xml"/><Relationship Id="rId3" Type="http://schemas.openxmlformats.org/officeDocument/2006/relationships/image" Target="../media/image29.jpeg"/><Relationship Id="rId7" Type="http://schemas.openxmlformats.org/officeDocument/2006/relationships/diagramLayout" Target="../diagrams/layout10.xml"/><Relationship Id="rId2" Type="http://schemas.openxmlformats.org/officeDocument/2006/relationships/notesSlide" Target="../notesSlides/notesSlide25.xml"/><Relationship Id="rId1" Type="http://schemas.openxmlformats.org/officeDocument/2006/relationships/slideLayout" Target="../slideLayouts/slideLayout18.xml"/><Relationship Id="rId6" Type="http://schemas.openxmlformats.org/officeDocument/2006/relationships/diagramData" Target="../diagrams/data10.xml"/><Relationship Id="rId5" Type="http://schemas.openxmlformats.org/officeDocument/2006/relationships/image" Target="../media/image31.png"/><Relationship Id="rId10" Type="http://schemas.microsoft.com/office/2007/relationships/diagramDrawing" Target="../diagrams/drawing10.xml"/><Relationship Id="rId4" Type="http://schemas.microsoft.com/office/2007/relationships/hdphoto" Target="../media/hdphoto4.wdp"/><Relationship Id="rId9" Type="http://schemas.openxmlformats.org/officeDocument/2006/relationships/diagramColors" Target="../diagrams/colors10.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2.jpg"/><Relationship Id="rId2" Type="http://schemas.openxmlformats.org/officeDocument/2006/relationships/notesSlide" Target="../notesSlides/notesSlide26.xml"/><Relationship Id="rId1" Type="http://schemas.openxmlformats.org/officeDocument/2006/relationships/slideLayout" Target="../slideLayouts/slideLayout18.xml"/><Relationship Id="rId6" Type="http://schemas.openxmlformats.org/officeDocument/2006/relationships/image" Target="../media/image30.jpeg"/><Relationship Id="rId5" Type="http://schemas.openxmlformats.org/officeDocument/2006/relationships/image" Target="../media/image31.png"/><Relationship Id="rId4" Type="http://schemas.microsoft.com/office/2007/relationships/hdphoto" Target="../media/hdphoto4.wdp"/></Relationships>
</file>

<file path=ppt/slides/_rels/slide38.xml.rels><?xml version="1.0" encoding="UTF-8" standalone="yes"?>
<Relationships xmlns="http://schemas.openxmlformats.org/package/2006/relationships"><Relationship Id="rId8" Type="http://schemas.openxmlformats.org/officeDocument/2006/relationships/diagramQuickStyle" Target="../diagrams/quickStyle11.xml"/><Relationship Id="rId3" Type="http://schemas.openxmlformats.org/officeDocument/2006/relationships/image" Target="../media/image29.jpeg"/><Relationship Id="rId7" Type="http://schemas.openxmlformats.org/officeDocument/2006/relationships/diagramLayout" Target="../diagrams/layout11.xml"/><Relationship Id="rId2" Type="http://schemas.openxmlformats.org/officeDocument/2006/relationships/notesSlide" Target="../notesSlides/notesSlide27.xml"/><Relationship Id="rId1" Type="http://schemas.openxmlformats.org/officeDocument/2006/relationships/slideLayout" Target="../slideLayouts/slideLayout18.xml"/><Relationship Id="rId6" Type="http://schemas.openxmlformats.org/officeDocument/2006/relationships/diagramData" Target="../diagrams/data11.xml"/><Relationship Id="rId5" Type="http://schemas.openxmlformats.org/officeDocument/2006/relationships/image" Target="../media/image31.png"/><Relationship Id="rId10" Type="http://schemas.microsoft.com/office/2007/relationships/diagramDrawing" Target="../diagrams/drawing11.xml"/><Relationship Id="rId4" Type="http://schemas.microsoft.com/office/2007/relationships/hdphoto" Target="../media/hdphoto4.wdp"/><Relationship Id="rId9" Type="http://schemas.openxmlformats.org/officeDocument/2006/relationships/diagramColors" Target="../diagrams/colors11.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2.jpeg"/><Relationship Id="rId7" Type="http://schemas.openxmlformats.org/officeDocument/2006/relationships/image" Target="../media/image25.jpe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24.jpeg"/><Relationship Id="rId11" Type="http://schemas.openxmlformats.org/officeDocument/2006/relationships/image" Target="../media/image28.png"/><Relationship Id="rId5" Type="http://schemas.microsoft.com/office/2007/relationships/hdphoto" Target="../media/hdphoto2.wdp"/><Relationship Id="rId10" Type="http://schemas.openxmlformats.org/officeDocument/2006/relationships/image" Target="../media/image27.jpeg"/><Relationship Id="rId4" Type="http://schemas.openxmlformats.org/officeDocument/2006/relationships/image" Target="../media/image23.jpeg"/><Relationship Id="rId9" Type="http://schemas.openxmlformats.org/officeDocument/2006/relationships/image" Target="../media/image26.jpeg"/></Relationships>
</file>

<file path=ppt/slides/_rels/slide40.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2.jpg"/><Relationship Id="rId2" Type="http://schemas.openxmlformats.org/officeDocument/2006/relationships/notesSlide" Target="../notesSlides/notesSlide28.xml"/><Relationship Id="rId1" Type="http://schemas.openxmlformats.org/officeDocument/2006/relationships/slideLayout" Target="../slideLayouts/slideLayout18.xml"/><Relationship Id="rId6" Type="http://schemas.openxmlformats.org/officeDocument/2006/relationships/image" Target="../media/image30.jpeg"/><Relationship Id="rId5" Type="http://schemas.openxmlformats.org/officeDocument/2006/relationships/image" Target="../media/image31.png"/><Relationship Id="rId4" Type="http://schemas.microsoft.com/office/2007/relationships/hdphoto" Target="../media/hdphoto4.wdp"/></Relationships>
</file>

<file path=ppt/slides/_rels/slide41.xml.rels><?xml version="1.0" encoding="UTF-8" standalone="yes"?>
<Relationships xmlns="http://schemas.openxmlformats.org/package/2006/relationships"><Relationship Id="rId8" Type="http://schemas.openxmlformats.org/officeDocument/2006/relationships/diagramQuickStyle" Target="../diagrams/quickStyle12.xml"/><Relationship Id="rId3" Type="http://schemas.openxmlformats.org/officeDocument/2006/relationships/image" Target="../media/image29.jpeg"/><Relationship Id="rId7" Type="http://schemas.openxmlformats.org/officeDocument/2006/relationships/diagramLayout" Target="../diagrams/layout12.xml"/><Relationship Id="rId2" Type="http://schemas.openxmlformats.org/officeDocument/2006/relationships/notesSlide" Target="../notesSlides/notesSlide29.xml"/><Relationship Id="rId1" Type="http://schemas.openxmlformats.org/officeDocument/2006/relationships/slideLayout" Target="../slideLayouts/slideLayout18.xml"/><Relationship Id="rId6" Type="http://schemas.openxmlformats.org/officeDocument/2006/relationships/diagramData" Target="../diagrams/data12.xml"/><Relationship Id="rId5" Type="http://schemas.openxmlformats.org/officeDocument/2006/relationships/image" Target="../media/image31.png"/><Relationship Id="rId10" Type="http://schemas.microsoft.com/office/2007/relationships/diagramDrawing" Target="../diagrams/drawing12.xml"/><Relationship Id="rId4" Type="http://schemas.microsoft.com/office/2007/relationships/hdphoto" Target="../media/hdphoto4.wdp"/><Relationship Id="rId9" Type="http://schemas.openxmlformats.org/officeDocument/2006/relationships/diagramColors" Target="../diagrams/colors1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26" Type="http://schemas.openxmlformats.org/officeDocument/2006/relationships/image" Target="../media/image58.png"/><Relationship Id="rId3" Type="http://schemas.openxmlformats.org/officeDocument/2006/relationships/slideLayout" Target="../slideLayouts/slideLayout17.xml"/><Relationship Id="rId21" Type="http://schemas.openxmlformats.org/officeDocument/2006/relationships/image" Target="../media/image53.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5" Type="http://schemas.openxmlformats.org/officeDocument/2006/relationships/image" Target="../media/image57.png"/><Relationship Id="rId2" Type="http://schemas.openxmlformats.org/officeDocument/2006/relationships/tags" Target="../tags/tag5.xml"/><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customXml" Target="../../customXml/item5.xml"/><Relationship Id="rId6" Type="http://schemas.openxmlformats.org/officeDocument/2006/relationships/image" Target="../media/image38.png"/><Relationship Id="rId11" Type="http://schemas.openxmlformats.org/officeDocument/2006/relationships/image" Target="../media/image43.png"/><Relationship Id="rId24" Type="http://schemas.openxmlformats.org/officeDocument/2006/relationships/image" Target="../media/image56.png"/><Relationship Id="rId5" Type="http://schemas.openxmlformats.org/officeDocument/2006/relationships/image" Target="../media/image37.png"/><Relationship Id="rId15" Type="http://schemas.openxmlformats.org/officeDocument/2006/relationships/image" Target="../media/image47.emf"/><Relationship Id="rId23" Type="http://schemas.openxmlformats.org/officeDocument/2006/relationships/image" Target="../media/image55.png"/><Relationship Id="rId10" Type="http://schemas.openxmlformats.org/officeDocument/2006/relationships/image" Target="../media/image42.png"/><Relationship Id="rId19" Type="http://schemas.openxmlformats.org/officeDocument/2006/relationships/image" Target="../media/image51.png"/><Relationship Id="rId4" Type="http://schemas.openxmlformats.org/officeDocument/2006/relationships/notesSlide" Target="../notesSlides/notesSlide30.xml"/><Relationship Id="rId9" Type="http://schemas.openxmlformats.org/officeDocument/2006/relationships/image" Target="../media/image41.png"/><Relationship Id="rId14" Type="http://schemas.openxmlformats.org/officeDocument/2006/relationships/image" Target="../media/image46.png"/><Relationship Id="rId22" Type="http://schemas.openxmlformats.org/officeDocument/2006/relationships/image" Target="../media/image54.emf"/><Relationship Id="rId27" Type="http://schemas.openxmlformats.org/officeDocument/2006/relationships/image" Target="../media/image59.emf"/></Relationships>
</file>

<file path=ppt/slides/_rels/slide45.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26" Type="http://schemas.openxmlformats.org/officeDocument/2006/relationships/image" Target="../media/image58.png"/><Relationship Id="rId3" Type="http://schemas.openxmlformats.org/officeDocument/2006/relationships/slideLayout" Target="../slideLayouts/slideLayout17.xml"/><Relationship Id="rId21" Type="http://schemas.openxmlformats.org/officeDocument/2006/relationships/image" Target="../media/image53.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5" Type="http://schemas.openxmlformats.org/officeDocument/2006/relationships/image" Target="../media/image57.png"/><Relationship Id="rId2" Type="http://schemas.openxmlformats.org/officeDocument/2006/relationships/tags" Target="../tags/tag6.xml"/><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customXml" Target="../../customXml/item4.xml"/><Relationship Id="rId6" Type="http://schemas.openxmlformats.org/officeDocument/2006/relationships/image" Target="../media/image38.png"/><Relationship Id="rId11" Type="http://schemas.openxmlformats.org/officeDocument/2006/relationships/image" Target="../media/image43.png"/><Relationship Id="rId24" Type="http://schemas.openxmlformats.org/officeDocument/2006/relationships/image" Target="../media/image56.png"/><Relationship Id="rId5" Type="http://schemas.openxmlformats.org/officeDocument/2006/relationships/image" Target="../media/image37.png"/><Relationship Id="rId15" Type="http://schemas.openxmlformats.org/officeDocument/2006/relationships/image" Target="../media/image47.emf"/><Relationship Id="rId23" Type="http://schemas.openxmlformats.org/officeDocument/2006/relationships/image" Target="../media/image55.png"/><Relationship Id="rId10" Type="http://schemas.openxmlformats.org/officeDocument/2006/relationships/image" Target="../media/image42.png"/><Relationship Id="rId19" Type="http://schemas.openxmlformats.org/officeDocument/2006/relationships/image" Target="../media/image51.png"/><Relationship Id="rId4" Type="http://schemas.openxmlformats.org/officeDocument/2006/relationships/notesSlide" Target="../notesSlides/notesSlide31.xml"/><Relationship Id="rId9" Type="http://schemas.openxmlformats.org/officeDocument/2006/relationships/image" Target="../media/image41.png"/><Relationship Id="rId14" Type="http://schemas.openxmlformats.org/officeDocument/2006/relationships/image" Target="../media/image46.png"/><Relationship Id="rId22" Type="http://schemas.openxmlformats.org/officeDocument/2006/relationships/image" Target="../media/image54.emf"/><Relationship Id="rId27" Type="http://schemas.openxmlformats.org/officeDocument/2006/relationships/image" Target="../media/image59.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29.jpeg"/><Relationship Id="rId7" Type="http://schemas.openxmlformats.org/officeDocument/2006/relationships/image" Target="../media/image32.jp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31.png"/><Relationship Id="rId5" Type="http://schemas.openxmlformats.org/officeDocument/2006/relationships/image" Target="../media/image30.jpeg"/><Relationship Id="rId4" Type="http://schemas.microsoft.com/office/2007/relationships/hdphoto" Target="../media/hdphoto4.wdp"/></Relationships>
</file>

<file path=ppt/slides/_rels/slide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35.jpeg"/></Relationships>
</file>

<file path=ppt/slides/_rels/slide7.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2.jp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30.jpeg"/><Relationship Id="rId5" Type="http://schemas.openxmlformats.org/officeDocument/2006/relationships/image" Target="../media/image31.png"/><Relationship Id="rId4" Type="http://schemas.microsoft.com/office/2007/relationships/hdphoto" Target="../media/hdphoto4.wdp"/></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29.jpeg"/><Relationship Id="rId7" Type="http://schemas.openxmlformats.org/officeDocument/2006/relationships/diagramLayout" Target="../diagrams/layout1.xml"/><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diagramData" Target="../diagrams/data1.xml"/><Relationship Id="rId5" Type="http://schemas.openxmlformats.org/officeDocument/2006/relationships/image" Target="../media/image31.png"/><Relationship Id="rId10" Type="http://schemas.microsoft.com/office/2007/relationships/diagramDrawing" Target="../diagrams/drawing1.xml"/><Relationship Id="rId4" Type="http://schemas.microsoft.com/office/2007/relationships/hdphoto" Target="../media/hdphoto4.wdp"/><Relationship Id="rId9" Type="http://schemas.openxmlformats.org/officeDocument/2006/relationships/diagramColors" Target="../diagrams/colors1.xml"/></Relationships>
</file>

<file path=ppt/slides/_rels/slide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en-US" smtClean="0"/>
              <a:t>© 2018 Software AG. All rights reserved. For internal use only</a:t>
            </a:r>
            <a:endParaRPr lang="en-US" dirty="0" smtClean="0"/>
          </a:p>
        </p:txBody>
      </p:sp>
      <p:sp>
        <p:nvSpPr>
          <p:cNvPr id="3" name="Textplatzhalter 2"/>
          <p:cNvSpPr>
            <a:spLocks noGrp="1"/>
          </p:cNvSpPr>
          <p:nvPr>
            <p:ph type="body" sz="quarter" idx="10"/>
          </p:nvPr>
        </p:nvSpPr>
        <p:spPr/>
        <p:txBody>
          <a:bodyPr>
            <a:normAutofit fontScale="92500" lnSpcReduction="20000"/>
          </a:bodyPr>
          <a:lstStyle/>
          <a:p>
            <a:r>
              <a:rPr lang="en-GB" b="1" dirty="0" smtClean="0"/>
              <a:t>Jonathan Heywood</a:t>
            </a:r>
          </a:p>
          <a:p>
            <a:r>
              <a:rPr lang="en-GB" dirty="0" smtClean="0"/>
              <a:t>VP Product Management and Communities</a:t>
            </a:r>
          </a:p>
          <a:p>
            <a:r>
              <a:rPr lang="en-GB" dirty="0" smtClean="0"/>
              <a:t>Software AG</a:t>
            </a:r>
          </a:p>
          <a:p>
            <a:endParaRPr lang="en-GB" dirty="0"/>
          </a:p>
          <a:p>
            <a:r>
              <a:rPr lang="en-GB" b="1" dirty="0" smtClean="0"/>
              <a:t>Jay Gauthier</a:t>
            </a:r>
          </a:p>
          <a:p>
            <a:r>
              <a:rPr lang="en-GB" dirty="0"/>
              <a:t>VP Product </a:t>
            </a:r>
            <a:r>
              <a:rPr lang="en-GB" dirty="0" smtClean="0"/>
              <a:t>Management</a:t>
            </a:r>
          </a:p>
          <a:p>
            <a:r>
              <a:rPr lang="en-GB" dirty="0" smtClean="0"/>
              <a:t>Software AG</a:t>
            </a:r>
            <a:endParaRPr lang="en-GB" dirty="0"/>
          </a:p>
        </p:txBody>
      </p:sp>
      <p:sp>
        <p:nvSpPr>
          <p:cNvPr id="4" name="Titel 3"/>
          <p:cNvSpPr>
            <a:spLocks noGrp="1"/>
          </p:cNvSpPr>
          <p:nvPr>
            <p:ph type="title"/>
          </p:nvPr>
        </p:nvSpPr>
        <p:spPr/>
        <p:txBody>
          <a:bodyPr/>
          <a:lstStyle/>
          <a:p>
            <a:r>
              <a:rPr lang="en-GB" dirty="0" smtClean="0"/>
              <a:t>Hello </a:t>
            </a:r>
            <a:r>
              <a:rPr lang="en-GB" dirty="0" err="1" smtClean="0"/>
              <a:t>dbp</a:t>
            </a:r>
            <a:endParaRPr lang="en-GB" dirty="0"/>
          </a:p>
        </p:txBody>
      </p:sp>
      <p:sp>
        <p:nvSpPr>
          <p:cNvPr id="5" name="Untertitel 4"/>
          <p:cNvSpPr>
            <a:spLocks noGrp="1"/>
          </p:cNvSpPr>
          <p:nvPr>
            <p:ph type="subTitle" idx="1"/>
          </p:nvPr>
        </p:nvSpPr>
        <p:spPr/>
        <p:txBody>
          <a:bodyPr/>
          <a:lstStyle/>
          <a:p>
            <a:r>
              <a:rPr lang="en-GB" dirty="0" smtClean="0"/>
              <a:t>building cross-product use-cases</a:t>
            </a:r>
            <a:endParaRPr lang="en-GB" dirty="0"/>
          </a:p>
        </p:txBody>
      </p:sp>
    </p:spTree>
    <p:extLst>
      <p:ext uri="{BB962C8B-B14F-4D97-AF65-F5344CB8AC3E}">
        <p14:creationId xmlns:p14="http://schemas.microsoft.com/office/powerpoint/2010/main" val="30530859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Image result for industry background"/>
          <p:cNvPicPr>
            <a:picLocks noChangeAspect="1" noChangeArrowheads="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0" y="0"/>
            <a:ext cx="9158310" cy="51435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7297462" y="251460"/>
            <a:ext cx="1649730" cy="712470"/>
          </a:xfrm>
          <a:prstGeom prst="roundRect">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nvGrpSpPr>
          <p:cNvPr id="4" name="Group 3"/>
          <p:cNvGrpSpPr/>
          <p:nvPr/>
        </p:nvGrpSpPr>
        <p:grpSpPr>
          <a:xfrm>
            <a:off x="1647930" y="607695"/>
            <a:ext cx="4783015" cy="1964055"/>
            <a:chOff x="1647930" y="607695"/>
            <a:chExt cx="4783015" cy="1964055"/>
          </a:xfrm>
        </p:grpSpPr>
        <p:sp>
          <p:nvSpPr>
            <p:cNvPr id="2" name="Rounded Rectangle 1"/>
            <p:cNvSpPr/>
            <p:nvPr/>
          </p:nvSpPr>
          <p:spPr>
            <a:xfrm>
              <a:off x="1647930" y="607695"/>
              <a:ext cx="4783015" cy="1964055"/>
            </a:xfrm>
            <a:prstGeom prst="roundRect">
              <a:avLst/>
            </a:prstGeom>
            <a:solidFill>
              <a:schemeClr val="bg1">
                <a:lumMod val="9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3" name="TextBox 2"/>
            <p:cNvSpPr txBox="1"/>
            <p:nvPr/>
          </p:nvSpPr>
          <p:spPr>
            <a:xfrm>
              <a:off x="2371411" y="748486"/>
              <a:ext cx="3989196" cy="276999"/>
            </a:xfrm>
            <a:prstGeom prst="rect">
              <a:avLst/>
            </a:prstGeom>
            <a:noFill/>
          </p:spPr>
          <p:txBody>
            <a:bodyPr vert="horz" wrap="square" lIns="0" tIns="0" rIns="0" bIns="0" rtlCol="0">
              <a:spAutoFit/>
            </a:bodyPr>
            <a:lstStyle/>
            <a:p>
              <a:pPr>
                <a:spcBef>
                  <a:spcPts val="432"/>
                </a:spcBef>
                <a:buClr>
                  <a:schemeClr val="bg1">
                    <a:lumMod val="50000"/>
                  </a:schemeClr>
                </a:buClr>
              </a:pPr>
              <a:r>
                <a:rPr lang="en-US" sz="1800" b="1" dirty="0" smtClean="0">
                  <a:solidFill>
                    <a:srgbClr val="C00000"/>
                  </a:solidFill>
                </a:rPr>
                <a:t>PROBLEM</a:t>
              </a:r>
            </a:p>
          </p:txBody>
        </p:sp>
        <p:sp>
          <p:nvSpPr>
            <p:cNvPr id="22" name="TextBox 21"/>
            <p:cNvSpPr txBox="1"/>
            <p:nvPr/>
          </p:nvSpPr>
          <p:spPr>
            <a:xfrm>
              <a:off x="2371411" y="1084436"/>
              <a:ext cx="3989196" cy="913070"/>
            </a:xfrm>
            <a:prstGeom prst="rect">
              <a:avLst/>
            </a:prstGeom>
            <a:noFill/>
          </p:spPr>
          <p:txBody>
            <a:bodyPr vert="horz" wrap="square" lIns="0" tIns="0" rIns="0" bIns="0" rtlCol="0">
              <a:spAutoFit/>
            </a:bodyPr>
            <a:lstStyle/>
            <a:p>
              <a:pPr marL="169200" indent="-169200">
                <a:spcBef>
                  <a:spcPts val="432"/>
                </a:spcBef>
                <a:buClr>
                  <a:schemeClr val="bg1">
                    <a:lumMod val="50000"/>
                  </a:schemeClr>
                </a:buClr>
                <a:buFont typeface="Arial" panose="020B0604020202020204" pitchFamily="34" charset="0"/>
                <a:buChar char="•"/>
              </a:pPr>
              <a:r>
                <a:rPr lang="en-US" sz="1400" dirty="0"/>
                <a:t>We have no central system to track health and location of the Things we sell and maintain worldwide</a:t>
              </a:r>
            </a:p>
            <a:p>
              <a:pPr marL="169200" indent="-169200">
                <a:spcBef>
                  <a:spcPts val="432"/>
                </a:spcBef>
                <a:buClr>
                  <a:schemeClr val="bg1">
                    <a:lumMod val="50000"/>
                  </a:schemeClr>
                </a:buClr>
                <a:buFont typeface="Arial" panose="020B0604020202020204" pitchFamily="34" charset="0"/>
                <a:buChar char="•"/>
              </a:pPr>
              <a:endParaRPr lang="en-US" sz="1400" dirty="0" smtClean="0"/>
            </a:p>
          </p:txBody>
        </p:sp>
      </p:grpSp>
      <p:grpSp>
        <p:nvGrpSpPr>
          <p:cNvPr id="23" name="Group 22"/>
          <p:cNvGrpSpPr/>
          <p:nvPr/>
        </p:nvGrpSpPr>
        <p:grpSpPr>
          <a:xfrm>
            <a:off x="2514447" y="2747994"/>
            <a:ext cx="4783015" cy="1964055"/>
            <a:chOff x="1647930" y="607695"/>
            <a:chExt cx="4783015" cy="1964055"/>
          </a:xfrm>
        </p:grpSpPr>
        <p:sp>
          <p:nvSpPr>
            <p:cNvPr id="24" name="Rounded Rectangle 23"/>
            <p:cNvSpPr/>
            <p:nvPr/>
          </p:nvSpPr>
          <p:spPr>
            <a:xfrm>
              <a:off x="1647930" y="607695"/>
              <a:ext cx="4783015" cy="1964055"/>
            </a:xfrm>
            <a:prstGeom prst="roundRect">
              <a:avLst/>
            </a:prstGeom>
            <a:solidFill>
              <a:schemeClr val="bg1">
                <a:lumMod val="9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25" name="TextBox 24"/>
            <p:cNvSpPr txBox="1"/>
            <p:nvPr/>
          </p:nvSpPr>
          <p:spPr>
            <a:xfrm>
              <a:off x="1869011" y="748486"/>
              <a:ext cx="3989196" cy="276999"/>
            </a:xfrm>
            <a:prstGeom prst="rect">
              <a:avLst/>
            </a:prstGeom>
            <a:noFill/>
          </p:spPr>
          <p:txBody>
            <a:bodyPr vert="horz" wrap="square" lIns="0" tIns="0" rIns="0" bIns="0" rtlCol="0">
              <a:spAutoFit/>
            </a:bodyPr>
            <a:lstStyle/>
            <a:p>
              <a:pPr>
                <a:spcBef>
                  <a:spcPts val="432"/>
                </a:spcBef>
                <a:buClr>
                  <a:schemeClr val="bg1">
                    <a:lumMod val="50000"/>
                  </a:schemeClr>
                </a:buClr>
              </a:pPr>
              <a:r>
                <a:rPr lang="en-US" sz="1800" b="1" dirty="0" smtClean="0">
                  <a:solidFill>
                    <a:srgbClr val="C00000"/>
                  </a:solidFill>
                </a:rPr>
                <a:t>SOLUTION</a:t>
              </a:r>
            </a:p>
          </p:txBody>
        </p:sp>
        <p:sp>
          <p:nvSpPr>
            <p:cNvPr id="26" name="TextBox 25"/>
            <p:cNvSpPr txBox="1"/>
            <p:nvPr/>
          </p:nvSpPr>
          <p:spPr>
            <a:xfrm>
              <a:off x="1869011" y="1084436"/>
              <a:ext cx="3989196" cy="1077218"/>
            </a:xfrm>
            <a:prstGeom prst="rect">
              <a:avLst/>
            </a:prstGeom>
            <a:noFill/>
          </p:spPr>
          <p:txBody>
            <a:bodyPr vert="horz" wrap="square" lIns="0" tIns="0" rIns="0" bIns="0" rtlCol="0">
              <a:spAutoFit/>
            </a:bodyPr>
            <a:lstStyle/>
            <a:p>
              <a:pPr marL="285750" indent="-285750">
                <a:buFont typeface="Arial" panose="020B0604020202020204" pitchFamily="34" charset="0"/>
                <a:buChar char="•"/>
              </a:pPr>
              <a:r>
                <a:rPr lang="en-US" sz="1400" dirty="0"/>
                <a:t>Use Cumulocity to register Things and collect and process Health measurements.</a:t>
              </a:r>
            </a:p>
            <a:p>
              <a:pPr marL="285750" indent="-285750">
                <a:buFont typeface="Arial" panose="020B0604020202020204" pitchFamily="34" charset="0"/>
                <a:buChar char="•"/>
              </a:pPr>
              <a:r>
                <a:rPr lang="en-US" sz="1400" dirty="0"/>
                <a:t>Use IS to handle the "on boarding" </a:t>
              </a:r>
              <a:r>
                <a:rPr lang="en-US" sz="1400" dirty="0" smtClean="0"/>
                <a:t>of </a:t>
              </a:r>
              <a:r>
                <a:rPr lang="en-US" sz="1400" dirty="0"/>
                <a:t>a new Thing. First step is to register it with Cumulocity</a:t>
              </a:r>
              <a:r>
                <a:rPr lang="en-US" sz="1400" dirty="0" smtClean="0"/>
                <a:t>.</a:t>
              </a:r>
              <a:endParaRPr lang="en-US" sz="1400" dirty="0"/>
            </a:p>
          </p:txBody>
        </p:sp>
      </p:grpSp>
      <p:grpSp>
        <p:nvGrpSpPr>
          <p:cNvPr id="13" name="Group 12"/>
          <p:cNvGrpSpPr/>
          <p:nvPr/>
        </p:nvGrpSpPr>
        <p:grpSpPr>
          <a:xfrm>
            <a:off x="272241" y="346710"/>
            <a:ext cx="1988820" cy="2651760"/>
            <a:chOff x="3399790" y="2034540"/>
            <a:chExt cx="1988820" cy="2651760"/>
          </a:xfrm>
        </p:grpSpPr>
        <p:sp>
          <p:nvSpPr>
            <p:cNvPr id="8" name="Rounded Rectangle 7"/>
            <p:cNvSpPr/>
            <p:nvPr/>
          </p:nvSpPr>
          <p:spPr>
            <a:xfrm>
              <a:off x="3399790" y="2034540"/>
              <a:ext cx="1988820" cy="2651760"/>
            </a:xfrm>
            <a:prstGeom prst="roundRect">
              <a:avLst/>
            </a:prstGeom>
            <a:solidFill>
              <a:srgbClr val="B51D1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a:p>
              <a:pPr algn="ctr"/>
              <a:endParaRPr lang="en-US" sz="1400" b="1" dirty="0">
                <a:solidFill>
                  <a:schemeClr val="bg1"/>
                </a:solidFill>
              </a:endParaRPr>
            </a:p>
            <a:p>
              <a:pPr algn="ctr"/>
              <a:endParaRPr lang="en-US" sz="1400" b="1" dirty="0" smtClean="0">
                <a:solidFill>
                  <a:schemeClr val="bg1"/>
                </a:solidFill>
              </a:endParaRPr>
            </a:p>
            <a:p>
              <a:pPr algn="ctr"/>
              <a:endParaRPr lang="en-US" sz="1400" b="1" dirty="0">
                <a:solidFill>
                  <a:schemeClr val="bg1"/>
                </a:solidFill>
              </a:endParaRPr>
            </a:p>
            <a:p>
              <a:pPr algn="ctr"/>
              <a:endParaRPr lang="en-US" sz="1400" b="1" dirty="0" smtClean="0">
                <a:solidFill>
                  <a:schemeClr val="bg1"/>
                </a:solidFill>
              </a:endParaRPr>
            </a:p>
            <a:p>
              <a:pPr algn="ctr"/>
              <a:endParaRPr lang="en-US" sz="1400" b="1" dirty="0">
                <a:solidFill>
                  <a:schemeClr val="bg1"/>
                </a:solidFill>
              </a:endParaRPr>
            </a:p>
            <a:p>
              <a:pPr algn="ctr"/>
              <a:endParaRPr lang="en-US" sz="1400" b="1" dirty="0" smtClean="0">
                <a:solidFill>
                  <a:schemeClr val="bg1"/>
                </a:solidFill>
              </a:endParaRPr>
            </a:p>
            <a:p>
              <a:pPr algn="ctr"/>
              <a:r>
                <a:rPr lang="en-US" sz="1400" b="1" dirty="0" smtClean="0">
                  <a:solidFill>
                    <a:schemeClr val="bg1"/>
                  </a:solidFill>
                </a:rPr>
                <a:t>Jonathan</a:t>
              </a:r>
            </a:p>
            <a:p>
              <a:pPr algn="ctr"/>
              <a:r>
                <a:rPr lang="en-US" sz="2000" b="1" dirty="0" smtClean="0">
                  <a:solidFill>
                    <a:schemeClr val="bg1"/>
                  </a:solidFill>
                </a:rPr>
                <a:t>CIO</a:t>
              </a:r>
            </a:p>
          </p:txBody>
        </p:sp>
        <p:sp>
          <p:nvSpPr>
            <p:cNvPr id="10" name="Rounded Rectangle 9"/>
            <p:cNvSpPr/>
            <p:nvPr/>
          </p:nvSpPr>
          <p:spPr>
            <a:xfrm>
              <a:off x="3628390" y="2232660"/>
              <a:ext cx="1531620" cy="1531620"/>
            </a:xfrm>
            <a:prstGeom prst="roundRec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grpSp>
        <p:nvGrpSpPr>
          <p:cNvPr id="16" name="Group 15"/>
          <p:cNvGrpSpPr/>
          <p:nvPr/>
        </p:nvGrpSpPr>
        <p:grpSpPr>
          <a:xfrm>
            <a:off x="6790690" y="2232660"/>
            <a:ext cx="1988820" cy="2651760"/>
            <a:chOff x="6600190" y="2034540"/>
            <a:chExt cx="1988820" cy="2651760"/>
          </a:xfrm>
        </p:grpSpPr>
        <p:sp>
          <p:nvSpPr>
            <p:cNvPr id="14" name="Rounded Rectangle 13"/>
            <p:cNvSpPr/>
            <p:nvPr/>
          </p:nvSpPr>
          <p:spPr>
            <a:xfrm>
              <a:off x="6600190" y="2034540"/>
              <a:ext cx="1988820" cy="2651760"/>
            </a:xfrm>
            <a:prstGeom prst="roundRect">
              <a:avLst/>
            </a:prstGeom>
            <a:solidFill>
              <a:srgbClr val="B51D1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a:solidFill>
                  <a:schemeClr val="bg1"/>
                </a:solidFill>
              </a:endParaRPr>
            </a:p>
            <a:p>
              <a:pPr algn="ctr"/>
              <a:endParaRPr lang="en-US" sz="1400" b="1" dirty="0">
                <a:solidFill>
                  <a:schemeClr val="bg1"/>
                </a:solidFill>
              </a:endParaRPr>
            </a:p>
            <a:p>
              <a:pPr algn="ctr"/>
              <a:endParaRPr lang="en-US" sz="1400" b="1" dirty="0">
                <a:solidFill>
                  <a:schemeClr val="bg1"/>
                </a:solidFill>
              </a:endParaRPr>
            </a:p>
            <a:p>
              <a:pPr algn="ctr"/>
              <a:endParaRPr lang="en-US" sz="1400" b="1" dirty="0">
                <a:solidFill>
                  <a:schemeClr val="bg1"/>
                </a:solidFill>
              </a:endParaRPr>
            </a:p>
            <a:p>
              <a:pPr algn="ctr"/>
              <a:endParaRPr lang="en-US" sz="1400" b="1" dirty="0">
                <a:solidFill>
                  <a:schemeClr val="bg1"/>
                </a:solidFill>
              </a:endParaRPr>
            </a:p>
            <a:p>
              <a:pPr algn="ctr"/>
              <a:endParaRPr lang="en-US" sz="1400" b="1" dirty="0">
                <a:solidFill>
                  <a:schemeClr val="bg1"/>
                </a:solidFill>
              </a:endParaRPr>
            </a:p>
            <a:p>
              <a:pPr algn="ctr"/>
              <a:endParaRPr lang="en-US" sz="1400" b="1" dirty="0" smtClean="0">
                <a:solidFill>
                  <a:schemeClr val="bg1"/>
                </a:solidFill>
              </a:endParaRPr>
            </a:p>
            <a:p>
              <a:pPr algn="ctr"/>
              <a:endParaRPr lang="en-US" sz="1400" b="1" dirty="0">
                <a:solidFill>
                  <a:schemeClr val="bg1"/>
                </a:solidFill>
              </a:endParaRPr>
            </a:p>
            <a:p>
              <a:pPr algn="ctr"/>
              <a:r>
                <a:rPr lang="en-US" sz="1400" b="1" dirty="0" smtClean="0">
                  <a:solidFill>
                    <a:schemeClr val="bg1"/>
                  </a:solidFill>
                </a:rPr>
                <a:t>Jay</a:t>
              </a:r>
              <a:endParaRPr lang="en-US" sz="1400" b="1" dirty="0">
                <a:solidFill>
                  <a:schemeClr val="bg1"/>
                </a:solidFill>
              </a:endParaRPr>
            </a:p>
            <a:p>
              <a:pPr algn="ctr"/>
              <a:r>
                <a:rPr lang="en-US" sz="2000" b="1" dirty="0" smtClean="0">
                  <a:solidFill>
                    <a:schemeClr val="bg1"/>
                  </a:solidFill>
                </a:rPr>
                <a:t>Development Lead</a:t>
              </a:r>
              <a:endParaRPr lang="en-US" sz="2000" b="1" dirty="0">
                <a:solidFill>
                  <a:schemeClr val="bg1"/>
                </a:solidFill>
              </a:endParaRPr>
            </a:p>
          </p:txBody>
        </p:sp>
        <p:sp>
          <p:nvSpPr>
            <p:cNvPr id="15" name="Rounded Rectangle 14"/>
            <p:cNvSpPr/>
            <p:nvPr/>
          </p:nvSpPr>
          <p:spPr>
            <a:xfrm>
              <a:off x="6828790" y="2232660"/>
              <a:ext cx="1531620" cy="1531620"/>
            </a:xfrm>
            <a:prstGeom prst="roundRect">
              <a:avLst/>
            </a:prstGeom>
            <a:blipFill dpi="0" rotWithShape="1">
              <a:blip r:embed="rId7">
                <a:extLst>
                  <a:ext uri="{28A0092B-C50C-407E-A947-70E740481C1C}">
                    <a14:useLocalDpi xmlns:a14="http://schemas.microsoft.com/office/drawing/2010/main" val="0"/>
                  </a:ext>
                </a:extLst>
              </a:blip>
              <a:srcRect/>
              <a:stretch>
                <a:fillRect/>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sp>
        <p:nvSpPr>
          <p:cNvPr id="7" name="Oval 6"/>
          <p:cNvSpPr/>
          <p:nvPr/>
        </p:nvSpPr>
        <p:spPr>
          <a:xfrm>
            <a:off x="724040" y="3493230"/>
            <a:ext cx="1085222" cy="108522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smtClean="0">
                <a:solidFill>
                  <a:schemeClr val="bg1"/>
                </a:solidFill>
                <a:latin typeface="Arial Black" panose="020B0A04020102020204" pitchFamily="34" charset="0"/>
              </a:rPr>
              <a:t>2</a:t>
            </a:r>
          </a:p>
        </p:txBody>
      </p:sp>
      <p:grpSp>
        <p:nvGrpSpPr>
          <p:cNvPr id="6" name="Group 5"/>
          <p:cNvGrpSpPr/>
          <p:nvPr/>
        </p:nvGrpSpPr>
        <p:grpSpPr>
          <a:xfrm>
            <a:off x="562714" y="3332457"/>
            <a:ext cx="1406771" cy="1428320"/>
            <a:chOff x="733530" y="3332457"/>
            <a:chExt cx="1406771" cy="1428320"/>
          </a:xfrm>
          <a:solidFill>
            <a:schemeClr val="bg1">
              <a:lumMod val="75000"/>
            </a:schemeClr>
          </a:solidFill>
          <a:scene3d>
            <a:camera prst="orthographicFront">
              <a:rot lat="0" lon="0" rev="0"/>
            </a:camera>
            <a:lightRig rig="soft" dir="t">
              <a:rot lat="0" lon="0" rev="0"/>
            </a:lightRig>
          </a:scene3d>
        </p:grpSpPr>
        <p:sp>
          <p:nvSpPr>
            <p:cNvPr id="5" name="Circular Arrow 4"/>
            <p:cNvSpPr/>
            <p:nvPr/>
          </p:nvSpPr>
          <p:spPr>
            <a:xfrm>
              <a:off x="733530" y="3332457"/>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19" name="Circular Arrow 18"/>
            <p:cNvSpPr/>
            <p:nvPr/>
          </p:nvSpPr>
          <p:spPr>
            <a:xfrm rot="7200000">
              <a:off x="733530" y="3344588"/>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20" name="Circular Arrow 19"/>
            <p:cNvSpPr/>
            <p:nvPr/>
          </p:nvSpPr>
          <p:spPr>
            <a:xfrm rot="14400000">
              <a:off x="733532" y="3354008"/>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spTree>
    <p:extLst>
      <p:ext uri="{BB962C8B-B14F-4D97-AF65-F5344CB8AC3E}">
        <p14:creationId xmlns:p14="http://schemas.microsoft.com/office/powerpoint/2010/main" val="85594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1" presetClass="entr" presetSubtype="1"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500"/>
                                        <p:tgtEl>
                                          <p:spTgt spid="6"/>
                                        </p:tgtEl>
                                      </p:cBhvr>
                                    </p:animEffect>
                                  </p:childTnLst>
                                </p:cTn>
                              </p:par>
                            </p:childTnLst>
                          </p:cTn>
                        </p:par>
                        <p:par>
                          <p:cTn id="13" fill="hold">
                            <p:stCondLst>
                              <p:cond delay="500"/>
                            </p:stCondLst>
                            <p:childTnLst>
                              <p:par>
                                <p:cTn id="14" presetID="42"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ppt_x</p:attrName>
                                        </p:attrNameLst>
                                      </p:cBhvr>
                                      <p:tavLst>
                                        <p:tav tm="0">
                                          <p:val>
                                            <p:strVal val="#ppt_x-#ppt_w*1.125000"/>
                                          </p:val>
                                        </p:tav>
                                        <p:tav tm="100000">
                                          <p:val>
                                            <p:strVal val="#ppt_x"/>
                                          </p:val>
                                        </p:tav>
                                      </p:tavLst>
                                    </p:anim>
                                    <p:animEffect transition="in" filter="wipe(right)">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childTnLst>
                          </p:cTn>
                        </p:par>
                        <p:par>
                          <p:cTn id="31" fill="hold">
                            <p:stCondLst>
                              <p:cond delay="1000"/>
                            </p:stCondLst>
                            <p:childTnLst>
                              <p:par>
                                <p:cTn id="32" presetID="12" presetClass="entr" presetSubtype="2" fill="hold" nodeType="after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additive="base">
                                        <p:cTn id="34" dur="500"/>
                                        <p:tgtEl>
                                          <p:spTgt spid="23"/>
                                        </p:tgtEl>
                                        <p:attrNameLst>
                                          <p:attrName>ppt_x</p:attrName>
                                        </p:attrNameLst>
                                      </p:cBhvr>
                                      <p:tavLst>
                                        <p:tav tm="0">
                                          <p:val>
                                            <p:strVal val="#ppt_x+#ppt_w*1.125000"/>
                                          </p:val>
                                        </p:tav>
                                        <p:tav tm="100000">
                                          <p:val>
                                            <p:strVal val="#ppt_x"/>
                                          </p:val>
                                        </p:tav>
                                      </p:tavLst>
                                    </p:anim>
                                    <p:animEffect transition="in" filter="wipe(left)">
                                      <p:cBhvr>
                                        <p:cTn id="3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Image result for industry background"/>
          <p:cNvPicPr>
            <a:picLocks noChangeAspect="1" noChangeArrowheads="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0" y="0"/>
            <a:ext cx="9158310" cy="51435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7297462" y="251460"/>
            <a:ext cx="1649730" cy="712470"/>
          </a:xfrm>
          <a:prstGeom prst="roundRect">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24" name="Rounded Rectangle 23"/>
          <p:cNvSpPr/>
          <p:nvPr/>
        </p:nvSpPr>
        <p:spPr>
          <a:xfrm>
            <a:off x="305260" y="1181100"/>
            <a:ext cx="8641932" cy="3703320"/>
          </a:xfrm>
          <a:prstGeom prst="roundRect">
            <a:avLst>
              <a:gd name="adj" fmla="val 7081"/>
            </a:avLst>
          </a:prstGeom>
          <a:solidFill>
            <a:schemeClr val="bg1">
              <a:lumMod val="9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7" name="Oval 6"/>
          <p:cNvSpPr/>
          <p:nvPr/>
        </p:nvSpPr>
        <p:spPr>
          <a:xfrm>
            <a:off x="724040" y="2490149"/>
            <a:ext cx="1085222" cy="108522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smtClean="0">
                <a:solidFill>
                  <a:schemeClr val="bg1"/>
                </a:solidFill>
                <a:latin typeface="Arial Black" panose="020B0A04020102020204" pitchFamily="34" charset="0"/>
              </a:rPr>
              <a:t>2</a:t>
            </a:r>
          </a:p>
        </p:txBody>
      </p:sp>
      <p:grpSp>
        <p:nvGrpSpPr>
          <p:cNvPr id="6" name="Group 5"/>
          <p:cNvGrpSpPr/>
          <p:nvPr/>
        </p:nvGrpSpPr>
        <p:grpSpPr>
          <a:xfrm>
            <a:off x="562714" y="2329376"/>
            <a:ext cx="1406771" cy="1428320"/>
            <a:chOff x="733530" y="3332457"/>
            <a:chExt cx="1406771" cy="1428320"/>
          </a:xfrm>
          <a:solidFill>
            <a:schemeClr val="bg1">
              <a:lumMod val="75000"/>
            </a:schemeClr>
          </a:solidFill>
          <a:scene3d>
            <a:camera prst="orthographicFront">
              <a:rot lat="0" lon="0" rev="0"/>
            </a:camera>
            <a:lightRig rig="soft" dir="t">
              <a:rot lat="0" lon="0" rev="0"/>
            </a:lightRig>
          </a:scene3d>
        </p:grpSpPr>
        <p:sp>
          <p:nvSpPr>
            <p:cNvPr id="5" name="Circular Arrow 4"/>
            <p:cNvSpPr/>
            <p:nvPr/>
          </p:nvSpPr>
          <p:spPr>
            <a:xfrm>
              <a:off x="733530" y="3332457"/>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19" name="Circular Arrow 18"/>
            <p:cNvSpPr/>
            <p:nvPr/>
          </p:nvSpPr>
          <p:spPr>
            <a:xfrm rot="7200000">
              <a:off x="733530" y="3344588"/>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20" name="Circular Arrow 19"/>
            <p:cNvSpPr/>
            <p:nvPr/>
          </p:nvSpPr>
          <p:spPr>
            <a:xfrm rot="14400000">
              <a:off x="733532" y="3354008"/>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graphicFrame>
        <p:nvGraphicFramePr>
          <p:cNvPr id="9" name="Diagram 8"/>
          <p:cNvGraphicFramePr/>
          <p:nvPr>
            <p:extLst>
              <p:ext uri="{D42A27DB-BD31-4B8C-83A1-F6EECF244321}">
                <p14:modId xmlns:p14="http://schemas.microsoft.com/office/powerpoint/2010/main" val="1403996593"/>
              </p:ext>
            </p:extLst>
          </p:nvPr>
        </p:nvGraphicFramePr>
        <p:xfrm>
          <a:off x="1809262" y="1181099"/>
          <a:ext cx="6941038" cy="370332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2" name="TextBox 11"/>
          <p:cNvSpPr txBox="1"/>
          <p:nvPr/>
        </p:nvSpPr>
        <p:spPr>
          <a:xfrm>
            <a:off x="413046" y="299918"/>
            <a:ext cx="1396216" cy="615553"/>
          </a:xfrm>
          <a:prstGeom prst="rect">
            <a:avLst/>
          </a:prstGeom>
          <a:noFill/>
        </p:spPr>
        <p:txBody>
          <a:bodyPr vert="horz" wrap="none" lIns="0" tIns="0" rIns="0" bIns="0" rtlCol="0">
            <a:spAutoFit/>
          </a:bodyPr>
          <a:lstStyle/>
          <a:p>
            <a:pPr>
              <a:spcBef>
                <a:spcPts val="432"/>
              </a:spcBef>
              <a:buClr>
                <a:schemeClr val="bg1">
                  <a:lumMod val="50000"/>
                </a:schemeClr>
              </a:buClr>
            </a:pPr>
            <a:r>
              <a:rPr lang="en-US" sz="4000" b="1" dirty="0" smtClean="0">
                <a:solidFill>
                  <a:srgbClr val="C00000"/>
                </a:solidFill>
              </a:rPr>
              <a:t>Steps</a:t>
            </a:r>
          </a:p>
        </p:txBody>
      </p:sp>
    </p:spTree>
    <p:extLst>
      <p:ext uri="{BB962C8B-B14F-4D97-AF65-F5344CB8AC3E}">
        <p14:creationId xmlns:p14="http://schemas.microsoft.com/office/powerpoint/2010/main" val="28790533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ounded Rectangle 65"/>
          <p:cNvSpPr/>
          <p:nvPr/>
        </p:nvSpPr>
        <p:spPr>
          <a:xfrm rot="16200000">
            <a:off x="1534328" y="2020935"/>
            <a:ext cx="522525" cy="492369"/>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DBO</a:t>
            </a:r>
          </a:p>
        </p:txBody>
      </p:sp>
      <p:sp>
        <p:nvSpPr>
          <p:cNvPr id="67" name="Rounded Rectangle 66"/>
          <p:cNvSpPr/>
          <p:nvPr/>
        </p:nvSpPr>
        <p:spPr>
          <a:xfrm>
            <a:off x="1235934" y="2316137"/>
            <a:ext cx="522525" cy="492369"/>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Autofit/>
          </a:bodyPr>
          <a:lstStyle/>
          <a:p>
            <a:pPr algn="ctr"/>
            <a:r>
              <a:rPr lang="en-US" sz="1050" b="1" dirty="0" smtClean="0">
                <a:solidFill>
                  <a:schemeClr val="bg1"/>
                </a:solidFill>
              </a:rPr>
              <a:t>Adapter</a:t>
            </a:r>
          </a:p>
        </p:txBody>
      </p:sp>
      <p:grpSp>
        <p:nvGrpSpPr>
          <p:cNvPr id="132" name="Group 131"/>
          <p:cNvGrpSpPr/>
          <p:nvPr/>
        </p:nvGrpSpPr>
        <p:grpSpPr>
          <a:xfrm>
            <a:off x="793814" y="1316329"/>
            <a:ext cx="6991140" cy="2974321"/>
            <a:chOff x="793814" y="1316329"/>
            <a:chExt cx="6991140" cy="2974321"/>
          </a:xfrm>
        </p:grpSpPr>
        <p:cxnSp>
          <p:nvCxnSpPr>
            <p:cNvPr id="133" name="Curved Connector 132"/>
            <p:cNvCxnSpPr/>
            <p:nvPr/>
          </p:nvCxnSpPr>
          <p:spPr>
            <a:xfrm rot="5400000" flipH="1" flipV="1">
              <a:off x="550139" y="1620291"/>
              <a:ext cx="698365" cy="90442"/>
            </a:xfrm>
            <a:prstGeom prst="curvedConnector3">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4" name="Curved Connector 133"/>
            <p:cNvCxnSpPr/>
            <p:nvPr/>
          </p:nvCxnSpPr>
          <p:spPr>
            <a:xfrm rot="5400000" flipH="1" flipV="1">
              <a:off x="1728312" y="964644"/>
              <a:ext cx="381846" cy="1085215"/>
            </a:xfrm>
            <a:prstGeom prst="curvedConnector3">
              <a:avLst>
                <a:gd name="adj1" fmla="val 50000"/>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5" name="Curved Connector 134"/>
            <p:cNvCxnSpPr/>
            <p:nvPr/>
          </p:nvCxnSpPr>
          <p:spPr>
            <a:xfrm rot="16200000" flipV="1">
              <a:off x="75356" y="3526970"/>
              <a:ext cx="1482135" cy="45220"/>
            </a:xfrm>
            <a:prstGeom prst="curvedConnector3">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6" name="Curved Connector 135"/>
            <p:cNvCxnSpPr/>
            <p:nvPr/>
          </p:nvCxnSpPr>
          <p:spPr>
            <a:xfrm rot="16200000" flipH="1">
              <a:off x="1050825" y="2626867"/>
              <a:ext cx="694597" cy="565518"/>
            </a:xfrm>
            <a:prstGeom prst="curvedConnector3">
              <a:avLst>
                <a:gd name="adj1" fmla="val 71700"/>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7" name="Curved Connector 136"/>
            <p:cNvCxnSpPr/>
            <p:nvPr/>
          </p:nvCxnSpPr>
          <p:spPr>
            <a:xfrm rot="16200000" flipH="1">
              <a:off x="2434203" y="1871500"/>
              <a:ext cx="266291" cy="2140302"/>
            </a:xfrm>
            <a:prstGeom prst="curvedConnector3">
              <a:avLst>
                <a:gd name="adj1" fmla="val 50000"/>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8" name="Curved Connector 137"/>
            <p:cNvCxnSpPr/>
            <p:nvPr/>
          </p:nvCxnSpPr>
          <p:spPr>
            <a:xfrm rot="16200000" flipV="1">
              <a:off x="7020020" y="3525716"/>
              <a:ext cx="1482135" cy="47732"/>
            </a:xfrm>
            <a:prstGeom prst="curvedConnector3">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9" name="Curved Connector 138"/>
            <p:cNvCxnSpPr/>
            <p:nvPr/>
          </p:nvCxnSpPr>
          <p:spPr>
            <a:xfrm rot="16200000" flipV="1">
              <a:off x="5902136" y="3465427"/>
              <a:ext cx="1482136" cy="168310"/>
            </a:xfrm>
            <a:prstGeom prst="curvedConnector3">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0" name="Curved Connector 139"/>
            <p:cNvCxnSpPr/>
            <p:nvPr/>
          </p:nvCxnSpPr>
          <p:spPr>
            <a:xfrm rot="5400000">
              <a:off x="5461272" y="2537213"/>
              <a:ext cx="266283" cy="808884"/>
            </a:xfrm>
            <a:prstGeom prst="curvedConnector3">
              <a:avLst>
                <a:gd name="adj1" fmla="val 50000"/>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1" name="Curved Connector 140"/>
            <p:cNvCxnSpPr/>
            <p:nvPr/>
          </p:nvCxnSpPr>
          <p:spPr>
            <a:xfrm rot="5400000">
              <a:off x="4391499" y="1812443"/>
              <a:ext cx="508354" cy="2016354"/>
            </a:xfrm>
            <a:prstGeom prst="curvedConnector3">
              <a:avLst>
                <a:gd name="adj1" fmla="val 50000"/>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2" name="Curved Connector 141"/>
            <p:cNvCxnSpPr/>
            <p:nvPr/>
          </p:nvCxnSpPr>
          <p:spPr>
            <a:xfrm flipV="1">
              <a:off x="2041775" y="2260881"/>
              <a:ext cx="686348" cy="6238"/>
            </a:xfrm>
            <a:prstGeom prst="curvedConnector3">
              <a:avLst>
                <a:gd name="adj1" fmla="val 50000"/>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3" name="Curved Connector 142"/>
            <p:cNvCxnSpPr/>
            <p:nvPr/>
          </p:nvCxnSpPr>
          <p:spPr>
            <a:xfrm rot="5400000" flipH="1" flipV="1">
              <a:off x="2731670" y="1331041"/>
              <a:ext cx="261262" cy="2133420"/>
            </a:xfrm>
            <a:prstGeom prst="curvedConnector4">
              <a:avLst>
                <a:gd name="adj1" fmla="val -64601"/>
                <a:gd name="adj2" fmla="val 90619"/>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4" name="Curved Connector 143"/>
            <p:cNvCxnSpPr/>
            <p:nvPr/>
          </p:nvCxnSpPr>
          <p:spPr>
            <a:xfrm rot="16200000" flipV="1">
              <a:off x="2858750" y="743576"/>
              <a:ext cx="266285" cy="4396158"/>
            </a:xfrm>
            <a:prstGeom prst="curvedConnector3">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5" name="Curved Connector 144"/>
            <p:cNvCxnSpPr/>
            <p:nvPr/>
          </p:nvCxnSpPr>
          <p:spPr>
            <a:xfrm rot="16200000" flipH="1">
              <a:off x="3210439" y="1095264"/>
              <a:ext cx="266291" cy="3692774"/>
            </a:xfrm>
            <a:prstGeom prst="curvedConnector3">
              <a:avLst>
                <a:gd name="adj1" fmla="val 50000"/>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46" name="Group 145"/>
          <p:cNvGrpSpPr/>
          <p:nvPr/>
        </p:nvGrpSpPr>
        <p:grpSpPr>
          <a:xfrm>
            <a:off x="312622" y="1426459"/>
            <a:ext cx="8597169" cy="1850112"/>
            <a:chOff x="312622" y="1426459"/>
            <a:chExt cx="8597169" cy="1850112"/>
          </a:xfrm>
        </p:grpSpPr>
        <p:sp>
          <p:nvSpPr>
            <p:cNvPr id="147" name="TextBox 146"/>
            <p:cNvSpPr txBox="1"/>
            <p:nvPr/>
          </p:nvSpPr>
          <p:spPr>
            <a:xfrm>
              <a:off x="312622" y="1426459"/>
              <a:ext cx="586699"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olidFill>
                    <a:schemeClr val="accent3"/>
                  </a:solidFill>
                  <a:sym typeface="Wingdings"/>
                </a:rPr>
                <a:t> </a:t>
              </a:r>
              <a:r>
                <a:rPr lang="en-US" sz="1050" dirty="0" smtClean="0">
                  <a:solidFill>
                    <a:schemeClr val="accent3"/>
                  </a:solidFill>
                </a:rPr>
                <a:t>publish</a:t>
              </a:r>
            </a:p>
          </p:txBody>
        </p:sp>
        <p:sp>
          <p:nvSpPr>
            <p:cNvPr id="148" name="TextBox 147"/>
            <p:cNvSpPr txBox="1"/>
            <p:nvPr/>
          </p:nvSpPr>
          <p:spPr>
            <a:xfrm>
              <a:off x="1668031" y="1536592"/>
              <a:ext cx="548227"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a:solidFill>
                    <a:schemeClr val="accent3"/>
                  </a:solidFill>
                  <a:sym typeface="Wingdings"/>
                </a:rPr>
                <a:t></a:t>
              </a:r>
              <a:r>
                <a:rPr lang="en-US" sz="1050" dirty="0" smtClean="0">
                  <a:solidFill>
                    <a:schemeClr val="accent3"/>
                  </a:solidFill>
                  <a:sym typeface="Wingdings"/>
                </a:rPr>
                <a:t> </a:t>
              </a:r>
              <a:r>
                <a:rPr lang="en-US" sz="1050" dirty="0" smtClean="0">
                  <a:solidFill>
                    <a:schemeClr val="accent3"/>
                  </a:solidFill>
                </a:rPr>
                <a:t>invoke</a:t>
              </a:r>
            </a:p>
          </p:txBody>
        </p:sp>
        <p:sp>
          <p:nvSpPr>
            <p:cNvPr id="149" name="TextBox 148"/>
            <p:cNvSpPr txBox="1"/>
            <p:nvPr/>
          </p:nvSpPr>
          <p:spPr>
            <a:xfrm>
              <a:off x="823962" y="2963454"/>
              <a:ext cx="411972"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a:solidFill>
                    <a:schemeClr val="accent3"/>
                  </a:solidFill>
                  <a:sym typeface="Wingdings"/>
                </a:rPr>
                <a:t></a:t>
              </a:r>
              <a:r>
                <a:rPr lang="en-US" sz="1050" dirty="0" smtClean="0">
                  <a:solidFill>
                    <a:schemeClr val="accent3"/>
                  </a:solidFill>
                  <a:sym typeface="Wingdings"/>
                </a:rPr>
                <a:t> </a:t>
              </a:r>
              <a:r>
                <a:rPr lang="en-US" sz="1050" dirty="0" smtClean="0">
                  <a:solidFill>
                    <a:schemeClr val="accent3"/>
                  </a:solidFill>
                </a:rPr>
                <a:t>emit</a:t>
              </a:r>
            </a:p>
          </p:txBody>
        </p:sp>
        <p:sp>
          <p:nvSpPr>
            <p:cNvPr id="150" name="TextBox 149"/>
            <p:cNvSpPr txBox="1"/>
            <p:nvPr/>
          </p:nvSpPr>
          <p:spPr>
            <a:xfrm>
              <a:off x="1680883" y="3044246"/>
              <a:ext cx="548227"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a:sym typeface="Wingdings"/>
                </a:rPr>
                <a:t></a:t>
              </a:r>
              <a:r>
                <a:rPr lang="en-US" sz="1050" dirty="0" smtClean="0">
                  <a:sym typeface="Wingdings"/>
                </a:rPr>
                <a:t> </a:t>
              </a:r>
              <a:r>
                <a:rPr lang="en-US" sz="1050" dirty="0" smtClean="0"/>
                <a:t>invoke</a:t>
              </a:r>
            </a:p>
          </p:txBody>
        </p:sp>
        <p:sp>
          <p:nvSpPr>
            <p:cNvPr id="151" name="TextBox 150"/>
            <p:cNvSpPr txBox="1"/>
            <p:nvPr/>
          </p:nvSpPr>
          <p:spPr>
            <a:xfrm>
              <a:off x="2492298" y="2970096"/>
              <a:ext cx="419987"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a:solidFill>
                    <a:schemeClr val="accent3"/>
                  </a:solidFill>
                  <a:sym typeface="Wingdings"/>
                </a:rPr>
                <a:t></a:t>
              </a:r>
              <a:r>
                <a:rPr lang="en-US" sz="1050" dirty="0" smtClean="0">
                  <a:solidFill>
                    <a:schemeClr val="accent3"/>
                  </a:solidFill>
                  <a:sym typeface="Wingdings"/>
                </a:rPr>
                <a:t> </a:t>
              </a:r>
              <a:r>
                <a:rPr lang="en-US" sz="1050" dirty="0" smtClean="0">
                  <a:solidFill>
                    <a:schemeClr val="accent3"/>
                  </a:solidFill>
                </a:rPr>
                <a:t>crud</a:t>
              </a:r>
            </a:p>
          </p:txBody>
        </p:sp>
        <p:sp>
          <p:nvSpPr>
            <p:cNvPr id="152" name="TextBox 151"/>
            <p:cNvSpPr txBox="1"/>
            <p:nvPr/>
          </p:nvSpPr>
          <p:spPr>
            <a:xfrm>
              <a:off x="7792497" y="3114988"/>
              <a:ext cx="1117294"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a:solidFill>
                    <a:schemeClr val="accent3"/>
                  </a:solidFill>
                  <a:sym typeface="Wingdings"/>
                </a:rPr>
                <a:t> </a:t>
              </a:r>
              <a:r>
                <a:rPr lang="en-US" sz="1050" dirty="0" smtClean="0">
                  <a:solidFill>
                    <a:schemeClr val="accent3"/>
                  </a:solidFill>
                  <a:sym typeface="Wingdings"/>
                </a:rPr>
                <a:t>consume/</a:t>
              </a:r>
              <a:r>
                <a:rPr lang="en-US" sz="1050" dirty="0" smtClean="0">
                  <a:solidFill>
                    <a:schemeClr val="accent3"/>
                  </a:solidFill>
                </a:rPr>
                <a:t>emit</a:t>
              </a:r>
            </a:p>
          </p:txBody>
        </p:sp>
        <p:sp>
          <p:nvSpPr>
            <p:cNvPr id="153" name="TextBox 152"/>
            <p:cNvSpPr txBox="1"/>
            <p:nvPr/>
          </p:nvSpPr>
          <p:spPr>
            <a:xfrm>
              <a:off x="6627441" y="2889305"/>
              <a:ext cx="705321"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olidFill>
                    <a:schemeClr val="accent3"/>
                  </a:solidFill>
                  <a:sym typeface="Wingdings"/>
                </a:rPr>
                <a:t> </a:t>
              </a:r>
              <a:r>
                <a:rPr lang="en-US" sz="1050" dirty="0" smtClean="0">
                  <a:solidFill>
                    <a:schemeClr val="accent3"/>
                  </a:solidFill>
                </a:rPr>
                <a:t>consume</a:t>
              </a:r>
            </a:p>
          </p:txBody>
        </p:sp>
        <p:sp>
          <p:nvSpPr>
            <p:cNvPr id="154" name="TextBox 153"/>
            <p:cNvSpPr txBox="1"/>
            <p:nvPr/>
          </p:nvSpPr>
          <p:spPr>
            <a:xfrm>
              <a:off x="5797896" y="2937840"/>
              <a:ext cx="509755"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olidFill>
                    <a:schemeClr val="accent3"/>
                  </a:solidFill>
                  <a:sym typeface="Wingdings"/>
                </a:rPr>
                <a:t> </a:t>
              </a:r>
              <a:r>
                <a:rPr lang="en-US" sz="1050" dirty="0" smtClean="0">
                  <a:solidFill>
                    <a:schemeClr val="accent3"/>
                  </a:solidFill>
                </a:rPr>
                <a:t>select</a:t>
              </a:r>
            </a:p>
          </p:txBody>
        </p:sp>
        <p:sp>
          <p:nvSpPr>
            <p:cNvPr id="155" name="TextBox 154"/>
            <p:cNvSpPr txBox="1"/>
            <p:nvPr/>
          </p:nvSpPr>
          <p:spPr>
            <a:xfrm>
              <a:off x="5026885" y="2739828"/>
              <a:ext cx="509755"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olidFill>
                    <a:schemeClr val="accent3"/>
                  </a:solidFill>
                  <a:sym typeface="Wingdings"/>
                </a:rPr>
                <a:t> </a:t>
              </a:r>
              <a:r>
                <a:rPr lang="en-US" sz="1050" dirty="0" smtClean="0">
                  <a:solidFill>
                    <a:schemeClr val="accent3"/>
                  </a:solidFill>
                </a:rPr>
                <a:t>select</a:t>
              </a:r>
            </a:p>
          </p:txBody>
        </p:sp>
        <p:sp>
          <p:nvSpPr>
            <p:cNvPr id="156" name="TextBox 155"/>
            <p:cNvSpPr txBox="1"/>
            <p:nvPr/>
          </p:nvSpPr>
          <p:spPr>
            <a:xfrm>
              <a:off x="2124883" y="2095179"/>
              <a:ext cx="543418"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olidFill>
                    <a:schemeClr val="accent3"/>
                  </a:solidFill>
                  <a:sym typeface="Wingdings"/>
                </a:rPr>
                <a:t> </a:t>
              </a:r>
              <a:r>
                <a:rPr lang="en-US" sz="1050" dirty="0" smtClean="0">
                  <a:solidFill>
                    <a:schemeClr val="accent3"/>
                  </a:solidFill>
                </a:rPr>
                <a:t>create</a:t>
              </a:r>
            </a:p>
          </p:txBody>
        </p:sp>
        <p:sp>
          <p:nvSpPr>
            <p:cNvPr id="157" name="TextBox 156"/>
            <p:cNvSpPr txBox="1"/>
            <p:nvPr/>
          </p:nvSpPr>
          <p:spPr>
            <a:xfrm>
              <a:off x="2124883" y="2487110"/>
              <a:ext cx="543418"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olidFill>
                    <a:schemeClr val="accent3"/>
                  </a:solidFill>
                  <a:sym typeface="Wingdings"/>
                </a:rPr>
                <a:t> </a:t>
              </a:r>
              <a:r>
                <a:rPr lang="en-US" sz="1050" dirty="0" smtClean="0">
                  <a:solidFill>
                    <a:schemeClr val="accent3"/>
                  </a:solidFill>
                </a:rPr>
                <a:t>create</a:t>
              </a:r>
            </a:p>
          </p:txBody>
        </p:sp>
      </p:grpSp>
      <p:grpSp>
        <p:nvGrpSpPr>
          <p:cNvPr id="126" name="Group 125"/>
          <p:cNvGrpSpPr/>
          <p:nvPr/>
        </p:nvGrpSpPr>
        <p:grpSpPr>
          <a:xfrm>
            <a:off x="532550" y="226083"/>
            <a:ext cx="7465933" cy="3523211"/>
            <a:chOff x="532550" y="226083"/>
            <a:chExt cx="7465933" cy="3523211"/>
          </a:xfrm>
          <a:solidFill>
            <a:schemeClr val="bg1">
              <a:lumMod val="65000"/>
            </a:schemeClr>
          </a:solidFill>
        </p:grpSpPr>
        <p:sp>
          <p:nvSpPr>
            <p:cNvPr id="114" name="Rounded Rectangle 113"/>
            <p:cNvSpPr/>
            <p:nvPr/>
          </p:nvSpPr>
          <p:spPr>
            <a:xfrm rot="5400000">
              <a:off x="3913933" y="2020935"/>
              <a:ext cx="522525" cy="4923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TE</a:t>
              </a:r>
            </a:p>
          </p:txBody>
        </p:sp>
        <p:sp>
          <p:nvSpPr>
            <p:cNvPr id="73" name="Rounded Rectangle 72"/>
            <p:cNvSpPr/>
            <p:nvPr/>
          </p:nvSpPr>
          <p:spPr>
            <a:xfrm>
              <a:off x="5737592" y="2316145"/>
              <a:ext cx="522525" cy="4923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JDBC</a:t>
              </a:r>
            </a:p>
          </p:txBody>
        </p:sp>
        <p:sp>
          <p:nvSpPr>
            <p:cNvPr id="49" name="Rounded Rectangle 48"/>
            <p:cNvSpPr/>
            <p:nvPr/>
          </p:nvSpPr>
          <p:spPr>
            <a:xfrm>
              <a:off x="1419619" y="3256925"/>
              <a:ext cx="522525" cy="49236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gn="ctr"/>
              <a:r>
                <a:rPr lang="en-US" sz="1100" b="1" dirty="0" smtClean="0">
                  <a:solidFill>
                    <a:schemeClr val="bg1"/>
                  </a:solidFill>
                </a:rPr>
                <a:t>REST</a:t>
              </a:r>
            </a:p>
          </p:txBody>
        </p:sp>
        <p:sp>
          <p:nvSpPr>
            <p:cNvPr id="33" name="Rounded Rectangle 32"/>
            <p:cNvSpPr/>
            <p:nvPr/>
          </p:nvSpPr>
          <p:spPr>
            <a:xfrm>
              <a:off x="2507049" y="226083"/>
              <a:ext cx="522525" cy="4923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gn="ctr"/>
              <a:r>
                <a:rPr lang="en-US" sz="1100" b="1" dirty="0" smtClean="0">
                  <a:solidFill>
                    <a:schemeClr val="bg1"/>
                  </a:solidFill>
                </a:rPr>
                <a:t>REST</a:t>
              </a:r>
            </a:p>
          </p:txBody>
        </p:sp>
        <p:sp>
          <p:nvSpPr>
            <p:cNvPr id="29" name="Rounded Rectangle 28"/>
            <p:cNvSpPr/>
            <p:nvPr/>
          </p:nvSpPr>
          <p:spPr>
            <a:xfrm>
              <a:off x="1115365" y="1698174"/>
              <a:ext cx="522525" cy="4923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gn="ctr"/>
              <a:r>
                <a:rPr lang="en-US" sz="1100" b="1" dirty="0" smtClean="0">
                  <a:solidFill>
                    <a:schemeClr val="bg1"/>
                  </a:solidFill>
                </a:rPr>
                <a:t>REST</a:t>
              </a:r>
            </a:p>
          </p:txBody>
        </p:sp>
        <p:sp>
          <p:nvSpPr>
            <p:cNvPr id="21" name="Rounded Rectangle 20"/>
            <p:cNvSpPr/>
            <p:nvPr/>
          </p:nvSpPr>
          <p:spPr>
            <a:xfrm>
              <a:off x="7475958" y="2316145"/>
              <a:ext cx="522525" cy="4923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DES</a:t>
              </a:r>
            </a:p>
          </p:txBody>
        </p:sp>
        <p:sp>
          <p:nvSpPr>
            <p:cNvPr id="22" name="Rounded Rectangle 21"/>
            <p:cNvSpPr/>
            <p:nvPr/>
          </p:nvSpPr>
          <p:spPr>
            <a:xfrm>
              <a:off x="532550" y="2316143"/>
              <a:ext cx="522525" cy="4923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DES</a:t>
              </a:r>
            </a:p>
          </p:txBody>
        </p:sp>
        <p:sp>
          <p:nvSpPr>
            <p:cNvPr id="20" name="Rounded Rectangle 19"/>
            <p:cNvSpPr/>
            <p:nvPr/>
          </p:nvSpPr>
          <p:spPr>
            <a:xfrm>
              <a:off x="6297786" y="2316145"/>
              <a:ext cx="522525" cy="4923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DES</a:t>
              </a:r>
            </a:p>
          </p:txBody>
        </p:sp>
      </p:grpSp>
      <p:sp>
        <p:nvSpPr>
          <p:cNvPr id="2" name="Footer Placeholder 1"/>
          <p:cNvSpPr>
            <a:spLocks noGrp="1"/>
          </p:cNvSpPr>
          <p:nvPr>
            <p:ph type="ftr" sz="quarter" idx="12"/>
          </p:nvPr>
        </p:nvSpPr>
        <p:spPr/>
        <p:txBody>
          <a:bodyPr/>
          <a:lstStyle/>
          <a:p>
            <a:r>
              <a:rPr lang="en-US" smtClean="0"/>
              <a:t>© 2018 Software AG. All rights reserved. For internal use only</a:t>
            </a:r>
            <a:endParaRPr lang="en-US" dirty="0" smtClean="0"/>
          </a:p>
        </p:txBody>
      </p:sp>
      <p:grpSp>
        <p:nvGrpSpPr>
          <p:cNvPr id="130" name="Group 129"/>
          <p:cNvGrpSpPr/>
          <p:nvPr/>
        </p:nvGrpSpPr>
        <p:grpSpPr>
          <a:xfrm>
            <a:off x="4183742" y="195574"/>
            <a:ext cx="3721118" cy="1170889"/>
            <a:chOff x="4183742" y="195574"/>
            <a:chExt cx="3721118" cy="1170889"/>
          </a:xfrm>
        </p:grpSpPr>
        <p:pic>
          <p:nvPicPr>
            <p:cNvPr id="84" name="Grafik 848"/>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6733971" y="195574"/>
              <a:ext cx="1170889" cy="1170889"/>
            </a:xfrm>
            <a:prstGeom prst="rect">
              <a:avLst/>
            </a:prstGeom>
          </p:spPr>
        </p:pic>
        <p:pic>
          <p:nvPicPr>
            <p:cNvPr id="85" name="Grafik 848"/>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5467772" y="195574"/>
              <a:ext cx="1170889" cy="1170889"/>
            </a:xfrm>
            <a:prstGeom prst="rect">
              <a:avLst/>
            </a:prstGeom>
          </p:spPr>
        </p:pic>
        <p:pic>
          <p:nvPicPr>
            <p:cNvPr id="86" name="Grafik 848"/>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4183742" y="195574"/>
              <a:ext cx="1170889" cy="1170889"/>
            </a:xfrm>
            <a:prstGeom prst="rect">
              <a:avLst/>
            </a:prstGeom>
          </p:spPr>
        </p:pic>
      </p:grpSp>
      <p:grpSp>
        <p:nvGrpSpPr>
          <p:cNvPr id="131" name="Group 130"/>
          <p:cNvGrpSpPr/>
          <p:nvPr/>
        </p:nvGrpSpPr>
        <p:grpSpPr>
          <a:xfrm>
            <a:off x="4349104" y="501814"/>
            <a:ext cx="3407931" cy="432081"/>
            <a:chOff x="4349104" y="501814"/>
            <a:chExt cx="3407931" cy="432081"/>
          </a:xfrm>
        </p:grpSpPr>
        <p:sp>
          <p:nvSpPr>
            <p:cNvPr id="87" name="TextBox 86"/>
            <p:cNvSpPr txBox="1"/>
            <p:nvPr/>
          </p:nvSpPr>
          <p:spPr>
            <a:xfrm>
              <a:off x="6881795" y="578012"/>
              <a:ext cx="875240" cy="215444"/>
            </a:xfrm>
            <a:prstGeom prst="rect">
              <a:avLst/>
            </a:prstGeom>
            <a:noFill/>
          </p:spPr>
          <p:txBody>
            <a:bodyPr vert="horz" wrap="none" lIns="0" tIns="0" rIns="0" bIns="0" rtlCol="0">
              <a:spAutoFit/>
            </a:bodyPr>
            <a:lstStyle/>
            <a:p>
              <a:pPr>
                <a:spcBef>
                  <a:spcPts val="432"/>
                </a:spcBef>
                <a:buClr>
                  <a:schemeClr val="bg1">
                    <a:lumMod val="50000"/>
                  </a:schemeClr>
                </a:buClr>
              </a:pPr>
              <a:r>
                <a:rPr lang="en-US" sz="1400" dirty="0" smtClean="0">
                  <a:solidFill>
                    <a:schemeClr val="accent3"/>
                  </a:solidFill>
                </a:rPr>
                <a:t>Dashboard</a:t>
              </a:r>
            </a:p>
          </p:txBody>
        </p:sp>
        <p:sp>
          <p:nvSpPr>
            <p:cNvPr id="88" name="TextBox 87"/>
            <p:cNvSpPr txBox="1"/>
            <p:nvPr/>
          </p:nvSpPr>
          <p:spPr>
            <a:xfrm>
              <a:off x="5803276" y="503008"/>
              <a:ext cx="499880" cy="430887"/>
            </a:xfrm>
            <a:prstGeom prst="rect">
              <a:avLst/>
            </a:prstGeom>
            <a:noFill/>
          </p:spPr>
          <p:txBody>
            <a:bodyPr vert="horz" wrap="none" lIns="0" tIns="0" rIns="0" bIns="0" rtlCol="0">
              <a:spAutoFit/>
            </a:bodyPr>
            <a:lstStyle/>
            <a:p>
              <a:pPr algn="ctr">
                <a:spcBef>
                  <a:spcPts val="432"/>
                </a:spcBef>
                <a:buClr>
                  <a:schemeClr val="bg1">
                    <a:lumMod val="50000"/>
                  </a:schemeClr>
                </a:buClr>
              </a:pPr>
              <a:r>
                <a:rPr lang="en-US" sz="1400" dirty="0" smtClean="0">
                  <a:solidFill>
                    <a:schemeClr val="accent3"/>
                  </a:solidFill>
                </a:rPr>
                <a:t>Triage</a:t>
              </a:r>
              <a:br>
                <a:rPr lang="en-US" sz="1400" dirty="0" smtClean="0">
                  <a:solidFill>
                    <a:schemeClr val="accent3"/>
                  </a:solidFill>
                </a:rPr>
              </a:br>
              <a:r>
                <a:rPr lang="en-US" sz="1400" dirty="0" smtClean="0">
                  <a:solidFill>
                    <a:schemeClr val="accent3"/>
                  </a:solidFill>
                </a:rPr>
                <a:t>tasks</a:t>
              </a:r>
            </a:p>
          </p:txBody>
        </p:sp>
        <p:sp>
          <p:nvSpPr>
            <p:cNvPr id="89" name="TextBox 88"/>
            <p:cNvSpPr txBox="1"/>
            <p:nvPr/>
          </p:nvSpPr>
          <p:spPr>
            <a:xfrm>
              <a:off x="4349104" y="501814"/>
              <a:ext cx="838106" cy="430887"/>
            </a:xfrm>
            <a:prstGeom prst="rect">
              <a:avLst/>
            </a:prstGeom>
            <a:noFill/>
          </p:spPr>
          <p:txBody>
            <a:bodyPr vert="horz" wrap="square" lIns="0" tIns="0" rIns="0" bIns="0" rtlCol="0">
              <a:spAutoFit/>
            </a:bodyPr>
            <a:lstStyle/>
            <a:p>
              <a:pPr algn="ctr">
                <a:spcBef>
                  <a:spcPts val="432"/>
                </a:spcBef>
                <a:buClr>
                  <a:schemeClr val="bg1">
                    <a:lumMod val="50000"/>
                  </a:schemeClr>
                </a:buClr>
              </a:pPr>
              <a:r>
                <a:rPr lang="en-US" sz="1400" dirty="0" smtClean="0">
                  <a:solidFill>
                    <a:schemeClr val="accent3"/>
                  </a:solidFill>
                </a:rPr>
                <a:t>Work log app</a:t>
              </a:r>
            </a:p>
          </p:txBody>
        </p:sp>
      </p:grpSp>
      <p:grpSp>
        <p:nvGrpSpPr>
          <p:cNvPr id="128" name="Group 127"/>
          <p:cNvGrpSpPr/>
          <p:nvPr/>
        </p:nvGrpSpPr>
        <p:grpSpPr>
          <a:xfrm>
            <a:off x="3182812" y="1366463"/>
            <a:ext cx="4136604" cy="592969"/>
            <a:chOff x="3182812" y="1366463"/>
            <a:chExt cx="4136604" cy="592969"/>
          </a:xfrm>
        </p:grpSpPr>
        <p:cxnSp>
          <p:nvCxnSpPr>
            <p:cNvPr id="91" name="Curved Connector 90"/>
            <p:cNvCxnSpPr>
              <a:stCxn id="7" idx="0"/>
              <a:endCxn id="84" idx="2"/>
            </p:cNvCxnSpPr>
            <p:nvPr/>
          </p:nvCxnSpPr>
          <p:spPr>
            <a:xfrm rot="5400000" flipH="1" flipV="1">
              <a:off x="6468164" y="1108179"/>
              <a:ext cx="592968" cy="1109536"/>
            </a:xfrm>
            <a:prstGeom prst="curvedConnector3">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2" name="Curved Connector 91"/>
            <p:cNvCxnSpPr>
              <a:stCxn id="14" idx="0"/>
              <a:endCxn id="85" idx="2"/>
            </p:cNvCxnSpPr>
            <p:nvPr/>
          </p:nvCxnSpPr>
          <p:spPr>
            <a:xfrm rot="5400000" flipH="1" flipV="1">
              <a:off x="5090645" y="996860"/>
              <a:ext cx="592969" cy="1332176"/>
            </a:xfrm>
            <a:prstGeom prst="curvedConnector3">
              <a:avLst>
                <a:gd name="adj1" fmla="val 50000"/>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5" name="Curved Connector 94"/>
            <p:cNvCxnSpPr>
              <a:stCxn id="4" idx="0"/>
              <a:endCxn id="86" idx="2"/>
            </p:cNvCxnSpPr>
            <p:nvPr/>
          </p:nvCxnSpPr>
          <p:spPr>
            <a:xfrm rot="5400000" flipH="1" flipV="1">
              <a:off x="3679515" y="869760"/>
              <a:ext cx="592969" cy="1586376"/>
            </a:xfrm>
            <a:prstGeom prst="curvedConnector3">
              <a:avLst>
                <a:gd name="adj1" fmla="val 50000"/>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25" name="Group 124"/>
          <p:cNvGrpSpPr/>
          <p:nvPr/>
        </p:nvGrpSpPr>
        <p:grpSpPr>
          <a:xfrm>
            <a:off x="271302" y="472267"/>
            <a:ext cx="8400421" cy="4240411"/>
            <a:chOff x="271302" y="472267"/>
            <a:chExt cx="8400421" cy="4240411"/>
          </a:xfrm>
          <a:solidFill>
            <a:schemeClr val="bg1">
              <a:lumMod val="75000"/>
            </a:schemeClr>
          </a:solidFill>
        </p:grpSpPr>
        <p:sp>
          <p:nvSpPr>
            <p:cNvPr id="4" name="Rounded Rectangle 3"/>
            <p:cNvSpPr/>
            <p:nvPr/>
          </p:nvSpPr>
          <p:spPr>
            <a:xfrm>
              <a:off x="2728123" y="1959432"/>
              <a:ext cx="909376" cy="60289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Agile</a:t>
              </a:r>
              <a:br>
                <a:rPr lang="en-US" sz="1400" b="1" dirty="0" smtClean="0">
                  <a:solidFill>
                    <a:schemeClr val="bg1"/>
                  </a:solidFill>
                </a:rPr>
              </a:br>
              <a:r>
                <a:rPr lang="en-US" sz="1400" b="1" dirty="0" smtClean="0">
                  <a:solidFill>
                    <a:schemeClr val="bg1"/>
                  </a:solidFill>
                </a:rPr>
                <a:t>Apps</a:t>
              </a:r>
            </a:p>
          </p:txBody>
        </p:sp>
        <p:sp>
          <p:nvSpPr>
            <p:cNvPr id="5" name="Can 4"/>
            <p:cNvSpPr/>
            <p:nvPr/>
          </p:nvSpPr>
          <p:spPr>
            <a:xfrm>
              <a:off x="3029574" y="3074797"/>
              <a:ext cx="1215850" cy="1065125"/>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Terracotta</a:t>
              </a:r>
            </a:p>
            <a:p>
              <a:pPr algn="ctr"/>
              <a:r>
                <a:rPr lang="en-US" sz="1400" b="1" dirty="0" smtClean="0">
                  <a:solidFill>
                    <a:schemeClr val="bg1"/>
                  </a:solidFill>
                </a:rPr>
                <a:t>DB</a:t>
              </a:r>
            </a:p>
          </p:txBody>
        </p:sp>
        <p:sp>
          <p:nvSpPr>
            <p:cNvPr id="6" name="Can 5"/>
            <p:cNvSpPr/>
            <p:nvPr/>
          </p:nvSpPr>
          <p:spPr>
            <a:xfrm>
              <a:off x="4582046" y="3074797"/>
              <a:ext cx="1215850" cy="1065125"/>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Event Store </a:t>
              </a:r>
              <a:r>
                <a:rPr lang="en-US" sz="1100" dirty="0" smtClean="0">
                  <a:solidFill>
                    <a:schemeClr val="bg1"/>
                  </a:solidFill>
                </a:rPr>
                <a:t>(</a:t>
              </a:r>
              <a:r>
                <a:rPr lang="en-US" sz="1100" dirty="0" err="1" smtClean="0">
                  <a:solidFill>
                    <a:schemeClr val="bg1"/>
                  </a:solidFill>
                </a:rPr>
                <a:t>ElasticSearch</a:t>
              </a:r>
              <a:r>
                <a:rPr lang="en-US" sz="1100" dirty="0" smtClean="0">
                  <a:solidFill>
                    <a:schemeClr val="bg1"/>
                  </a:solidFill>
                </a:rPr>
                <a:t>)</a:t>
              </a:r>
              <a:endParaRPr lang="en-US" sz="1400" dirty="0" smtClean="0">
                <a:solidFill>
                  <a:schemeClr val="bg1"/>
                </a:solidFill>
              </a:endParaRPr>
            </a:p>
          </p:txBody>
        </p:sp>
        <p:sp>
          <p:nvSpPr>
            <p:cNvPr id="13" name="Rounded Rectangle 12"/>
            <p:cNvSpPr/>
            <p:nvPr/>
          </p:nvSpPr>
          <p:spPr>
            <a:xfrm>
              <a:off x="7325244" y="1959432"/>
              <a:ext cx="1346479" cy="60289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err="1" smtClean="0">
                  <a:solidFill>
                    <a:schemeClr val="bg1"/>
                  </a:solidFill>
                </a:rPr>
                <a:t>Apama</a:t>
              </a:r>
              <a:endParaRPr lang="en-US" sz="1400" b="1" dirty="0" smtClean="0">
                <a:solidFill>
                  <a:schemeClr val="bg1"/>
                </a:solidFill>
              </a:endParaRPr>
            </a:p>
          </p:txBody>
        </p:sp>
        <p:sp>
          <p:nvSpPr>
            <p:cNvPr id="14" name="Rounded Rectangle 13"/>
            <p:cNvSpPr/>
            <p:nvPr/>
          </p:nvSpPr>
          <p:spPr>
            <a:xfrm>
              <a:off x="4183742" y="1959432"/>
              <a:ext cx="1074597" cy="60289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Business Console</a:t>
              </a:r>
            </a:p>
          </p:txBody>
        </p:sp>
        <p:sp>
          <p:nvSpPr>
            <p:cNvPr id="16" name="Rounded Rectangle 15"/>
            <p:cNvSpPr/>
            <p:nvPr/>
          </p:nvSpPr>
          <p:spPr>
            <a:xfrm>
              <a:off x="271302" y="472268"/>
              <a:ext cx="1346479" cy="84406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API Portal</a:t>
              </a:r>
            </a:p>
          </p:txBody>
        </p:sp>
        <p:sp>
          <p:nvSpPr>
            <p:cNvPr id="17" name="Rounded Rectangle 16"/>
            <p:cNvSpPr/>
            <p:nvPr/>
          </p:nvSpPr>
          <p:spPr>
            <a:xfrm>
              <a:off x="1788603" y="472267"/>
              <a:ext cx="1346479" cy="84406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API Gateway</a:t>
              </a:r>
            </a:p>
          </p:txBody>
        </p:sp>
        <p:sp>
          <p:nvSpPr>
            <p:cNvPr id="18" name="Rounded Rectangle 17"/>
            <p:cNvSpPr/>
            <p:nvPr/>
          </p:nvSpPr>
          <p:spPr>
            <a:xfrm>
              <a:off x="1256041" y="3549580"/>
              <a:ext cx="1346479" cy="47980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Cumulocity</a:t>
              </a:r>
            </a:p>
          </p:txBody>
        </p:sp>
        <p:sp>
          <p:nvSpPr>
            <p:cNvPr id="19" name="Rounded Rectangle 18"/>
            <p:cNvSpPr/>
            <p:nvPr/>
          </p:nvSpPr>
          <p:spPr>
            <a:xfrm>
              <a:off x="723478" y="4290647"/>
              <a:ext cx="7420722" cy="42203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Universal Messaging</a:t>
              </a:r>
            </a:p>
          </p:txBody>
        </p:sp>
        <p:sp>
          <p:nvSpPr>
            <p:cNvPr id="3" name="Rounded Rectangle 2"/>
            <p:cNvSpPr/>
            <p:nvPr/>
          </p:nvSpPr>
          <p:spPr>
            <a:xfrm>
              <a:off x="442124" y="1959430"/>
              <a:ext cx="1346479" cy="60289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Integration Server</a:t>
              </a:r>
            </a:p>
          </p:txBody>
        </p:sp>
        <p:grpSp>
          <p:nvGrpSpPr>
            <p:cNvPr id="111" name="Group 110"/>
            <p:cNvGrpSpPr/>
            <p:nvPr/>
          </p:nvGrpSpPr>
          <p:grpSpPr>
            <a:xfrm>
              <a:off x="5536640" y="1959431"/>
              <a:ext cx="1346479" cy="607012"/>
              <a:chOff x="5536640" y="1959431"/>
              <a:chExt cx="1346479" cy="607012"/>
            </a:xfrm>
            <a:grpFill/>
          </p:grpSpPr>
          <p:sp>
            <p:nvSpPr>
              <p:cNvPr id="7" name="Rounded Rectangle 6"/>
              <p:cNvSpPr/>
              <p:nvPr/>
            </p:nvSpPr>
            <p:spPr>
              <a:xfrm>
                <a:off x="5536640" y="1959431"/>
                <a:ext cx="1346479" cy="60289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err="1" smtClean="0">
                    <a:solidFill>
                      <a:schemeClr val="bg1"/>
                    </a:solidFill>
                  </a:rPr>
                  <a:t>MashZone</a:t>
                </a:r>
                <a:r>
                  <a:rPr lang="en-US" sz="1400" b="1" dirty="0" smtClean="0">
                    <a:solidFill>
                      <a:schemeClr val="bg1"/>
                    </a:solidFill>
                  </a:rPr>
                  <a:t> </a:t>
                </a:r>
                <a:r>
                  <a:rPr lang="en-US" sz="1400" b="1" dirty="0" err="1" smtClean="0">
                    <a:solidFill>
                      <a:schemeClr val="bg1"/>
                    </a:solidFill>
                  </a:rPr>
                  <a:t>NextGen</a:t>
                </a:r>
                <a:endParaRPr lang="en-US" sz="1400" b="1" dirty="0" smtClean="0">
                  <a:solidFill>
                    <a:schemeClr val="bg1"/>
                  </a:solidFill>
                </a:endParaRPr>
              </a:p>
            </p:txBody>
          </p:sp>
          <p:sp>
            <p:nvSpPr>
              <p:cNvPr id="109" name="Rectangle 108"/>
              <p:cNvSpPr/>
              <p:nvPr/>
            </p:nvSpPr>
            <p:spPr>
              <a:xfrm>
                <a:off x="5607041" y="2404860"/>
                <a:ext cx="93623" cy="1615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grpSp>
    </p:spTree>
    <p:extLst>
      <p:ext uri="{BB962C8B-B14F-4D97-AF65-F5344CB8AC3E}">
        <p14:creationId xmlns:p14="http://schemas.microsoft.com/office/powerpoint/2010/main" val="24114866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Image result for industry background"/>
          <p:cNvPicPr>
            <a:picLocks noChangeAspect="1" noChangeArrowheads="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0" y="0"/>
            <a:ext cx="9158310" cy="51435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7297462" y="251460"/>
            <a:ext cx="1649730" cy="712470"/>
          </a:xfrm>
          <a:prstGeom prst="roundRect">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nvGrpSpPr>
          <p:cNvPr id="4" name="Group 3"/>
          <p:cNvGrpSpPr/>
          <p:nvPr/>
        </p:nvGrpSpPr>
        <p:grpSpPr>
          <a:xfrm>
            <a:off x="1647930" y="607695"/>
            <a:ext cx="4783015" cy="1964055"/>
            <a:chOff x="1647930" y="607695"/>
            <a:chExt cx="4783015" cy="1964055"/>
          </a:xfrm>
        </p:grpSpPr>
        <p:sp>
          <p:nvSpPr>
            <p:cNvPr id="2" name="Rounded Rectangle 1"/>
            <p:cNvSpPr/>
            <p:nvPr/>
          </p:nvSpPr>
          <p:spPr>
            <a:xfrm>
              <a:off x="1647930" y="607695"/>
              <a:ext cx="4783015" cy="1964055"/>
            </a:xfrm>
            <a:prstGeom prst="roundRect">
              <a:avLst/>
            </a:prstGeom>
            <a:solidFill>
              <a:schemeClr val="bg1">
                <a:lumMod val="9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3" name="TextBox 2"/>
            <p:cNvSpPr txBox="1"/>
            <p:nvPr/>
          </p:nvSpPr>
          <p:spPr>
            <a:xfrm>
              <a:off x="2371411" y="748486"/>
              <a:ext cx="3989196" cy="276999"/>
            </a:xfrm>
            <a:prstGeom prst="rect">
              <a:avLst/>
            </a:prstGeom>
            <a:noFill/>
          </p:spPr>
          <p:txBody>
            <a:bodyPr vert="horz" wrap="square" lIns="0" tIns="0" rIns="0" bIns="0" rtlCol="0">
              <a:spAutoFit/>
            </a:bodyPr>
            <a:lstStyle/>
            <a:p>
              <a:pPr>
                <a:spcBef>
                  <a:spcPts val="432"/>
                </a:spcBef>
                <a:buClr>
                  <a:schemeClr val="bg1">
                    <a:lumMod val="50000"/>
                  </a:schemeClr>
                </a:buClr>
              </a:pPr>
              <a:r>
                <a:rPr lang="en-US" sz="1800" b="1" dirty="0" smtClean="0">
                  <a:solidFill>
                    <a:srgbClr val="C00000"/>
                  </a:solidFill>
                </a:rPr>
                <a:t>PROBLEM</a:t>
              </a:r>
            </a:p>
          </p:txBody>
        </p:sp>
        <p:sp>
          <p:nvSpPr>
            <p:cNvPr id="22" name="TextBox 21"/>
            <p:cNvSpPr txBox="1"/>
            <p:nvPr/>
          </p:nvSpPr>
          <p:spPr>
            <a:xfrm>
              <a:off x="2371411" y="1084436"/>
              <a:ext cx="3989196" cy="646331"/>
            </a:xfrm>
            <a:prstGeom prst="rect">
              <a:avLst/>
            </a:prstGeom>
            <a:noFill/>
          </p:spPr>
          <p:txBody>
            <a:bodyPr vert="horz" wrap="square" lIns="0" tIns="0" rIns="0" bIns="0" rtlCol="0">
              <a:spAutoFit/>
            </a:bodyPr>
            <a:lstStyle/>
            <a:p>
              <a:pPr marL="285750" indent="-285750">
                <a:buFont typeface="Arial" panose="020B0604020202020204" pitchFamily="34" charset="0"/>
                <a:buChar char="•"/>
              </a:pPr>
              <a:r>
                <a:rPr lang="en-US" sz="1400" dirty="0"/>
                <a:t>We require a single and fast repository for all our Thing information across all applications in our business.</a:t>
              </a:r>
            </a:p>
          </p:txBody>
        </p:sp>
      </p:grpSp>
      <p:grpSp>
        <p:nvGrpSpPr>
          <p:cNvPr id="23" name="Group 22"/>
          <p:cNvGrpSpPr/>
          <p:nvPr/>
        </p:nvGrpSpPr>
        <p:grpSpPr>
          <a:xfrm>
            <a:off x="2514447" y="2747994"/>
            <a:ext cx="4783015" cy="1964055"/>
            <a:chOff x="1647930" y="607695"/>
            <a:chExt cx="4783015" cy="1964055"/>
          </a:xfrm>
        </p:grpSpPr>
        <p:sp>
          <p:nvSpPr>
            <p:cNvPr id="24" name="Rounded Rectangle 23"/>
            <p:cNvSpPr/>
            <p:nvPr/>
          </p:nvSpPr>
          <p:spPr>
            <a:xfrm>
              <a:off x="1647930" y="607695"/>
              <a:ext cx="4783015" cy="1964055"/>
            </a:xfrm>
            <a:prstGeom prst="roundRect">
              <a:avLst/>
            </a:prstGeom>
            <a:solidFill>
              <a:schemeClr val="bg1">
                <a:lumMod val="9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25" name="TextBox 24"/>
            <p:cNvSpPr txBox="1"/>
            <p:nvPr/>
          </p:nvSpPr>
          <p:spPr>
            <a:xfrm>
              <a:off x="1869011" y="748486"/>
              <a:ext cx="3989196" cy="276999"/>
            </a:xfrm>
            <a:prstGeom prst="rect">
              <a:avLst/>
            </a:prstGeom>
            <a:noFill/>
          </p:spPr>
          <p:txBody>
            <a:bodyPr vert="horz" wrap="square" lIns="0" tIns="0" rIns="0" bIns="0" rtlCol="0">
              <a:spAutoFit/>
            </a:bodyPr>
            <a:lstStyle/>
            <a:p>
              <a:pPr>
                <a:spcBef>
                  <a:spcPts val="432"/>
                </a:spcBef>
                <a:buClr>
                  <a:schemeClr val="bg1">
                    <a:lumMod val="50000"/>
                  </a:schemeClr>
                </a:buClr>
              </a:pPr>
              <a:r>
                <a:rPr lang="en-US" sz="1800" b="1" dirty="0" smtClean="0">
                  <a:solidFill>
                    <a:srgbClr val="C00000"/>
                  </a:solidFill>
                </a:rPr>
                <a:t>SOLUTION</a:t>
              </a:r>
            </a:p>
          </p:txBody>
        </p:sp>
        <p:sp>
          <p:nvSpPr>
            <p:cNvPr id="26" name="TextBox 25"/>
            <p:cNvSpPr txBox="1"/>
            <p:nvPr/>
          </p:nvSpPr>
          <p:spPr>
            <a:xfrm>
              <a:off x="1869011" y="1084436"/>
              <a:ext cx="3989196" cy="861774"/>
            </a:xfrm>
            <a:prstGeom prst="rect">
              <a:avLst/>
            </a:prstGeom>
            <a:noFill/>
          </p:spPr>
          <p:txBody>
            <a:bodyPr vert="horz" wrap="square" lIns="0" tIns="0" rIns="0" bIns="0" rtlCol="0">
              <a:spAutoFit/>
            </a:bodyPr>
            <a:lstStyle/>
            <a:p>
              <a:pPr marL="285750" indent="-285750">
                <a:buFont typeface="Arial" panose="020B0604020202020204" pitchFamily="34" charset="0"/>
                <a:buChar char="•"/>
              </a:pPr>
              <a:r>
                <a:rPr lang="en-US" sz="1400" dirty="0"/>
                <a:t>Use Terracotta DB as an in-memory master database for Thing metadata.</a:t>
              </a:r>
            </a:p>
            <a:p>
              <a:pPr marL="285750" indent="-285750">
                <a:buFont typeface="Arial" panose="020B0604020202020204" pitchFamily="34" charset="0"/>
                <a:buChar char="•"/>
              </a:pPr>
              <a:r>
                <a:rPr lang="en-US" sz="1400" dirty="0"/>
                <a:t>After registering the Thing with Cumulocity, store it to Terracotta DB.</a:t>
              </a:r>
            </a:p>
          </p:txBody>
        </p:sp>
      </p:grpSp>
      <p:grpSp>
        <p:nvGrpSpPr>
          <p:cNvPr id="13" name="Group 12"/>
          <p:cNvGrpSpPr/>
          <p:nvPr/>
        </p:nvGrpSpPr>
        <p:grpSpPr>
          <a:xfrm>
            <a:off x="272241" y="346710"/>
            <a:ext cx="1988820" cy="2651760"/>
            <a:chOff x="3399790" y="2034540"/>
            <a:chExt cx="1988820" cy="2651760"/>
          </a:xfrm>
        </p:grpSpPr>
        <p:sp>
          <p:nvSpPr>
            <p:cNvPr id="8" name="Rounded Rectangle 7"/>
            <p:cNvSpPr/>
            <p:nvPr/>
          </p:nvSpPr>
          <p:spPr>
            <a:xfrm>
              <a:off x="3399790" y="2034540"/>
              <a:ext cx="1988820" cy="2651760"/>
            </a:xfrm>
            <a:prstGeom prst="roundRect">
              <a:avLst/>
            </a:prstGeom>
            <a:solidFill>
              <a:srgbClr val="B51D1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a:p>
              <a:pPr algn="ctr"/>
              <a:endParaRPr lang="en-US" sz="1400" b="1" dirty="0">
                <a:solidFill>
                  <a:schemeClr val="bg1"/>
                </a:solidFill>
              </a:endParaRPr>
            </a:p>
            <a:p>
              <a:pPr algn="ctr"/>
              <a:endParaRPr lang="en-US" sz="1400" b="1" dirty="0" smtClean="0">
                <a:solidFill>
                  <a:schemeClr val="bg1"/>
                </a:solidFill>
              </a:endParaRPr>
            </a:p>
            <a:p>
              <a:pPr algn="ctr"/>
              <a:endParaRPr lang="en-US" sz="1400" b="1" dirty="0">
                <a:solidFill>
                  <a:schemeClr val="bg1"/>
                </a:solidFill>
              </a:endParaRPr>
            </a:p>
            <a:p>
              <a:pPr algn="ctr"/>
              <a:endParaRPr lang="en-US" sz="1400" b="1" dirty="0" smtClean="0">
                <a:solidFill>
                  <a:schemeClr val="bg1"/>
                </a:solidFill>
              </a:endParaRPr>
            </a:p>
            <a:p>
              <a:pPr algn="ctr"/>
              <a:endParaRPr lang="en-US" sz="1400" b="1" dirty="0">
                <a:solidFill>
                  <a:schemeClr val="bg1"/>
                </a:solidFill>
              </a:endParaRPr>
            </a:p>
            <a:p>
              <a:pPr algn="ctr"/>
              <a:endParaRPr lang="en-US" sz="1400" b="1" dirty="0" smtClean="0">
                <a:solidFill>
                  <a:schemeClr val="bg1"/>
                </a:solidFill>
              </a:endParaRPr>
            </a:p>
            <a:p>
              <a:pPr algn="ctr"/>
              <a:r>
                <a:rPr lang="en-US" sz="1400" b="1" dirty="0" smtClean="0">
                  <a:solidFill>
                    <a:schemeClr val="bg1"/>
                  </a:solidFill>
                </a:rPr>
                <a:t>Jonathan</a:t>
              </a:r>
            </a:p>
            <a:p>
              <a:pPr algn="ctr"/>
              <a:r>
                <a:rPr lang="en-US" sz="2000" b="1" dirty="0" smtClean="0">
                  <a:solidFill>
                    <a:schemeClr val="bg1"/>
                  </a:solidFill>
                </a:rPr>
                <a:t>CIO</a:t>
              </a:r>
            </a:p>
          </p:txBody>
        </p:sp>
        <p:sp>
          <p:nvSpPr>
            <p:cNvPr id="10" name="Rounded Rectangle 9"/>
            <p:cNvSpPr/>
            <p:nvPr/>
          </p:nvSpPr>
          <p:spPr>
            <a:xfrm>
              <a:off x="3628390" y="2232660"/>
              <a:ext cx="1531620" cy="1531620"/>
            </a:xfrm>
            <a:prstGeom prst="roundRec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grpSp>
        <p:nvGrpSpPr>
          <p:cNvPr id="16" name="Group 15"/>
          <p:cNvGrpSpPr/>
          <p:nvPr/>
        </p:nvGrpSpPr>
        <p:grpSpPr>
          <a:xfrm>
            <a:off x="6790690" y="2232660"/>
            <a:ext cx="1988820" cy="2651760"/>
            <a:chOff x="6600190" y="2034540"/>
            <a:chExt cx="1988820" cy="2651760"/>
          </a:xfrm>
        </p:grpSpPr>
        <p:sp>
          <p:nvSpPr>
            <p:cNvPr id="14" name="Rounded Rectangle 13"/>
            <p:cNvSpPr/>
            <p:nvPr/>
          </p:nvSpPr>
          <p:spPr>
            <a:xfrm>
              <a:off x="6600190" y="2034540"/>
              <a:ext cx="1988820" cy="2651760"/>
            </a:xfrm>
            <a:prstGeom prst="roundRect">
              <a:avLst/>
            </a:prstGeom>
            <a:solidFill>
              <a:srgbClr val="B51D1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a:solidFill>
                  <a:schemeClr val="bg1"/>
                </a:solidFill>
              </a:endParaRPr>
            </a:p>
            <a:p>
              <a:pPr algn="ctr"/>
              <a:endParaRPr lang="en-US" sz="1400" b="1" dirty="0">
                <a:solidFill>
                  <a:schemeClr val="bg1"/>
                </a:solidFill>
              </a:endParaRPr>
            </a:p>
            <a:p>
              <a:pPr algn="ctr"/>
              <a:endParaRPr lang="en-US" sz="1400" b="1" dirty="0">
                <a:solidFill>
                  <a:schemeClr val="bg1"/>
                </a:solidFill>
              </a:endParaRPr>
            </a:p>
            <a:p>
              <a:pPr algn="ctr"/>
              <a:endParaRPr lang="en-US" sz="1400" b="1" dirty="0">
                <a:solidFill>
                  <a:schemeClr val="bg1"/>
                </a:solidFill>
              </a:endParaRPr>
            </a:p>
            <a:p>
              <a:pPr algn="ctr"/>
              <a:endParaRPr lang="en-US" sz="1400" b="1" dirty="0">
                <a:solidFill>
                  <a:schemeClr val="bg1"/>
                </a:solidFill>
              </a:endParaRPr>
            </a:p>
            <a:p>
              <a:pPr algn="ctr"/>
              <a:endParaRPr lang="en-US" sz="1400" b="1" dirty="0">
                <a:solidFill>
                  <a:schemeClr val="bg1"/>
                </a:solidFill>
              </a:endParaRPr>
            </a:p>
            <a:p>
              <a:pPr algn="ctr"/>
              <a:endParaRPr lang="en-US" sz="1400" b="1" dirty="0" smtClean="0">
                <a:solidFill>
                  <a:schemeClr val="bg1"/>
                </a:solidFill>
              </a:endParaRPr>
            </a:p>
            <a:p>
              <a:pPr algn="ctr"/>
              <a:endParaRPr lang="en-US" sz="1400" b="1" dirty="0">
                <a:solidFill>
                  <a:schemeClr val="bg1"/>
                </a:solidFill>
              </a:endParaRPr>
            </a:p>
            <a:p>
              <a:pPr algn="ctr"/>
              <a:r>
                <a:rPr lang="en-US" sz="1400" b="1" dirty="0" smtClean="0">
                  <a:solidFill>
                    <a:schemeClr val="bg1"/>
                  </a:solidFill>
                </a:rPr>
                <a:t>Jay</a:t>
              </a:r>
              <a:endParaRPr lang="en-US" sz="1400" b="1" dirty="0">
                <a:solidFill>
                  <a:schemeClr val="bg1"/>
                </a:solidFill>
              </a:endParaRPr>
            </a:p>
            <a:p>
              <a:pPr algn="ctr"/>
              <a:r>
                <a:rPr lang="en-US" sz="2000" b="1" dirty="0" smtClean="0">
                  <a:solidFill>
                    <a:schemeClr val="bg1"/>
                  </a:solidFill>
                </a:rPr>
                <a:t>Development Lead</a:t>
              </a:r>
              <a:endParaRPr lang="en-US" sz="2000" b="1" dirty="0">
                <a:solidFill>
                  <a:schemeClr val="bg1"/>
                </a:solidFill>
              </a:endParaRPr>
            </a:p>
          </p:txBody>
        </p:sp>
        <p:sp>
          <p:nvSpPr>
            <p:cNvPr id="15" name="Rounded Rectangle 14"/>
            <p:cNvSpPr/>
            <p:nvPr/>
          </p:nvSpPr>
          <p:spPr>
            <a:xfrm>
              <a:off x="6828790" y="2232660"/>
              <a:ext cx="1531620" cy="1531620"/>
            </a:xfrm>
            <a:prstGeom prst="roundRect">
              <a:avLst/>
            </a:prstGeom>
            <a:blipFill dpi="0" rotWithShape="1">
              <a:blip r:embed="rId7">
                <a:extLst>
                  <a:ext uri="{28A0092B-C50C-407E-A947-70E740481C1C}">
                    <a14:useLocalDpi xmlns:a14="http://schemas.microsoft.com/office/drawing/2010/main" val="0"/>
                  </a:ext>
                </a:extLst>
              </a:blip>
              <a:srcRect/>
              <a:stretch>
                <a:fillRect/>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sp>
        <p:nvSpPr>
          <p:cNvPr id="7" name="Oval 6"/>
          <p:cNvSpPr/>
          <p:nvPr/>
        </p:nvSpPr>
        <p:spPr>
          <a:xfrm>
            <a:off x="724040" y="3493230"/>
            <a:ext cx="1085222" cy="108522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chemeClr val="bg1"/>
                </a:solidFill>
                <a:latin typeface="Arial Black" panose="020B0A04020102020204" pitchFamily="34" charset="0"/>
              </a:rPr>
              <a:t>3</a:t>
            </a:r>
            <a:endParaRPr lang="en-US" sz="3200" b="1" dirty="0" smtClean="0">
              <a:solidFill>
                <a:schemeClr val="bg1"/>
              </a:solidFill>
              <a:latin typeface="Arial Black" panose="020B0A04020102020204" pitchFamily="34" charset="0"/>
            </a:endParaRPr>
          </a:p>
        </p:txBody>
      </p:sp>
      <p:grpSp>
        <p:nvGrpSpPr>
          <p:cNvPr id="6" name="Group 5"/>
          <p:cNvGrpSpPr/>
          <p:nvPr/>
        </p:nvGrpSpPr>
        <p:grpSpPr>
          <a:xfrm>
            <a:off x="562714" y="3332457"/>
            <a:ext cx="1406771" cy="1428320"/>
            <a:chOff x="733530" y="3332457"/>
            <a:chExt cx="1406771" cy="1428320"/>
          </a:xfrm>
          <a:solidFill>
            <a:schemeClr val="bg1">
              <a:lumMod val="75000"/>
            </a:schemeClr>
          </a:solidFill>
          <a:scene3d>
            <a:camera prst="orthographicFront">
              <a:rot lat="0" lon="0" rev="0"/>
            </a:camera>
            <a:lightRig rig="soft" dir="t">
              <a:rot lat="0" lon="0" rev="0"/>
            </a:lightRig>
          </a:scene3d>
        </p:grpSpPr>
        <p:sp>
          <p:nvSpPr>
            <p:cNvPr id="5" name="Circular Arrow 4"/>
            <p:cNvSpPr/>
            <p:nvPr/>
          </p:nvSpPr>
          <p:spPr>
            <a:xfrm>
              <a:off x="733530" y="3332457"/>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19" name="Circular Arrow 18"/>
            <p:cNvSpPr/>
            <p:nvPr/>
          </p:nvSpPr>
          <p:spPr>
            <a:xfrm rot="7200000">
              <a:off x="733530" y="3344588"/>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20" name="Circular Arrow 19"/>
            <p:cNvSpPr/>
            <p:nvPr/>
          </p:nvSpPr>
          <p:spPr>
            <a:xfrm rot="14400000">
              <a:off x="733532" y="3354008"/>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spTree>
    <p:extLst>
      <p:ext uri="{BB962C8B-B14F-4D97-AF65-F5344CB8AC3E}">
        <p14:creationId xmlns:p14="http://schemas.microsoft.com/office/powerpoint/2010/main" val="361279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1" presetClass="entr" presetSubtype="1"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500"/>
                                        <p:tgtEl>
                                          <p:spTgt spid="6"/>
                                        </p:tgtEl>
                                      </p:cBhvr>
                                    </p:animEffect>
                                  </p:childTnLst>
                                </p:cTn>
                              </p:par>
                            </p:childTnLst>
                          </p:cTn>
                        </p:par>
                        <p:par>
                          <p:cTn id="13" fill="hold">
                            <p:stCondLst>
                              <p:cond delay="500"/>
                            </p:stCondLst>
                            <p:childTnLst>
                              <p:par>
                                <p:cTn id="14" presetID="42"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ppt_x</p:attrName>
                                        </p:attrNameLst>
                                      </p:cBhvr>
                                      <p:tavLst>
                                        <p:tav tm="0">
                                          <p:val>
                                            <p:strVal val="#ppt_x-#ppt_w*1.125000"/>
                                          </p:val>
                                        </p:tav>
                                        <p:tav tm="100000">
                                          <p:val>
                                            <p:strVal val="#ppt_x"/>
                                          </p:val>
                                        </p:tav>
                                      </p:tavLst>
                                    </p:anim>
                                    <p:animEffect transition="in" filter="wipe(right)">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childTnLst>
                          </p:cTn>
                        </p:par>
                        <p:par>
                          <p:cTn id="31" fill="hold">
                            <p:stCondLst>
                              <p:cond delay="1000"/>
                            </p:stCondLst>
                            <p:childTnLst>
                              <p:par>
                                <p:cTn id="32" presetID="12" presetClass="entr" presetSubtype="2" fill="hold" nodeType="after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additive="base">
                                        <p:cTn id="34" dur="500"/>
                                        <p:tgtEl>
                                          <p:spTgt spid="23"/>
                                        </p:tgtEl>
                                        <p:attrNameLst>
                                          <p:attrName>ppt_x</p:attrName>
                                        </p:attrNameLst>
                                      </p:cBhvr>
                                      <p:tavLst>
                                        <p:tav tm="0">
                                          <p:val>
                                            <p:strVal val="#ppt_x+#ppt_w*1.125000"/>
                                          </p:val>
                                        </p:tav>
                                        <p:tav tm="100000">
                                          <p:val>
                                            <p:strVal val="#ppt_x"/>
                                          </p:val>
                                        </p:tav>
                                      </p:tavLst>
                                    </p:anim>
                                    <p:animEffect transition="in" filter="wipe(left)">
                                      <p:cBhvr>
                                        <p:cTn id="3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Image result for industry background"/>
          <p:cNvPicPr>
            <a:picLocks noChangeAspect="1" noChangeArrowheads="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0" y="0"/>
            <a:ext cx="9158310" cy="51435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7297462" y="251460"/>
            <a:ext cx="1649730" cy="712470"/>
          </a:xfrm>
          <a:prstGeom prst="roundRect">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24" name="Rounded Rectangle 23"/>
          <p:cNvSpPr/>
          <p:nvPr/>
        </p:nvSpPr>
        <p:spPr>
          <a:xfrm>
            <a:off x="305260" y="1181100"/>
            <a:ext cx="8641932" cy="3703320"/>
          </a:xfrm>
          <a:prstGeom prst="roundRect">
            <a:avLst>
              <a:gd name="adj" fmla="val 7081"/>
            </a:avLst>
          </a:prstGeom>
          <a:solidFill>
            <a:schemeClr val="bg1">
              <a:lumMod val="9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7" name="Oval 6"/>
          <p:cNvSpPr/>
          <p:nvPr/>
        </p:nvSpPr>
        <p:spPr>
          <a:xfrm>
            <a:off x="724040" y="2490149"/>
            <a:ext cx="1085222" cy="108522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smtClean="0">
                <a:solidFill>
                  <a:schemeClr val="bg1"/>
                </a:solidFill>
                <a:latin typeface="Arial Black" panose="020B0A04020102020204" pitchFamily="34" charset="0"/>
              </a:rPr>
              <a:t>3</a:t>
            </a:r>
          </a:p>
        </p:txBody>
      </p:sp>
      <p:grpSp>
        <p:nvGrpSpPr>
          <p:cNvPr id="6" name="Group 5"/>
          <p:cNvGrpSpPr/>
          <p:nvPr/>
        </p:nvGrpSpPr>
        <p:grpSpPr>
          <a:xfrm>
            <a:off x="562714" y="2329376"/>
            <a:ext cx="1406771" cy="1428320"/>
            <a:chOff x="733530" y="3332457"/>
            <a:chExt cx="1406771" cy="1428320"/>
          </a:xfrm>
          <a:solidFill>
            <a:schemeClr val="bg1">
              <a:lumMod val="75000"/>
            </a:schemeClr>
          </a:solidFill>
          <a:scene3d>
            <a:camera prst="orthographicFront">
              <a:rot lat="0" lon="0" rev="0"/>
            </a:camera>
            <a:lightRig rig="soft" dir="t">
              <a:rot lat="0" lon="0" rev="0"/>
            </a:lightRig>
          </a:scene3d>
        </p:grpSpPr>
        <p:sp>
          <p:nvSpPr>
            <p:cNvPr id="5" name="Circular Arrow 4"/>
            <p:cNvSpPr/>
            <p:nvPr/>
          </p:nvSpPr>
          <p:spPr>
            <a:xfrm>
              <a:off x="733530" y="3332457"/>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19" name="Circular Arrow 18"/>
            <p:cNvSpPr/>
            <p:nvPr/>
          </p:nvSpPr>
          <p:spPr>
            <a:xfrm rot="7200000">
              <a:off x="733530" y="3344588"/>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20" name="Circular Arrow 19"/>
            <p:cNvSpPr/>
            <p:nvPr/>
          </p:nvSpPr>
          <p:spPr>
            <a:xfrm rot="14400000">
              <a:off x="733532" y="3354008"/>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graphicFrame>
        <p:nvGraphicFramePr>
          <p:cNvPr id="9" name="Diagram 8"/>
          <p:cNvGraphicFramePr/>
          <p:nvPr>
            <p:extLst>
              <p:ext uri="{D42A27DB-BD31-4B8C-83A1-F6EECF244321}">
                <p14:modId xmlns:p14="http://schemas.microsoft.com/office/powerpoint/2010/main" val="3128247554"/>
              </p:ext>
            </p:extLst>
          </p:nvPr>
        </p:nvGraphicFramePr>
        <p:xfrm>
          <a:off x="1809262" y="1181099"/>
          <a:ext cx="6941038" cy="370332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2" name="TextBox 11"/>
          <p:cNvSpPr txBox="1"/>
          <p:nvPr/>
        </p:nvSpPr>
        <p:spPr>
          <a:xfrm>
            <a:off x="413046" y="299918"/>
            <a:ext cx="1396216" cy="615553"/>
          </a:xfrm>
          <a:prstGeom prst="rect">
            <a:avLst/>
          </a:prstGeom>
          <a:noFill/>
        </p:spPr>
        <p:txBody>
          <a:bodyPr vert="horz" wrap="none" lIns="0" tIns="0" rIns="0" bIns="0" rtlCol="0">
            <a:spAutoFit/>
          </a:bodyPr>
          <a:lstStyle/>
          <a:p>
            <a:pPr>
              <a:spcBef>
                <a:spcPts val="432"/>
              </a:spcBef>
              <a:buClr>
                <a:schemeClr val="bg1">
                  <a:lumMod val="50000"/>
                </a:schemeClr>
              </a:buClr>
            </a:pPr>
            <a:r>
              <a:rPr lang="en-US" sz="4000" b="1" dirty="0" smtClean="0">
                <a:solidFill>
                  <a:srgbClr val="C00000"/>
                </a:solidFill>
              </a:rPr>
              <a:t>Steps</a:t>
            </a:r>
          </a:p>
        </p:txBody>
      </p:sp>
    </p:spTree>
    <p:extLst>
      <p:ext uri="{BB962C8B-B14F-4D97-AF65-F5344CB8AC3E}">
        <p14:creationId xmlns:p14="http://schemas.microsoft.com/office/powerpoint/2010/main" val="4746211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ounded Rectangle 65"/>
          <p:cNvSpPr/>
          <p:nvPr/>
        </p:nvSpPr>
        <p:spPr>
          <a:xfrm rot="16200000">
            <a:off x="1534328" y="2020935"/>
            <a:ext cx="522525" cy="492369"/>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DBO</a:t>
            </a:r>
          </a:p>
        </p:txBody>
      </p:sp>
      <p:sp>
        <p:nvSpPr>
          <p:cNvPr id="67" name="Rounded Rectangle 66"/>
          <p:cNvSpPr/>
          <p:nvPr/>
        </p:nvSpPr>
        <p:spPr>
          <a:xfrm>
            <a:off x="1235934" y="2316137"/>
            <a:ext cx="522525" cy="492369"/>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Autofit/>
          </a:bodyPr>
          <a:lstStyle/>
          <a:p>
            <a:pPr algn="ctr"/>
            <a:r>
              <a:rPr lang="en-US" sz="1050" b="1" dirty="0" smtClean="0">
                <a:solidFill>
                  <a:schemeClr val="bg1"/>
                </a:solidFill>
              </a:rPr>
              <a:t>Adapter</a:t>
            </a:r>
          </a:p>
        </p:txBody>
      </p:sp>
      <p:grpSp>
        <p:nvGrpSpPr>
          <p:cNvPr id="132" name="Group 131"/>
          <p:cNvGrpSpPr/>
          <p:nvPr/>
        </p:nvGrpSpPr>
        <p:grpSpPr>
          <a:xfrm>
            <a:off x="793814" y="1316329"/>
            <a:ext cx="6991140" cy="2974321"/>
            <a:chOff x="793814" y="1316329"/>
            <a:chExt cx="6991140" cy="2974321"/>
          </a:xfrm>
        </p:grpSpPr>
        <p:cxnSp>
          <p:nvCxnSpPr>
            <p:cNvPr id="133" name="Curved Connector 132"/>
            <p:cNvCxnSpPr/>
            <p:nvPr/>
          </p:nvCxnSpPr>
          <p:spPr>
            <a:xfrm rot="5400000" flipH="1" flipV="1">
              <a:off x="550139" y="1620291"/>
              <a:ext cx="698365" cy="90442"/>
            </a:xfrm>
            <a:prstGeom prst="curvedConnector3">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4" name="Curved Connector 133"/>
            <p:cNvCxnSpPr/>
            <p:nvPr/>
          </p:nvCxnSpPr>
          <p:spPr>
            <a:xfrm rot="5400000" flipH="1" flipV="1">
              <a:off x="1728312" y="964644"/>
              <a:ext cx="381846" cy="1085215"/>
            </a:xfrm>
            <a:prstGeom prst="curvedConnector3">
              <a:avLst>
                <a:gd name="adj1" fmla="val 50000"/>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5" name="Curved Connector 134"/>
            <p:cNvCxnSpPr/>
            <p:nvPr/>
          </p:nvCxnSpPr>
          <p:spPr>
            <a:xfrm rot="16200000" flipV="1">
              <a:off x="75356" y="3526970"/>
              <a:ext cx="1482135" cy="45220"/>
            </a:xfrm>
            <a:prstGeom prst="curvedConnector3">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6" name="Curved Connector 135"/>
            <p:cNvCxnSpPr/>
            <p:nvPr/>
          </p:nvCxnSpPr>
          <p:spPr>
            <a:xfrm rot="16200000" flipH="1">
              <a:off x="1050825" y="2626867"/>
              <a:ext cx="694597" cy="565518"/>
            </a:xfrm>
            <a:prstGeom prst="curvedConnector3">
              <a:avLst>
                <a:gd name="adj1" fmla="val 717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Curved Connector 137"/>
            <p:cNvCxnSpPr/>
            <p:nvPr/>
          </p:nvCxnSpPr>
          <p:spPr>
            <a:xfrm rot="16200000" flipV="1">
              <a:off x="7020020" y="3525716"/>
              <a:ext cx="1482135" cy="47732"/>
            </a:xfrm>
            <a:prstGeom prst="curvedConnector3">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9" name="Curved Connector 138"/>
            <p:cNvCxnSpPr/>
            <p:nvPr/>
          </p:nvCxnSpPr>
          <p:spPr>
            <a:xfrm rot="16200000" flipV="1">
              <a:off x="5902136" y="3465427"/>
              <a:ext cx="1482136" cy="168310"/>
            </a:xfrm>
            <a:prstGeom prst="curvedConnector3">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0" name="Curved Connector 139"/>
            <p:cNvCxnSpPr/>
            <p:nvPr/>
          </p:nvCxnSpPr>
          <p:spPr>
            <a:xfrm rot="5400000">
              <a:off x="5461272" y="2537213"/>
              <a:ext cx="266283" cy="808884"/>
            </a:xfrm>
            <a:prstGeom prst="curvedConnector3">
              <a:avLst>
                <a:gd name="adj1" fmla="val 50000"/>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1" name="Curved Connector 140"/>
            <p:cNvCxnSpPr/>
            <p:nvPr/>
          </p:nvCxnSpPr>
          <p:spPr>
            <a:xfrm rot="5400000">
              <a:off x="4391499" y="1812443"/>
              <a:ext cx="508354" cy="2016354"/>
            </a:xfrm>
            <a:prstGeom prst="curvedConnector3">
              <a:avLst>
                <a:gd name="adj1" fmla="val 50000"/>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2" name="Curved Connector 141"/>
            <p:cNvCxnSpPr/>
            <p:nvPr/>
          </p:nvCxnSpPr>
          <p:spPr>
            <a:xfrm flipV="1">
              <a:off x="2041775" y="2260881"/>
              <a:ext cx="686348" cy="6238"/>
            </a:xfrm>
            <a:prstGeom prst="curvedConnector3">
              <a:avLst>
                <a:gd name="adj1" fmla="val 50000"/>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3" name="Curved Connector 142"/>
            <p:cNvCxnSpPr/>
            <p:nvPr/>
          </p:nvCxnSpPr>
          <p:spPr>
            <a:xfrm rot="5400000" flipH="1" flipV="1">
              <a:off x="2731670" y="1331041"/>
              <a:ext cx="261262" cy="2133420"/>
            </a:xfrm>
            <a:prstGeom prst="curvedConnector4">
              <a:avLst>
                <a:gd name="adj1" fmla="val -64601"/>
                <a:gd name="adj2" fmla="val 90619"/>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4" name="Curved Connector 143"/>
            <p:cNvCxnSpPr/>
            <p:nvPr/>
          </p:nvCxnSpPr>
          <p:spPr>
            <a:xfrm rot="16200000" flipV="1">
              <a:off x="2858750" y="743576"/>
              <a:ext cx="266285" cy="4396158"/>
            </a:xfrm>
            <a:prstGeom prst="curvedConnector3">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5" name="Curved Connector 144"/>
            <p:cNvCxnSpPr/>
            <p:nvPr/>
          </p:nvCxnSpPr>
          <p:spPr>
            <a:xfrm rot="16200000" flipH="1">
              <a:off x="3210439" y="1095264"/>
              <a:ext cx="266291" cy="3692774"/>
            </a:xfrm>
            <a:prstGeom prst="curvedConnector3">
              <a:avLst>
                <a:gd name="adj1" fmla="val 50000"/>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7" name="Curved Connector 136"/>
            <p:cNvCxnSpPr/>
            <p:nvPr/>
          </p:nvCxnSpPr>
          <p:spPr>
            <a:xfrm rot="16200000" flipH="1">
              <a:off x="2434203" y="1871500"/>
              <a:ext cx="266291" cy="2140302"/>
            </a:xfrm>
            <a:prstGeom prst="curvedConnector3">
              <a:avLst>
                <a:gd name="adj1" fmla="val 50000"/>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146" name="Group 145"/>
          <p:cNvGrpSpPr/>
          <p:nvPr/>
        </p:nvGrpSpPr>
        <p:grpSpPr>
          <a:xfrm>
            <a:off x="312622" y="1426459"/>
            <a:ext cx="8597169" cy="1850112"/>
            <a:chOff x="312622" y="1426459"/>
            <a:chExt cx="8597169" cy="1850112"/>
          </a:xfrm>
        </p:grpSpPr>
        <p:sp>
          <p:nvSpPr>
            <p:cNvPr id="147" name="TextBox 146"/>
            <p:cNvSpPr txBox="1"/>
            <p:nvPr/>
          </p:nvSpPr>
          <p:spPr>
            <a:xfrm>
              <a:off x="312622" y="1426459"/>
              <a:ext cx="586699"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olidFill>
                    <a:schemeClr val="accent3"/>
                  </a:solidFill>
                  <a:sym typeface="Wingdings"/>
                </a:rPr>
                <a:t> </a:t>
              </a:r>
              <a:r>
                <a:rPr lang="en-US" sz="1050" dirty="0" smtClean="0">
                  <a:solidFill>
                    <a:schemeClr val="accent3"/>
                  </a:solidFill>
                </a:rPr>
                <a:t>publish</a:t>
              </a:r>
            </a:p>
          </p:txBody>
        </p:sp>
        <p:sp>
          <p:nvSpPr>
            <p:cNvPr id="148" name="TextBox 147"/>
            <p:cNvSpPr txBox="1"/>
            <p:nvPr/>
          </p:nvSpPr>
          <p:spPr>
            <a:xfrm>
              <a:off x="1668031" y="1536592"/>
              <a:ext cx="548227"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a:solidFill>
                    <a:schemeClr val="accent3"/>
                  </a:solidFill>
                  <a:sym typeface="Wingdings"/>
                </a:rPr>
                <a:t></a:t>
              </a:r>
              <a:r>
                <a:rPr lang="en-US" sz="1050" dirty="0" smtClean="0">
                  <a:solidFill>
                    <a:schemeClr val="accent3"/>
                  </a:solidFill>
                  <a:sym typeface="Wingdings"/>
                </a:rPr>
                <a:t> </a:t>
              </a:r>
              <a:r>
                <a:rPr lang="en-US" sz="1050" dirty="0" smtClean="0">
                  <a:solidFill>
                    <a:schemeClr val="accent3"/>
                  </a:solidFill>
                </a:rPr>
                <a:t>invoke</a:t>
              </a:r>
            </a:p>
          </p:txBody>
        </p:sp>
        <p:sp>
          <p:nvSpPr>
            <p:cNvPr id="149" name="TextBox 148"/>
            <p:cNvSpPr txBox="1"/>
            <p:nvPr/>
          </p:nvSpPr>
          <p:spPr>
            <a:xfrm>
              <a:off x="823962" y="2963454"/>
              <a:ext cx="411972"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a:solidFill>
                    <a:schemeClr val="accent3"/>
                  </a:solidFill>
                  <a:sym typeface="Wingdings"/>
                </a:rPr>
                <a:t></a:t>
              </a:r>
              <a:r>
                <a:rPr lang="en-US" sz="1050" dirty="0" smtClean="0">
                  <a:solidFill>
                    <a:schemeClr val="accent3"/>
                  </a:solidFill>
                  <a:sym typeface="Wingdings"/>
                </a:rPr>
                <a:t> </a:t>
              </a:r>
              <a:r>
                <a:rPr lang="en-US" sz="1050" dirty="0" smtClean="0">
                  <a:solidFill>
                    <a:schemeClr val="accent3"/>
                  </a:solidFill>
                </a:rPr>
                <a:t>emit</a:t>
              </a:r>
            </a:p>
          </p:txBody>
        </p:sp>
        <p:sp>
          <p:nvSpPr>
            <p:cNvPr id="150" name="TextBox 149"/>
            <p:cNvSpPr txBox="1"/>
            <p:nvPr/>
          </p:nvSpPr>
          <p:spPr>
            <a:xfrm>
              <a:off x="1680883" y="3044246"/>
              <a:ext cx="548227"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a:sym typeface="Wingdings"/>
                </a:rPr>
                <a:t></a:t>
              </a:r>
              <a:r>
                <a:rPr lang="en-US" sz="1050" dirty="0" smtClean="0">
                  <a:sym typeface="Wingdings"/>
                </a:rPr>
                <a:t> </a:t>
              </a:r>
              <a:r>
                <a:rPr lang="en-US" sz="1050" dirty="0" smtClean="0"/>
                <a:t>invoke</a:t>
              </a:r>
            </a:p>
          </p:txBody>
        </p:sp>
        <p:sp>
          <p:nvSpPr>
            <p:cNvPr id="151" name="TextBox 150"/>
            <p:cNvSpPr txBox="1"/>
            <p:nvPr/>
          </p:nvSpPr>
          <p:spPr>
            <a:xfrm>
              <a:off x="2492298" y="2970096"/>
              <a:ext cx="419987"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a:sym typeface="Wingdings"/>
                </a:rPr>
                <a:t></a:t>
              </a:r>
              <a:r>
                <a:rPr lang="en-US" sz="1050" dirty="0" smtClean="0">
                  <a:sym typeface="Wingdings"/>
                </a:rPr>
                <a:t> </a:t>
              </a:r>
              <a:r>
                <a:rPr lang="en-US" sz="1050" dirty="0" smtClean="0"/>
                <a:t>crud</a:t>
              </a:r>
            </a:p>
          </p:txBody>
        </p:sp>
        <p:sp>
          <p:nvSpPr>
            <p:cNvPr id="152" name="TextBox 151"/>
            <p:cNvSpPr txBox="1"/>
            <p:nvPr/>
          </p:nvSpPr>
          <p:spPr>
            <a:xfrm>
              <a:off x="7792497" y="3114988"/>
              <a:ext cx="1117294"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a:solidFill>
                    <a:schemeClr val="accent3"/>
                  </a:solidFill>
                  <a:sym typeface="Wingdings"/>
                </a:rPr>
                <a:t> </a:t>
              </a:r>
              <a:r>
                <a:rPr lang="en-US" sz="1050" dirty="0" smtClean="0">
                  <a:solidFill>
                    <a:schemeClr val="accent3"/>
                  </a:solidFill>
                  <a:sym typeface="Wingdings"/>
                </a:rPr>
                <a:t>consume/</a:t>
              </a:r>
              <a:r>
                <a:rPr lang="en-US" sz="1050" dirty="0" smtClean="0">
                  <a:solidFill>
                    <a:schemeClr val="accent3"/>
                  </a:solidFill>
                </a:rPr>
                <a:t>emit</a:t>
              </a:r>
            </a:p>
          </p:txBody>
        </p:sp>
        <p:sp>
          <p:nvSpPr>
            <p:cNvPr id="153" name="TextBox 152"/>
            <p:cNvSpPr txBox="1"/>
            <p:nvPr/>
          </p:nvSpPr>
          <p:spPr>
            <a:xfrm>
              <a:off x="6627441" y="2889305"/>
              <a:ext cx="705321"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olidFill>
                    <a:schemeClr val="accent3"/>
                  </a:solidFill>
                  <a:sym typeface="Wingdings"/>
                </a:rPr>
                <a:t> </a:t>
              </a:r>
              <a:r>
                <a:rPr lang="en-US" sz="1050" dirty="0" smtClean="0">
                  <a:solidFill>
                    <a:schemeClr val="accent3"/>
                  </a:solidFill>
                </a:rPr>
                <a:t>consume</a:t>
              </a:r>
            </a:p>
          </p:txBody>
        </p:sp>
        <p:sp>
          <p:nvSpPr>
            <p:cNvPr id="154" name="TextBox 153"/>
            <p:cNvSpPr txBox="1"/>
            <p:nvPr/>
          </p:nvSpPr>
          <p:spPr>
            <a:xfrm>
              <a:off x="5797896" y="2937840"/>
              <a:ext cx="509755"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olidFill>
                    <a:schemeClr val="accent3"/>
                  </a:solidFill>
                  <a:sym typeface="Wingdings"/>
                </a:rPr>
                <a:t> </a:t>
              </a:r>
              <a:r>
                <a:rPr lang="en-US" sz="1050" dirty="0" smtClean="0">
                  <a:solidFill>
                    <a:schemeClr val="accent3"/>
                  </a:solidFill>
                </a:rPr>
                <a:t>select</a:t>
              </a:r>
            </a:p>
          </p:txBody>
        </p:sp>
        <p:sp>
          <p:nvSpPr>
            <p:cNvPr id="155" name="TextBox 154"/>
            <p:cNvSpPr txBox="1"/>
            <p:nvPr/>
          </p:nvSpPr>
          <p:spPr>
            <a:xfrm>
              <a:off x="5026885" y="2739828"/>
              <a:ext cx="509755"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olidFill>
                    <a:schemeClr val="accent3"/>
                  </a:solidFill>
                  <a:sym typeface="Wingdings"/>
                </a:rPr>
                <a:t> </a:t>
              </a:r>
              <a:r>
                <a:rPr lang="en-US" sz="1050" dirty="0" smtClean="0">
                  <a:solidFill>
                    <a:schemeClr val="accent3"/>
                  </a:solidFill>
                </a:rPr>
                <a:t>select</a:t>
              </a:r>
            </a:p>
          </p:txBody>
        </p:sp>
        <p:sp>
          <p:nvSpPr>
            <p:cNvPr id="156" name="TextBox 155"/>
            <p:cNvSpPr txBox="1"/>
            <p:nvPr/>
          </p:nvSpPr>
          <p:spPr>
            <a:xfrm>
              <a:off x="2124883" y="2095179"/>
              <a:ext cx="543418"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olidFill>
                    <a:schemeClr val="accent3"/>
                  </a:solidFill>
                  <a:sym typeface="Wingdings"/>
                </a:rPr>
                <a:t> </a:t>
              </a:r>
              <a:r>
                <a:rPr lang="en-US" sz="1050" dirty="0" smtClean="0">
                  <a:solidFill>
                    <a:schemeClr val="accent3"/>
                  </a:solidFill>
                </a:rPr>
                <a:t>create</a:t>
              </a:r>
            </a:p>
          </p:txBody>
        </p:sp>
        <p:sp>
          <p:nvSpPr>
            <p:cNvPr id="157" name="TextBox 156"/>
            <p:cNvSpPr txBox="1"/>
            <p:nvPr/>
          </p:nvSpPr>
          <p:spPr>
            <a:xfrm>
              <a:off x="2124883" y="2487110"/>
              <a:ext cx="543418"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olidFill>
                    <a:schemeClr val="accent3"/>
                  </a:solidFill>
                  <a:sym typeface="Wingdings"/>
                </a:rPr>
                <a:t> </a:t>
              </a:r>
              <a:r>
                <a:rPr lang="en-US" sz="1050" dirty="0" smtClean="0">
                  <a:solidFill>
                    <a:schemeClr val="accent3"/>
                  </a:solidFill>
                </a:rPr>
                <a:t>create</a:t>
              </a:r>
            </a:p>
          </p:txBody>
        </p:sp>
      </p:grpSp>
      <p:grpSp>
        <p:nvGrpSpPr>
          <p:cNvPr id="126" name="Group 125"/>
          <p:cNvGrpSpPr/>
          <p:nvPr/>
        </p:nvGrpSpPr>
        <p:grpSpPr>
          <a:xfrm>
            <a:off x="532550" y="226083"/>
            <a:ext cx="7465933" cy="3523211"/>
            <a:chOff x="532550" y="226083"/>
            <a:chExt cx="7465933" cy="3523211"/>
          </a:xfrm>
          <a:solidFill>
            <a:schemeClr val="bg1">
              <a:lumMod val="65000"/>
            </a:schemeClr>
          </a:solidFill>
        </p:grpSpPr>
        <p:sp>
          <p:nvSpPr>
            <p:cNvPr id="114" name="Rounded Rectangle 113"/>
            <p:cNvSpPr/>
            <p:nvPr/>
          </p:nvSpPr>
          <p:spPr>
            <a:xfrm rot="5400000">
              <a:off x="3913933" y="2020935"/>
              <a:ext cx="522525" cy="4923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TE</a:t>
              </a:r>
            </a:p>
          </p:txBody>
        </p:sp>
        <p:sp>
          <p:nvSpPr>
            <p:cNvPr id="73" name="Rounded Rectangle 72"/>
            <p:cNvSpPr/>
            <p:nvPr/>
          </p:nvSpPr>
          <p:spPr>
            <a:xfrm>
              <a:off x="5737592" y="2316145"/>
              <a:ext cx="522525" cy="4923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JDBC</a:t>
              </a:r>
            </a:p>
          </p:txBody>
        </p:sp>
        <p:sp>
          <p:nvSpPr>
            <p:cNvPr id="49" name="Rounded Rectangle 48"/>
            <p:cNvSpPr/>
            <p:nvPr/>
          </p:nvSpPr>
          <p:spPr>
            <a:xfrm>
              <a:off x="1419619" y="3256925"/>
              <a:ext cx="522525" cy="49236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gn="ctr"/>
              <a:r>
                <a:rPr lang="en-US" sz="1100" b="1" dirty="0" smtClean="0">
                  <a:solidFill>
                    <a:schemeClr val="bg1"/>
                  </a:solidFill>
                </a:rPr>
                <a:t>REST</a:t>
              </a:r>
            </a:p>
          </p:txBody>
        </p:sp>
        <p:sp>
          <p:nvSpPr>
            <p:cNvPr id="33" name="Rounded Rectangle 32"/>
            <p:cNvSpPr/>
            <p:nvPr/>
          </p:nvSpPr>
          <p:spPr>
            <a:xfrm>
              <a:off x="2507049" y="226083"/>
              <a:ext cx="522525" cy="4923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gn="ctr"/>
              <a:r>
                <a:rPr lang="en-US" sz="1100" b="1" dirty="0" smtClean="0">
                  <a:solidFill>
                    <a:schemeClr val="bg1"/>
                  </a:solidFill>
                </a:rPr>
                <a:t>REST</a:t>
              </a:r>
            </a:p>
          </p:txBody>
        </p:sp>
        <p:sp>
          <p:nvSpPr>
            <p:cNvPr id="29" name="Rounded Rectangle 28"/>
            <p:cNvSpPr/>
            <p:nvPr/>
          </p:nvSpPr>
          <p:spPr>
            <a:xfrm>
              <a:off x="1115365" y="1698174"/>
              <a:ext cx="522525" cy="4923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gn="ctr"/>
              <a:r>
                <a:rPr lang="en-US" sz="1100" b="1" dirty="0" smtClean="0">
                  <a:solidFill>
                    <a:schemeClr val="bg1"/>
                  </a:solidFill>
                </a:rPr>
                <a:t>REST</a:t>
              </a:r>
            </a:p>
          </p:txBody>
        </p:sp>
        <p:sp>
          <p:nvSpPr>
            <p:cNvPr id="21" name="Rounded Rectangle 20"/>
            <p:cNvSpPr/>
            <p:nvPr/>
          </p:nvSpPr>
          <p:spPr>
            <a:xfrm>
              <a:off x="7475958" y="2316145"/>
              <a:ext cx="522525" cy="4923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DES</a:t>
              </a:r>
            </a:p>
          </p:txBody>
        </p:sp>
        <p:sp>
          <p:nvSpPr>
            <p:cNvPr id="22" name="Rounded Rectangle 21"/>
            <p:cNvSpPr/>
            <p:nvPr/>
          </p:nvSpPr>
          <p:spPr>
            <a:xfrm>
              <a:off x="532550" y="2316143"/>
              <a:ext cx="522525" cy="4923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DES</a:t>
              </a:r>
            </a:p>
          </p:txBody>
        </p:sp>
        <p:sp>
          <p:nvSpPr>
            <p:cNvPr id="20" name="Rounded Rectangle 19"/>
            <p:cNvSpPr/>
            <p:nvPr/>
          </p:nvSpPr>
          <p:spPr>
            <a:xfrm>
              <a:off x="6297786" y="2316145"/>
              <a:ext cx="522525" cy="4923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DES</a:t>
              </a:r>
            </a:p>
          </p:txBody>
        </p:sp>
      </p:grpSp>
      <p:sp>
        <p:nvSpPr>
          <p:cNvPr id="2" name="Footer Placeholder 1"/>
          <p:cNvSpPr>
            <a:spLocks noGrp="1"/>
          </p:cNvSpPr>
          <p:nvPr>
            <p:ph type="ftr" sz="quarter" idx="12"/>
          </p:nvPr>
        </p:nvSpPr>
        <p:spPr/>
        <p:txBody>
          <a:bodyPr/>
          <a:lstStyle/>
          <a:p>
            <a:r>
              <a:rPr lang="en-US" smtClean="0"/>
              <a:t>© 2018 Software AG. All rights reserved. For internal use only</a:t>
            </a:r>
            <a:endParaRPr lang="en-US" dirty="0" smtClean="0"/>
          </a:p>
        </p:txBody>
      </p:sp>
      <p:grpSp>
        <p:nvGrpSpPr>
          <p:cNvPr id="130" name="Group 129"/>
          <p:cNvGrpSpPr/>
          <p:nvPr/>
        </p:nvGrpSpPr>
        <p:grpSpPr>
          <a:xfrm>
            <a:off x="4183742" y="195574"/>
            <a:ext cx="3721118" cy="1170889"/>
            <a:chOff x="4183742" y="195574"/>
            <a:chExt cx="3721118" cy="1170889"/>
          </a:xfrm>
        </p:grpSpPr>
        <p:pic>
          <p:nvPicPr>
            <p:cNvPr id="84" name="Grafik 848"/>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6733971" y="195574"/>
              <a:ext cx="1170889" cy="1170889"/>
            </a:xfrm>
            <a:prstGeom prst="rect">
              <a:avLst/>
            </a:prstGeom>
          </p:spPr>
        </p:pic>
        <p:pic>
          <p:nvPicPr>
            <p:cNvPr id="85" name="Grafik 848"/>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5467772" y="195574"/>
              <a:ext cx="1170889" cy="1170889"/>
            </a:xfrm>
            <a:prstGeom prst="rect">
              <a:avLst/>
            </a:prstGeom>
          </p:spPr>
        </p:pic>
        <p:pic>
          <p:nvPicPr>
            <p:cNvPr id="86" name="Grafik 848"/>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4183742" y="195574"/>
              <a:ext cx="1170889" cy="1170889"/>
            </a:xfrm>
            <a:prstGeom prst="rect">
              <a:avLst/>
            </a:prstGeom>
          </p:spPr>
        </p:pic>
      </p:grpSp>
      <p:grpSp>
        <p:nvGrpSpPr>
          <p:cNvPr id="131" name="Group 130"/>
          <p:cNvGrpSpPr/>
          <p:nvPr/>
        </p:nvGrpSpPr>
        <p:grpSpPr>
          <a:xfrm>
            <a:off x="4349104" y="501814"/>
            <a:ext cx="3407931" cy="432081"/>
            <a:chOff x="4349104" y="501814"/>
            <a:chExt cx="3407931" cy="432081"/>
          </a:xfrm>
        </p:grpSpPr>
        <p:sp>
          <p:nvSpPr>
            <p:cNvPr id="87" name="TextBox 86"/>
            <p:cNvSpPr txBox="1"/>
            <p:nvPr/>
          </p:nvSpPr>
          <p:spPr>
            <a:xfrm>
              <a:off x="6881795" y="578012"/>
              <a:ext cx="875240" cy="215444"/>
            </a:xfrm>
            <a:prstGeom prst="rect">
              <a:avLst/>
            </a:prstGeom>
            <a:noFill/>
          </p:spPr>
          <p:txBody>
            <a:bodyPr vert="horz" wrap="none" lIns="0" tIns="0" rIns="0" bIns="0" rtlCol="0">
              <a:spAutoFit/>
            </a:bodyPr>
            <a:lstStyle/>
            <a:p>
              <a:pPr>
                <a:spcBef>
                  <a:spcPts val="432"/>
                </a:spcBef>
                <a:buClr>
                  <a:schemeClr val="bg1">
                    <a:lumMod val="50000"/>
                  </a:schemeClr>
                </a:buClr>
              </a:pPr>
              <a:r>
                <a:rPr lang="en-US" sz="1400" dirty="0" smtClean="0">
                  <a:solidFill>
                    <a:schemeClr val="accent3"/>
                  </a:solidFill>
                </a:rPr>
                <a:t>Dashboard</a:t>
              </a:r>
            </a:p>
          </p:txBody>
        </p:sp>
        <p:sp>
          <p:nvSpPr>
            <p:cNvPr id="88" name="TextBox 87"/>
            <p:cNvSpPr txBox="1"/>
            <p:nvPr/>
          </p:nvSpPr>
          <p:spPr>
            <a:xfrm>
              <a:off x="5803276" y="503008"/>
              <a:ext cx="499880" cy="430887"/>
            </a:xfrm>
            <a:prstGeom prst="rect">
              <a:avLst/>
            </a:prstGeom>
            <a:noFill/>
          </p:spPr>
          <p:txBody>
            <a:bodyPr vert="horz" wrap="none" lIns="0" tIns="0" rIns="0" bIns="0" rtlCol="0">
              <a:spAutoFit/>
            </a:bodyPr>
            <a:lstStyle/>
            <a:p>
              <a:pPr algn="ctr">
                <a:spcBef>
                  <a:spcPts val="432"/>
                </a:spcBef>
                <a:buClr>
                  <a:schemeClr val="bg1">
                    <a:lumMod val="50000"/>
                  </a:schemeClr>
                </a:buClr>
              </a:pPr>
              <a:r>
                <a:rPr lang="en-US" sz="1400" dirty="0" smtClean="0">
                  <a:solidFill>
                    <a:schemeClr val="accent3"/>
                  </a:solidFill>
                </a:rPr>
                <a:t>Triage</a:t>
              </a:r>
              <a:br>
                <a:rPr lang="en-US" sz="1400" dirty="0" smtClean="0">
                  <a:solidFill>
                    <a:schemeClr val="accent3"/>
                  </a:solidFill>
                </a:rPr>
              </a:br>
              <a:r>
                <a:rPr lang="en-US" sz="1400" dirty="0" smtClean="0">
                  <a:solidFill>
                    <a:schemeClr val="accent3"/>
                  </a:solidFill>
                </a:rPr>
                <a:t>tasks</a:t>
              </a:r>
            </a:p>
          </p:txBody>
        </p:sp>
        <p:sp>
          <p:nvSpPr>
            <p:cNvPr id="89" name="TextBox 88"/>
            <p:cNvSpPr txBox="1"/>
            <p:nvPr/>
          </p:nvSpPr>
          <p:spPr>
            <a:xfrm>
              <a:off x="4349104" y="501814"/>
              <a:ext cx="838106" cy="430887"/>
            </a:xfrm>
            <a:prstGeom prst="rect">
              <a:avLst/>
            </a:prstGeom>
            <a:noFill/>
          </p:spPr>
          <p:txBody>
            <a:bodyPr vert="horz" wrap="square" lIns="0" tIns="0" rIns="0" bIns="0" rtlCol="0">
              <a:spAutoFit/>
            </a:bodyPr>
            <a:lstStyle/>
            <a:p>
              <a:pPr algn="ctr">
                <a:spcBef>
                  <a:spcPts val="432"/>
                </a:spcBef>
                <a:buClr>
                  <a:schemeClr val="bg1">
                    <a:lumMod val="50000"/>
                  </a:schemeClr>
                </a:buClr>
              </a:pPr>
              <a:r>
                <a:rPr lang="en-US" sz="1400" dirty="0" smtClean="0">
                  <a:solidFill>
                    <a:schemeClr val="accent3"/>
                  </a:solidFill>
                </a:rPr>
                <a:t>Work log app</a:t>
              </a:r>
            </a:p>
          </p:txBody>
        </p:sp>
      </p:grpSp>
      <p:grpSp>
        <p:nvGrpSpPr>
          <p:cNvPr id="128" name="Group 127"/>
          <p:cNvGrpSpPr/>
          <p:nvPr/>
        </p:nvGrpSpPr>
        <p:grpSpPr>
          <a:xfrm>
            <a:off x="3182812" y="1366463"/>
            <a:ext cx="4136604" cy="592969"/>
            <a:chOff x="3182812" y="1366463"/>
            <a:chExt cx="4136604" cy="592969"/>
          </a:xfrm>
        </p:grpSpPr>
        <p:cxnSp>
          <p:nvCxnSpPr>
            <p:cNvPr id="91" name="Curved Connector 90"/>
            <p:cNvCxnSpPr>
              <a:stCxn id="7" idx="0"/>
              <a:endCxn id="84" idx="2"/>
            </p:cNvCxnSpPr>
            <p:nvPr/>
          </p:nvCxnSpPr>
          <p:spPr>
            <a:xfrm rot="5400000" flipH="1" flipV="1">
              <a:off x="6468164" y="1108179"/>
              <a:ext cx="592968" cy="1109536"/>
            </a:xfrm>
            <a:prstGeom prst="curvedConnector3">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2" name="Curved Connector 91"/>
            <p:cNvCxnSpPr>
              <a:stCxn id="14" idx="0"/>
              <a:endCxn id="85" idx="2"/>
            </p:cNvCxnSpPr>
            <p:nvPr/>
          </p:nvCxnSpPr>
          <p:spPr>
            <a:xfrm rot="5400000" flipH="1" flipV="1">
              <a:off x="5090645" y="996860"/>
              <a:ext cx="592969" cy="1332176"/>
            </a:xfrm>
            <a:prstGeom prst="curvedConnector3">
              <a:avLst>
                <a:gd name="adj1" fmla="val 50000"/>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5" name="Curved Connector 94"/>
            <p:cNvCxnSpPr>
              <a:stCxn id="4" idx="0"/>
              <a:endCxn id="86" idx="2"/>
            </p:cNvCxnSpPr>
            <p:nvPr/>
          </p:nvCxnSpPr>
          <p:spPr>
            <a:xfrm rot="5400000" flipH="1" flipV="1">
              <a:off x="3679515" y="869760"/>
              <a:ext cx="592969" cy="1586376"/>
            </a:xfrm>
            <a:prstGeom prst="curvedConnector3">
              <a:avLst>
                <a:gd name="adj1" fmla="val 50000"/>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25" name="Group 124"/>
          <p:cNvGrpSpPr/>
          <p:nvPr/>
        </p:nvGrpSpPr>
        <p:grpSpPr>
          <a:xfrm>
            <a:off x="271302" y="472267"/>
            <a:ext cx="8400421" cy="4240411"/>
            <a:chOff x="271302" y="472267"/>
            <a:chExt cx="8400421" cy="4240411"/>
          </a:xfrm>
          <a:solidFill>
            <a:schemeClr val="bg1">
              <a:lumMod val="75000"/>
            </a:schemeClr>
          </a:solidFill>
        </p:grpSpPr>
        <p:sp>
          <p:nvSpPr>
            <p:cNvPr id="4" name="Rounded Rectangle 3"/>
            <p:cNvSpPr/>
            <p:nvPr/>
          </p:nvSpPr>
          <p:spPr>
            <a:xfrm>
              <a:off x="2728123" y="1959432"/>
              <a:ext cx="909376" cy="60289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Agile</a:t>
              </a:r>
              <a:br>
                <a:rPr lang="en-US" sz="1400" b="1" dirty="0" smtClean="0">
                  <a:solidFill>
                    <a:schemeClr val="bg1"/>
                  </a:solidFill>
                </a:rPr>
              </a:br>
              <a:r>
                <a:rPr lang="en-US" sz="1400" b="1" dirty="0" smtClean="0">
                  <a:solidFill>
                    <a:schemeClr val="bg1"/>
                  </a:solidFill>
                </a:rPr>
                <a:t>Apps</a:t>
              </a:r>
            </a:p>
          </p:txBody>
        </p:sp>
        <p:sp>
          <p:nvSpPr>
            <p:cNvPr id="5" name="Can 4"/>
            <p:cNvSpPr/>
            <p:nvPr/>
          </p:nvSpPr>
          <p:spPr>
            <a:xfrm>
              <a:off x="3029574" y="3074797"/>
              <a:ext cx="1215850" cy="1065125"/>
            </a:xfrm>
            <a:prstGeom prst="ca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Terracotta</a:t>
              </a:r>
            </a:p>
            <a:p>
              <a:pPr algn="ctr"/>
              <a:r>
                <a:rPr lang="en-US" sz="1400" b="1" dirty="0" smtClean="0">
                  <a:solidFill>
                    <a:schemeClr val="bg1"/>
                  </a:solidFill>
                </a:rPr>
                <a:t>DB</a:t>
              </a:r>
            </a:p>
          </p:txBody>
        </p:sp>
        <p:sp>
          <p:nvSpPr>
            <p:cNvPr id="6" name="Can 5"/>
            <p:cNvSpPr/>
            <p:nvPr/>
          </p:nvSpPr>
          <p:spPr>
            <a:xfrm>
              <a:off x="4582046" y="3074797"/>
              <a:ext cx="1215850" cy="1065125"/>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Event Store </a:t>
              </a:r>
              <a:r>
                <a:rPr lang="en-US" sz="1100" dirty="0" smtClean="0">
                  <a:solidFill>
                    <a:schemeClr val="bg1"/>
                  </a:solidFill>
                </a:rPr>
                <a:t>(</a:t>
              </a:r>
              <a:r>
                <a:rPr lang="en-US" sz="1100" dirty="0" err="1" smtClean="0">
                  <a:solidFill>
                    <a:schemeClr val="bg1"/>
                  </a:solidFill>
                </a:rPr>
                <a:t>ElasticSearch</a:t>
              </a:r>
              <a:r>
                <a:rPr lang="en-US" sz="1100" dirty="0" smtClean="0">
                  <a:solidFill>
                    <a:schemeClr val="bg1"/>
                  </a:solidFill>
                </a:rPr>
                <a:t>)</a:t>
              </a:r>
              <a:endParaRPr lang="en-US" sz="1400" dirty="0" smtClean="0">
                <a:solidFill>
                  <a:schemeClr val="bg1"/>
                </a:solidFill>
              </a:endParaRPr>
            </a:p>
          </p:txBody>
        </p:sp>
        <p:sp>
          <p:nvSpPr>
            <p:cNvPr id="13" name="Rounded Rectangle 12"/>
            <p:cNvSpPr/>
            <p:nvPr/>
          </p:nvSpPr>
          <p:spPr>
            <a:xfrm>
              <a:off x="7325244" y="1959432"/>
              <a:ext cx="1346479" cy="60289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err="1" smtClean="0">
                  <a:solidFill>
                    <a:schemeClr val="bg1"/>
                  </a:solidFill>
                </a:rPr>
                <a:t>Apama</a:t>
              </a:r>
              <a:endParaRPr lang="en-US" sz="1400" b="1" dirty="0" smtClean="0">
                <a:solidFill>
                  <a:schemeClr val="bg1"/>
                </a:solidFill>
              </a:endParaRPr>
            </a:p>
          </p:txBody>
        </p:sp>
        <p:sp>
          <p:nvSpPr>
            <p:cNvPr id="14" name="Rounded Rectangle 13"/>
            <p:cNvSpPr/>
            <p:nvPr/>
          </p:nvSpPr>
          <p:spPr>
            <a:xfrm>
              <a:off x="4183742" y="1959432"/>
              <a:ext cx="1074597" cy="60289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Business Console</a:t>
              </a:r>
            </a:p>
          </p:txBody>
        </p:sp>
        <p:sp>
          <p:nvSpPr>
            <p:cNvPr id="16" name="Rounded Rectangle 15"/>
            <p:cNvSpPr/>
            <p:nvPr/>
          </p:nvSpPr>
          <p:spPr>
            <a:xfrm>
              <a:off x="271302" y="472268"/>
              <a:ext cx="1346479" cy="84406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API Portal</a:t>
              </a:r>
            </a:p>
          </p:txBody>
        </p:sp>
        <p:sp>
          <p:nvSpPr>
            <p:cNvPr id="17" name="Rounded Rectangle 16"/>
            <p:cNvSpPr/>
            <p:nvPr/>
          </p:nvSpPr>
          <p:spPr>
            <a:xfrm>
              <a:off x="1788603" y="472267"/>
              <a:ext cx="1346479" cy="84406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API Gateway</a:t>
              </a:r>
            </a:p>
          </p:txBody>
        </p:sp>
        <p:sp>
          <p:nvSpPr>
            <p:cNvPr id="18" name="Rounded Rectangle 17"/>
            <p:cNvSpPr/>
            <p:nvPr/>
          </p:nvSpPr>
          <p:spPr>
            <a:xfrm>
              <a:off x="1256041" y="3549580"/>
              <a:ext cx="1346479" cy="47980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Cumulocity</a:t>
              </a:r>
            </a:p>
          </p:txBody>
        </p:sp>
        <p:sp>
          <p:nvSpPr>
            <p:cNvPr id="19" name="Rounded Rectangle 18"/>
            <p:cNvSpPr/>
            <p:nvPr/>
          </p:nvSpPr>
          <p:spPr>
            <a:xfrm>
              <a:off x="723478" y="4290647"/>
              <a:ext cx="7420722" cy="42203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Universal Messaging</a:t>
              </a:r>
            </a:p>
          </p:txBody>
        </p:sp>
        <p:sp>
          <p:nvSpPr>
            <p:cNvPr id="3" name="Rounded Rectangle 2"/>
            <p:cNvSpPr/>
            <p:nvPr/>
          </p:nvSpPr>
          <p:spPr>
            <a:xfrm>
              <a:off x="442124" y="1959430"/>
              <a:ext cx="1346479" cy="60289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Integration Server</a:t>
              </a:r>
            </a:p>
          </p:txBody>
        </p:sp>
        <p:grpSp>
          <p:nvGrpSpPr>
            <p:cNvPr id="111" name="Group 110"/>
            <p:cNvGrpSpPr/>
            <p:nvPr/>
          </p:nvGrpSpPr>
          <p:grpSpPr>
            <a:xfrm>
              <a:off x="5536640" y="1959431"/>
              <a:ext cx="1346479" cy="607012"/>
              <a:chOff x="5536640" y="1959431"/>
              <a:chExt cx="1346479" cy="607012"/>
            </a:xfrm>
            <a:grpFill/>
          </p:grpSpPr>
          <p:sp>
            <p:nvSpPr>
              <p:cNvPr id="7" name="Rounded Rectangle 6"/>
              <p:cNvSpPr/>
              <p:nvPr/>
            </p:nvSpPr>
            <p:spPr>
              <a:xfrm>
                <a:off x="5536640" y="1959431"/>
                <a:ext cx="1346479" cy="60289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err="1" smtClean="0">
                    <a:solidFill>
                      <a:schemeClr val="bg1"/>
                    </a:solidFill>
                  </a:rPr>
                  <a:t>MashZone</a:t>
                </a:r>
                <a:r>
                  <a:rPr lang="en-US" sz="1400" b="1" dirty="0" smtClean="0">
                    <a:solidFill>
                      <a:schemeClr val="bg1"/>
                    </a:solidFill>
                  </a:rPr>
                  <a:t> </a:t>
                </a:r>
                <a:r>
                  <a:rPr lang="en-US" sz="1400" b="1" dirty="0" err="1" smtClean="0">
                    <a:solidFill>
                      <a:schemeClr val="bg1"/>
                    </a:solidFill>
                  </a:rPr>
                  <a:t>NextGen</a:t>
                </a:r>
                <a:endParaRPr lang="en-US" sz="1400" b="1" dirty="0" smtClean="0">
                  <a:solidFill>
                    <a:schemeClr val="bg1"/>
                  </a:solidFill>
                </a:endParaRPr>
              </a:p>
            </p:txBody>
          </p:sp>
          <p:sp>
            <p:nvSpPr>
              <p:cNvPr id="109" name="Rectangle 108"/>
              <p:cNvSpPr/>
              <p:nvPr/>
            </p:nvSpPr>
            <p:spPr>
              <a:xfrm>
                <a:off x="5607041" y="2404860"/>
                <a:ext cx="93623" cy="1615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grpSp>
    </p:spTree>
    <p:extLst>
      <p:ext uri="{BB962C8B-B14F-4D97-AF65-F5344CB8AC3E}">
        <p14:creationId xmlns:p14="http://schemas.microsoft.com/office/powerpoint/2010/main" val="7356790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Image result for industry background"/>
          <p:cNvPicPr>
            <a:picLocks noChangeAspect="1" noChangeArrowheads="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0" y="0"/>
            <a:ext cx="9158310" cy="51435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7297462" y="251460"/>
            <a:ext cx="1649730" cy="712470"/>
          </a:xfrm>
          <a:prstGeom prst="roundRect">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nvGrpSpPr>
          <p:cNvPr id="4" name="Group 3"/>
          <p:cNvGrpSpPr/>
          <p:nvPr/>
        </p:nvGrpSpPr>
        <p:grpSpPr>
          <a:xfrm>
            <a:off x="1647930" y="607695"/>
            <a:ext cx="4783015" cy="1964055"/>
            <a:chOff x="1647930" y="607695"/>
            <a:chExt cx="4783015" cy="1964055"/>
          </a:xfrm>
        </p:grpSpPr>
        <p:sp>
          <p:nvSpPr>
            <p:cNvPr id="2" name="Rounded Rectangle 1"/>
            <p:cNvSpPr/>
            <p:nvPr/>
          </p:nvSpPr>
          <p:spPr>
            <a:xfrm>
              <a:off x="1647930" y="607695"/>
              <a:ext cx="4783015" cy="1964055"/>
            </a:xfrm>
            <a:prstGeom prst="roundRect">
              <a:avLst/>
            </a:prstGeom>
            <a:solidFill>
              <a:schemeClr val="bg1">
                <a:lumMod val="9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3" name="TextBox 2"/>
            <p:cNvSpPr txBox="1"/>
            <p:nvPr/>
          </p:nvSpPr>
          <p:spPr>
            <a:xfrm>
              <a:off x="2371411" y="748486"/>
              <a:ext cx="3989196" cy="276999"/>
            </a:xfrm>
            <a:prstGeom prst="rect">
              <a:avLst/>
            </a:prstGeom>
            <a:noFill/>
          </p:spPr>
          <p:txBody>
            <a:bodyPr vert="horz" wrap="square" lIns="0" tIns="0" rIns="0" bIns="0" rtlCol="0">
              <a:spAutoFit/>
            </a:bodyPr>
            <a:lstStyle/>
            <a:p>
              <a:pPr>
                <a:spcBef>
                  <a:spcPts val="432"/>
                </a:spcBef>
                <a:buClr>
                  <a:schemeClr val="bg1">
                    <a:lumMod val="50000"/>
                  </a:schemeClr>
                </a:buClr>
              </a:pPr>
              <a:r>
                <a:rPr lang="en-US" sz="1800" b="1" dirty="0" smtClean="0">
                  <a:solidFill>
                    <a:srgbClr val="C00000"/>
                  </a:solidFill>
                </a:rPr>
                <a:t>PROBLEM</a:t>
              </a:r>
            </a:p>
          </p:txBody>
        </p:sp>
        <p:sp>
          <p:nvSpPr>
            <p:cNvPr id="22" name="TextBox 21"/>
            <p:cNvSpPr txBox="1"/>
            <p:nvPr/>
          </p:nvSpPr>
          <p:spPr>
            <a:xfrm>
              <a:off x="2371411" y="1084436"/>
              <a:ext cx="3989196" cy="430887"/>
            </a:xfrm>
            <a:prstGeom prst="rect">
              <a:avLst/>
            </a:prstGeom>
            <a:noFill/>
          </p:spPr>
          <p:txBody>
            <a:bodyPr vert="horz" wrap="square" lIns="0" tIns="0" rIns="0" bIns="0" rtlCol="0">
              <a:spAutoFit/>
            </a:bodyPr>
            <a:lstStyle/>
            <a:p>
              <a:pPr marL="285750" indent="-285750">
                <a:buFont typeface="Arial" panose="020B0604020202020204" pitchFamily="34" charset="0"/>
                <a:buChar char="•"/>
              </a:pPr>
              <a:r>
                <a:rPr lang="en-US" sz="1400" dirty="0"/>
                <a:t>All of our  IT systems must be able to interact with our digital Things</a:t>
              </a:r>
            </a:p>
          </p:txBody>
        </p:sp>
      </p:grpSp>
      <p:grpSp>
        <p:nvGrpSpPr>
          <p:cNvPr id="23" name="Group 22"/>
          <p:cNvGrpSpPr/>
          <p:nvPr/>
        </p:nvGrpSpPr>
        <p:grpSpPr>
          <a:xfrm>
            <a:off x="2514447" y="2747994"/>
            <a:ext cx="4783015" cy="1964055"/>
            <a:chOff x="1647930" y="607695"/>
            <a:chExt cx="4783015" cy="1964055"/>
          </a:xfrm>
        </p:grpSpPr>
        <p:sp>
          <p:nvSpPr>
            <p:cNvPr id="24" name="Rounded Rectangle 23"/>
            <p:cNvSpPr/>
            <p:nvPr/>
          </p:nvSpPr>
          <p:spPr>
            <a:xfrm>
              <a:off x="1647930" y="607695"/>
              <a:ext cx="4783015" cy="1964055"/>
            </a:xfrm>
            <a:prstGeom prst="roundRect">
              <a:avLst/>
            </a:prstGeom>
            <a:solidFill>
              <a:schemeClr val="bg1">
                <a:lumMod val="9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25" name="TextBox 24"/>
            <p:cNvSpPr txBox="1"/>
            <p:nvPr/>
          </p:nvSpPr>
          <p:spPr>
            <a:xfrm>
              <a:off x="1869011" y="748486"/>
              <a:ext cx="3989196" cy="276999"/>
            </a:xfrm>
            <a:prstGeom prst="rect">
              <a:avLst/>
            </a:prstGeom>
            <a:noFill/>
          </p:spPr>
          <p:txBody>
            <a:bodyPr vert="horz" wrap="square" lIns="0" tIns="0" rIns="0" bIns="0" rtlCol="0">
              <a:spAutoFit/>
            </a:bodyPr>
            <a:lstStyle/>
            <a:p>
              <a:pPr>
                <a:spcBef>
                  <a:spcPts val="432"/>
                </a:spcBef>
                <a:buClr>
                  <a:schemeClr val="bg1">
                    <a:lumMod val="50000"/>
                  </a:schemeClr>
                </a:buClr>
              </a:pPr>
              <a:r>
                <a:rPr lang="en-US" sz="1800" b="1" dirty="0" smtClean="0">
                  <a:solidFill>
                    <a:srgbClr val="C00000"/>
                  </a:solidFill>
                </a:rPr>
                <a:t>SOLUTION</a:t>
              </a:r>
            </a:p>
          </p:txBody>
        </p:sp>
        <p:sp>
          <p:nvSpPr>
            <p:cNvPr id="26" name="TextBox 25"/>
            <p:cNvSpPr txBox="1"/>
            <p:nvPr/>
          </p:nvSpPr>
          <p:spPr>
            <a:xfrm>
              <a:off x="1869011" y="1084436"/>
              <a:ext cx="3989196" cy="646331"/>
            </a:xfrm>
            <a:prstGeom prst="rect">
              <a:avLst/>
            </a:prstGeom>
            <a:noFill/>
          </p:spPr>
          <p:txBody>
            <a:bodyPr vert="horz" wrap="square" lIns="0" tIns="0" rIns="0" bIns="0" rtlCol="0">
              <a:spAutoFit/>
            </a:bodyPr>
            <a:lstStyle/>
            <a:p>
              <a:pPr marL="285750" indent="-285750">
                <a:buFont typeface="Arial" panose="020B0604020202020204" pitchFamily="34" charset="0"/>
                <a:buChar char="•"/>
              </a:pPr>
              <a:r>
                <a:rPr lang="en-US" sz="1400" dirty="0"/>
                <a:t>Use IS to implement REST services for the Thing lifecycle - create, read, update, delete and list</a:t>
              </a:r>
              <a:r>
                <a:rPr lang="en-US" sz="1400" dirty="0" smtClean="0"/>
                <a:t>.</a:t>
              </a:r>
              <a:endParaRPr lang="en-US" sz="1400" dirty="0"/>
            </a:p>
          </p:txBody>
        </p:sp>
      </p:grpSp>
      <p:grpSp>
        <p:nvGrpSpPr>
          <p:cNvPr id="13" name="Group 12"/>
          <p:cNvGrpSpPr/>
          <p:nvPr/>
        </p:nvGrpSpPr>
        <p:grpSpPr>
          <a:xfrm>
            <a:off x="272241" y="346710"/>
            <a:ext cx="1988820" cy="2651760"/>
            <a:chOff x="3399790" y="2034540"/>
            <a:chExt cx="1988820" cy="2651760"/>
          </a:xfrm>
        </p:grpSpPr>
        <p:sp>
          <p:nvSpPr>
            <p:cNvPr id="8" name="Rounded Rectangle 7"/>
            <p:cNvSpPr/>
            <p:nvPr/>
          </p:nvSpPr>
          <p:spPr>
            <a:xfrm>
              <a:off x="3399790" y="2034540"/>
              <a:ext cx="1988820" cy="2651760"/>
            </a:xfrm>
            <a:prstGeom prst="roundRect">
              <a:avLst/>
            </a:prstGeom>
            <a:solidFill>
              <a:srgbClr val="B51D1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a:p>
              <a:pPr algn="ctr"/>
              <a:endParaRPr lang="en-US" sz="1400" b="1" dirty="0">
                <a:solidFill>
                  <a:schemeClr val="bg1"/>
                </a:solidFill>
              </a:endParaRPr>
            </a:p>
            <a:p>
              <a:pPr algn="ctr"/>
              <a:endParaRPr lang="en-US" sz="1400" b="1" dirty="0" smtClean="0">
                <a:solidFill>
                  <a:schemeClr val="bg1"/>
                </a:solidFill>
              </a:endParaRPr>
            </a:p>
            <a:p>
              <a:pPr algn="ctr"/>
              <a:endParaRPr lang="en-US" sz="1400" b="1" dirty="0">
                <a:solidFill>
                  <a:schemeClr val="bg1"/>
                </a:solidFill>
              </a:endParaRPr>
            </a:p>
            <a:p>
              <a:pPr algn="ctr"/>
              <a:endParaRPr lang="en-US" sz="1400" b="1" dirty="0" smtClean="0">
                <a:solidFill>
                  <a:schemeClr val="bg1"/>
                </a:solidFill>
              </a:endParaRPr>
            </a:p>
            <a:p>
              <a:pPr algn="ctr"/>
              <a:endParaRPr lang="en-US" sz="1400" b="1" dirty="0">
                <a:solidFill>
                  <a:schemeClr val="bg1"/>
                </a:solidFill>
              </a:endParaRPr>
            </a:p>
            <a:p>
              <a:pPr algn="ctr"/>
              <a:endParaRPr lang="en-US" sz="1400" b="1" dirty="0" smtClean="0">
                <a:solidFill>
                  <a:schemeClr val="bg1"/>
                </a:solidFill>
              </a:endParaRPr>
            </a:p>
            <a:p>
              <a:pPr algn="ctr"/>
              <a:r>
                <a:rPr lang="en-US" sz="1400" b="1" dirty="0" smtClean="0">
                  <a:solidFill>
                    <a:schemeClr val="bg1"/>
                  </a:solidFill>
                </a:rPr>
                <a:t>Jonathan</a:t>
              </a:r>
            </a:p>
            <a:p>
              <a:pPr algn="ctr"/>
              <a:r>
                <a:rPr lang="en-US" sz="2000" b="1" dirty="0" smtClean="0">
                  <a:solidFill>
                    <a:schemeClr val="bg1"/>
                  </a:solidFill>
                </a:rPr>
                <a:t>CIO</a:t>
              </a:r>
            </a:p>
          </p:txBody>
        </p:sp>
        <p:sp>
          <p:nvSpPr>
            <p:cNvPr id="10" name="Rounded Rectangle 9"/>
            <p:cNvSpPr/>
            <p:nvPr/>
          </p:nvSpPr>
          <p:spPr>
            <a:xfrm>
              <a:off x="3628390" y="2232660"/>
              <a:ext cx="1531620" cy="1531620"/>
            </a:xfrm>
            <a:prstGeom prst="roundRec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grpSp>
        <p:nvGrpSpPr>
          <p:cNvPr id="16" name="Group 15"/>
          <p:cNvGrpSpPr/>
          <p:nvPr/>
        </p:nvGrpSpPr>
        <p:grpSpPr>
          <a:xfrm>
            <a:off x="6790690" y="2232660"/>
            <a:ext cx="1988820" cy="2651760"/>
            <a:chOff x="6600190" y="2034540"/>
            <a:chExt cx="1988820" cy="2651760"/>
          </a:xfrm>
        </p:grpSpPr>
        <p:sp>
          <p:nvSpPr>
            <p:cNvPr id="14" name="Rounded Rectangle 13"/>
            <p:cNvSpPr/>
            <p:nvPr/>
          </p:nvSpPr>
          <p:spPr>
            <a:xfrm>
              <a:off x="6600190" y="2034540"/>
              <a:ext cx="1988820" cy="2651760"/>
            </a:xfrm>
            <a:prstGeom prst="roundRect">
              <a:avLst/>
            </a:prstGeom>
            <a:solidFill>
              <a:srgbClr val="B51D1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a:solidFill>
                  <a:schemeClr val="bg1"/>
                </a:solidFill>
              </a:endParaRPr>
            </a:p>
            <a:p>
              <a:pPr algn="ctr"/>
              <a:endParaRPr lang="en-US" sz="1400" b="1" dirty="0">
                <a:solidFill>
                  <a:schemeClr val="bg1"/>
                </a:solidFill>
              </a:endParaRPr>
            </a:p>
            <a:p>
              <a:pPr algn="ctr"/>
              <a:endParaRPr lang="en-US" sz="1400" b="1" dirty="0">
                <a:solidFill>
                  <a:schemeClr val="bg1"/>
                </a:solidFill>
              </a:endParaRPr>
            </a:p>
            <a:p>
              <a:pPr algn="ctr"/>
              <a:endParaRPr lang="en-US" sz="1400" b="1" dirty="0">
                <a:solidFill>
                  <a:schemeClr val="bg1"/>
                </a:solidFill>
              </a:endParaRPr>
            </a:p>
            <a:p>
              <a:pPr algn="ctr"/>
              <a:endParaRPr lang="en-US" sz="1400" b="1" dirty="0">
                <a:solidFill>
                  <a:schemeClr val="bg1"/>
                </a:solidFill>
              </a:endParaRPr>
            </a:p>
            <a:p>
              <a:pPr algn="ctr"/>
              <a:endParaRPr lang="en-US" sz="1400" b="1" dirty="0">
                <a:solidFill>
                  <a:schemeClr val="bg1"/>
                </a:solidFill>
              </a:endParaRPr>
            </a:p>
            <a:p>
              <a:pPr algn="ctr"/>
              <a:endParaRPr lang="en-US" sz="1400" b="1" dirty="0" smtClean="0">
                <a:solidFill>
                  <a:schemeClr val="bg1"/>
                </a:solidFill>
              </a:endParaRPr>
            </a:p>
            <a:p>
              <a:pPr algn="ctr"/>
              <a:endParaRPr lang="en-US" sz="1400" b="1" dirty="0">
                <a:solidFill>
                  <a:schemeClr val="bg1"/>
                </a:solidFill>
              </a:endParaRPr>
            </a:p>
            <a:p>
              <a:pPr algn="ctr"/>
              <a:r>
                <a:rPr lang="en-US" sz="1400" b="1" dirty="0" smtClean="0">
                  <a:solidFill>
                    <a:schemeClr val="bg1"/>
                  </a:solidFill>
                </a:rPr>
                <a:t>Jay</a:t>
              </a:r>
              <a:endParaRPr lang="en-US" sz="1400" b="1" dirty="0">
                <a:solidFill>
                  <a:schemeClr val="bg1"/>
                </a:solidFill>
              </a:endParaRPr>
            </a:p>
            <a:p>
              <a:pPr algn="ctr"/>
              <a:r>
                <a:rPr lang="en-US" sz="2000" b="1" dirty="0" smtClean="0">
                  <a:solidFill>
                    <a:schemeClr val="bg1"/>
                  </a:solidFill>
                </a:rPr>
                <a:t>Development Lead</a:t>
              </a:r>
              <a:endParaRPr lang="en-US" sz="2000" b="1" dirty="0">
                <a:solidFill>
                  <a:schemeClr val="bg1"/>
                </a:solidFill>
              </a:endParaRPr>
            </a:p>
          </p:txBody>
        </p:sp>
        <p:sp>
          <p:nvSpPr>
            <p:cNvPr id="15" name="Rounded Rectangle 14"/>
            <p:cNvSpPr/>
            <p:nvPr/>
          </p:nvSpPr>
          <p:spPr>
            <a:xfrm>
              <a:off x="6828790" y="2232660"/>
              <a:ext cx="1531620" cy="1531620"/>
            </a:xfrm>
            <a:prstGeom prst="roundRect">
              <a:avLst/>
            </a:prstGeom>
            <a:blipFill dpi="0" rotWithShape="1">
              <a:blip r:embed="rId7">
                <a:extLst>
                  <a:ext uri="{28A0092B-C50C-407E-A947-70E740481C1C}">
                    <a14:useLocalDpi xmlns:a14="http://schemas.microsoft.com/office/drawing/2010/main" val="0"/>
                  </a:ext>
                </a:extLst>
              </a:blip>
              <a:srcRect/>
              <a:stretch>
                <a:fillRect/>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sp>
        <p:nvSpPr>
          <p:cNvPr id="7" name="Oval 6"/>
          <p:cNvSpPr/>
          <p:nvPr/>
        </p:nvSpPr>
        <p:spPr>
          <a:xfrm>
            <a:off x="724040" y="3493230"/>
            <a:ext cx="1085222" cy="108522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smtClean="0">
                <a:solidFill>
                  <a:schemeClr val="bg1"/>
                </a:solidFill>
                <a:latin typeface="Arial Black" panose="020B0A04020102020204" pitchFamily="34" charset="0"/>
              </a:rPr>
              <a:t>4</a:t>
            </a:r>
          </a:p>
        </p:txBody>
      </p:sp>
      <p:grpSp>
        <p:nvGrpSpPr>
          <p:cNvPr id="6" name="Group 5"/>
          <p:cNvGrpSpPr/>
          <p:nvPr/>
        </p:nvGrpSpPr>
        <p:grpSpPr>
          <a:xfrm>
            <a:off x="562714" y="3332457"/>
            <a:ext cx="1406771" cy="1428320"/>
            <a:chOff x="733530" y="3332457"/>
            <a:chExt cx="1406771" cy="1428320"/>
          </a:xfrm>
          <a:solidFill>
            <a:schemeClr val="bg1">
              <a:lumMod val="75000"/>
            </a:schemeClr>
          </a:solidFill>
          <a:scene3d>
            <a:camera prst="orthographicFront">
              <a:rot lat="0" lon="0" rev="0"/>
            </a:camera>
            <a:lightRig rig="soft" dir="t">
              <a:rot lat="0" lon="0" rev="0"/>
            </a:lightRig>
          </a:scene3d>
        </p:grpSpPr>
        <p:sp>
          <p:nvSpPr>
            <p:cNvPr id="5" name="Circular Arrow 4"/>
            <p:cNvSpPr/>
            <p:nvPr/>
          </p:nvSpPr>
          <p:spPr>
            <a:xfrm>
              <a:off x="733530" y="3332457"/>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19" name="Circular Arrow 18"/>
            <p:cNvSpPr/>
            <p:nvPr/>
          </p:nvSpPr>
          <p:spPr>
            <a:xfrm rot="7200000">
              <a:off x="733530" y="3344588"/>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20" name="Circular Arrow 19"/>
            <p:cNvSpPr/>
            <p:nvPr/>
          </p:nvSpPr>
          <p:spPr>
            <a:xfrm rot="14400000">
              <a:off x="733532" y="3354008"/>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spTree>
    <p:extLst>
      <p:ext uri="{BB962C8B-B14F-4D97-AF65-F5344CB8AC3E}">
        <p14:creationId xmlns:p14="http://schemas.microsoft.com/office/powerpoint/2010/main" val="2099458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1" presetClass="entr" presetSubtype="1"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500"/>
                                        <p:tgtEl>
                                          <p:spTgt spid="6"/>
                                        </p:tgtEl>
                                      </p:cBhvr>
                                    </p:animEffect>
                                  </p:childTnLst>
                                </p:cTn>
                              </p:par>
                            </p:childTnLst>
                          </p:cTn>
                        </p:par>
                        <p:par>
                          <p:cTn id="13" fill="hold">
                            <p:stCondLst>
                              <p:cond delay="500"/>
                            </p:stCondLst>
                            <p:childTnLst>
                              <p:par>
                                <p:cTn id="14" presetID="42"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ppt_x</p:attrName>
                                        </p:attrNameLst>
                                      </p:cBhvr>
                                      <p:tavLst>
                                        <p:tav tm="0">
                                          <p:val>
                                            <p:strVal val="#ppt_x-#ppt_w*1.125000"/>
                                          </p:val>
                                        </p:tav>
                                        <p:tav tm="100000">
                                          <p:val>
                                            <p:strVal val="#ppt_x"/>
                                          </p:val>
                                        </p:tav>
                                      </p:tavLst>
                                    </p:anim>
                                    <p:animEffect transition="in" filter="wipe(right)">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childTnLst>
                          </p:cTn>
                        </p:par>
                        <p:par>
                          <p:cTn id="31" fill="hold">
                            <p:stCondLst>
                              <p:cond delay="1000"/>
                            </p:stCondLst>
                            <p:childTnLst>
                              <p:par>
                                <p:cTn id="32" presetID="12" presetClass="entr" presetSubtype="2" fill="hold" nodeType="after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additive="base">
                                        <p:cTn id="34" dur="500"/>
                                        <p:tgtEl>
                                          <p:spTgt spid="23"/>
                                        </p:tgtEl>
                                        <p:attrNameLst>
                                          <p:attrName>ppt_x</p:attrName>
                                        </p:attrNameLst>
                                      </p:cBhvr>
                                      <p:tavLst>
                                        <p:tav tm="0">
                                          <p:val>
                                            <p:strVal val="#ppt_x+#ppt_w*1.125000"/>
                                          </p:val>
                                        </p:tav>
                                        <p:tav tm="100000">
                                          <p:val>
                                            <p:strVal val="#ppt_x"/>
                                          </p:val>
                                        </p:tav>
                                      </p:tavLst>
                                    </p:anim>
                                    <p:animEffect transition="in" filter="wipe(left)">
                                      <p:cBhvr>
                                        <p:cTn id="3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Image result for industry background"/>
          <p:cNvPicPr>
            <a:picLocks noChangeAspect="1" noChangeArrowheads="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0" y="0"/>
            <a:ext cx="9158310" cy="51435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7297462" y="251460"/>
            <a:ext cx="1649730" cy="712470"/>
          </a:xfrm>
          <a:prstGeom prst="roundRect">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24" name="Rounded Rectangle 23"/>
          <p:cNvSpPr/>
          <p:nvPr/>
        </p:nvSpPr>
        <p:spPr>
          <a:xfrm>
            <a:off x="305260" y="1181100"/>
            <a:ext cx="8641932" cy="3703320"/>
          </a:xfrm>
          <a:prstGeom prst="roundRect">
            <a:avLst>
              <a:gd name="adj" fmla="val 7081"/>
            </a:avLst>
          </a:prstGeom>
          <a:solidFill>
            <a:schemeClr val="bg1">
              <a:lumMod val="9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7" name="Oval 6"/>
          <p:cNvSpPr/>
          <p:nvPr/>
        </p:nvSpPr>
        <p:spPr>
          <a:xfrm>
            <a:off x="724040" y="2490149"/>
            <a:ext cx="1085222" cy="108522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smtClean="0">
                <a:solidFill>
                  <a:schemeClr val="bg1"/>
                </a:solidFill>
                <a:latin typeface="Arial Black" panose="020B0A04020102020204" pitchFamily="34" charset="0"/>
              </a:rPr>
              <a:t>4</a:t>
            </a:r>
          </a:p>
        </p:txBody>
      </p:sp>
      <p:grpSp>
        <p:nvGrpSpPr>
          <p:cNvPr id="6" name="Group 5"/>
          <p:cNvGrpSpPr/>
          <p:nvPr/>
        </p:nvGrpSpPr>
        <p:grpSpPr>
          <a:xfrm>
            <a:off x="562714" y="2329376"/>
            <a:ext cx="1406771" cy="1428320"/>
            <a:chOff x="733530" y="3332457"/>
            <a:chExt cx="1406771" cy="1428320"/>
          </a:xfrm>
          <a:solidFill>
            <a:schemeClr val="bg1">
              <a:lumMod val="75000"/>
            </a:schemeClr>
          </a:solidFill>
          <a:scene3d>
            <a:camera prst="orthographicFront">
              <a:rot lat="0" lon="0" rev="0"/>
            </a:camera>
            <a:lightRig rig="soft" dir="t">
              <a:rot lat="0" lon="0" rev="0"/>
            </a:lightRig>
          </a:scene3d>
        </p:grpSpPr>
        <p:sp>
          <p:nvSpPr>
            <p:cNvPr id="5" name="Circular Arrow 4"/>
            <p:cNvSpPr/>
            <p:nvPr/>
          </p:nvSpPr>
          <p:spPr>
            <a:xfrm>
              <a:off x="733530" y="3332457"/>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19" name="Circular Arrow 18"/>
            <p:cNvSpPr/>
            <p:nvPr/>
          </p:nvSpPr>
          <p:spPr>
            <a:xfrm rot="7200000">
              <a:off x="733530" y="3344588"/>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20" name="Circular Arrow 19"/>
            <p:cNvSpPr/>
            <p:nvPr/>
          </p:nvSpPr>
          <p:spPr>
            <a:xfrm rot="14400000">
              <a:off x="733532" y="3354008"/>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graphicFrame>
        <p:nvGraphicFramePr>
          <p:cNvPr id="9" name="Diagram 8"/>
          <p:cNvGraphicFramePr/>
          <p:nvPr>
            <p:extLst>
              <p:ext uri="{D42A27DB-BD31-4B8C-83A1-F6EECF244321}">
                <p14:modId xmlns:p14="http://schemas.microsoft.com/office/powerpoint/2010/main" val="1372330517"/>
              </p:ext>
            </p:extLst>
          </p:nvPr>
        </p:nvGraphicFramePr>
        <p:xfrm>
          <a:off x="1809262" y="1181099"/>
          <a:ext cx="6941038" cy="370332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2" name="TextBox 11"/>
          <p:cNvSpPr txBox="1"/>
          <p:nvPr/>
        </p:nvSpPr>
        <p:spPr>
          <a:xfrm>
            <a:off x="413046" y="299918"/>
            <a:ext cx="1396216" cy="615553"/>
          </a:xfrm>
          <a:prstGeom prst="rect">
            <a:avLst/>
          </a:prstGeom>
          <a:noFill/>
        </p:spPr>
        <p:txBody>
          <a:bodyPr vert="horz" wrap="none" lIns="0" tIns="0" rIns="0" bIns="0" rtlCol="0">
            <a:spAutoFit/>
          </a:bodyPr>
          <a:lstStyle/>
          <a:p>
            <a:pPr>
              <a:spcBef>
                <a:spcPts val="432"/>
              </a:spcBef>
              <a:buClr>
                <a:schemeClr val="bg1">
                  <a:lumMod val="50000"/>
                </a:schemeClr>
              </a:buClr>
            </a:pPr>
            <a:r>
              <a:rPr lang="en-US" sz="4000" b="1" dirty="0" smtClean="0">
                <a:solidFill>
                  <a:srgbClr val="C00000"/>
                </a:solidFill>
              </a:rPr>
              <a:t>Steps</a:t>
            </a:r>
          </a:p>
        </p:txBody>
      </p:sp>
    </p:spTree>
    <p:extLst>
      <p:ext uri="{BB962C8B-B14F-4D97-AF65-F5344CB8AC3E}">
        <p14:creationId xmlns:p14="http://schemas.microsoft.com/office/powerpoint/2010/main" val="4746211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ounded Rectangle 65"/>
          <p:cNvSpPr/>
          <p:nvPr/>
        </p:nvSpPr>
        <p:spPr>
          <a:xfrm rot="16200000">
            <a:off x="1534328" y="2020935"/>
            <a:ext cx="522525" cy="492369"/>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DBO</a:t>
            </a:r>
          </a:p>
        </p:txBody>
      </p:sp>
      <p:sp>
        <p:nvSpPr>
          <p:cNvPr id="67" name="Rounded Rectangle 66"/>
          <p:cNvSpPr/>
          <p:nvPr/>
        </p:nvSpPr>
        <p:spPr>
          <a:xfrm>
            <a:off x="1235934" y="2316137"/>
            <a:ext cx="522525" cy="49236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Autofit/>
          </a:bodyPr>
          <a:lstStyle/>
          <a:p>
            <a:pPr algn="ctr"/>
            <a:r>
              <a:rPr lang="en-US" sz="1050" b="1" dirty="0" smtClean="0">
                <a:solidFill>
                  <a:schemeClr val="bg1"/>
                </a:solidFill>
              </a:rPr>
              <a:t>Adapter</a:t>
            </a:r>
          </a:p>
        </p:txBody>
      </p:sp>
      <p:grpSp>
        <p:nvGrpSpPr>
          <p:cNvPr id="132" name="Group 131"/>
          <p:cNvGrpSpPr/>
          <p:nvPr/>
        </p:nvGrpSpPr>
        <p:grpSpPr>
          <a:xfrm>
            <a:off x="793814" y="1316329"/>
            <a:ext cx="6991140" cy="2974321"/>
            <a:chOff x="793814" y="1316329"/>
            <a:chExt cx="6991140" cy="2974321"/>
          </a:xfrm>
        </p:grpSpPr>
        <p:cxnSp>
          <p:nvCxnSpPr>
            <p:cNvPr id="133" name="Curved Connector 132"/>
            <p:cNvCxnSpPr/>
            <p:nvPr/>
          </p:nvCxnSpPr>
          <p:spPr>
            <a:xfrm rot="5400000" flipH="1" flipV="1">
              <a:off x="550139" y="1620291"/>
              <a:ext cx="698365" cy="90442"/>
            </a:xfrm>
            <a:prstGeom prst="curvedConnector3">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4" name="Curved Connector 133"/>
            <p:cNvCxnSpPr/>
            <p:nvPr/>
          </p:nvCxnSpPr>
          <p:spPr>
            <a:xfrm rot="5400000" flipH="1" flipV="1">
              <a:off x="1728312" y="964644"/>
              <a:ext cx="381846" cy="1085215"/>
            </a:xfrm>
            <a:prstGeom prst="curvedConnector3">
              <a:avLst>
                <a:gd name="adj1" fmla="val 50000"/>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5" name="Curved Connector 134"/>
            <p:cNvCxnSpPr/>
            <p:nvPr/>
          </p:nvCxnSpPr>
          <p:spPr>
            <a:xfrm rot="16200000" flipV="1">
              <a:off x="75356" y="3526970"/>
              <a:ext cx="1482135" cy="45220"/>
            </a:xfrm>
            <a:prstGeom prst="curvedConnector3">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6" name="Curved Connector 135"/>
            <p:cNvCxnSpPr/>
            <p:nvPr/>
          </p:nvCxnSpPr>
          <p:spPr>
            <a:xfrm rot="16200000" flipH="1">
              <a:off x="1050825" y="2626867"/>
              <a:ext cx="694597" cy="565518"/>
            </a:xfrm>
            <a:prstGeom prst="curvedConnector3">
              <a:avLst>
                <a:gd name="adj1" fmla="val 717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Curved Connector 137"/>
            <p:cNvCxnSpPr/>
            <p:nvPr/>
          </p:nvCxnSpPr>
          <p:spPr>
            <a:xfrm rot="16200000" flipV="1">
              <a:off x="7020020" y="3525716"/>
              <a:ext cx="1482135" cy="47732"/>
            </a:xfrm>
            <a:prstGeom prst="curvedConnector3">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9" name="Curved Connector 138"/>
            <p:cNvCxnSpPr/>
            <p:nvPr/>
          </p:nvCxnSpPr>
          <p:spPr>
            <a:xfrm rot="16200000" flipV="1">
              <a:off x="5902136" y="3465427"/>
              <a:ext cx="1482136" cy="168310"/>
            </a:xfrm>
            <a:prstGeom prst="curvedConnector3">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0" name="Curved Connector 139"/>
            <p:cNvCxnSpPr/>
            <p:nvPr/>
          </p:nvCxnSpPr>
          <p:spPr>
            <a:xfrm rot="5400000">
              <a:off x="5461272" y="2537213"/>
              <a:ext cx="266283" cy="808884"/>
            </a:xfrm>
            <a:prstGeom prst="curvedConnector3">
              <a:avLst>
                <a:gd name="adj1" fmla="val 50000"/>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1" name="Curved Connector 140"/>
            <p:cNvCxnSpPr/>
            <p:nvPr/>
          </p:nvCxnSpPr>
          <p:spPr>
            <a:xfrm rot="5400000">
              <a:off x="4391499" y="1812443"/>
              <a:ext cx="508354" cy="2016354"/>
            </a:xfrm>
            <a:prstGeom prst="curvedConnector3">
              <a:avLst>
                <a:gd name="adj1" fmla="val 50000"/>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2" name="Curved Connector 141"/>
            <p:cNvCxnSpPr/>
            <p:nvPr/>
          </p:nvCxnSpPr>
          <p:spPr>
            <a:xfrm flipV="1">
              <a:off x="2041775" y="2260881"/>
              <a:ext cx="686348" cy="6238"/>
            </a:xfrm>
            <a:prstGeom prst="curvedConnector3">
              <a:avLst>
                <a:gd name="adj1" fmla="val 50000"/>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3" name="Curved Connector 142"/>
            <p:cNvCxnSpPr/>
            <p:nvPr/>
          </p:nvCxnSpPr>
          <p:spPr>
            <a:xfrm rot="5400000" flipH="1" flipV="1">
              <a:off x="2731670" y="1331041"/>
              <a:ext cx="261262" cy="2133420"/>
            </a:xfrm>
            <a:prstGeom prst="curvedConnector4">
              <a:avLst>
                <a:gd name="adj1" fmla="val -64601"/>
                <a:gd name="adj2" fmla="val 90619"/>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4" name="Curved Connector 143"/>
            <p:cNvCxnSpPr/>
            <p:nvPr/>
          </p:nvCxnSpPr>
          <p:spPr>
            <a:xfrm rot="16200000" flipV="1">
              <a:off x="2858750" y="743576"/>
              <a:ext cx="266285" cy="4396158"/>
            </a:xfrm>
            <a:prstGeom prst="curvedConnector3">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5" name="Curved Connector 144"/>
            <p:cNvCxnSpPr/>
            <p:nvPr/>
          </p:nvCxnSpPr>
          <p:spPr>
            <a:xfrm rot="16200000" flipH="1">
              <a:off x="3210439" y="1095264"/>
              <a:ext cx="266291" cy="3692774"/>
            </a:xfrm>
            <a:prstGeom prst="curvedConnector3">
              <a:avLst>
                <a:gd name="adj1" fmla="val 50000"/>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7" name="Curved Connector 136"/>
            <p:cNvCxnSpPr/>
            <p:nvPr/>
          </p:nvCxnSpPr>
          <p:spPr>
            <a:xfrm rot="16200000" flipH="1">
              <a:off x="2434203" y="1871500"/>
              <a:ext cx="266291" cy="2140302"/>
            </a:xfrm>
            <a:prstGeom prst="curved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6" name="Group 145"/>
          <p:cNvGrpSpPr/>
          <p:nvPr/>
        </p:nvGrpSpPr>
        <p:grpSpPr>
          <a:xfrm>
            <a:off x="312622" y="1426459"/>
            <a:ext cx="8597169" cy="1850112"/>
            <a:chOff x="312622" y="1426459"/>
            <a:chExt cx="8597169" cy="1850112"/>
          </a:xfrm>
        </p:grpSpPr>
        <p:sp>
          <p:nvSpPr>
            <p:cNvPr id="147" name="TextBox 146"/>
            <p:cNvSpPr txBox="1"/>
            <p:nvPr/>
          </p:nvSpPr>
          <p:spPr>
            <a:xfrm>
              <a:off x="312622" y="1426459"/>
              <a:ext cx="586699"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olidFill>
                    <a:schemeClr val="accent3"/>
                  </a:solidFill>
                  <a:sym typeface="Wingdings"/>
                </a:rPr>
                <a:t> </a:t>
              </a:r>
              <a:r>
                <a:rPr lang="en-US" sz="1050" dirty="0" smtClean="0">
                  <a:solidFill>
                    <a:schemeClr val="accent3"/>
                  </a:solidFill>
                </a:rPr>
                <a:t>publish</a:t>
              </a:r>
            </a:p>
          </p:txBody>
        </p:sp>
        <p:sp>
          <p:nvSpPr>
            <p:cNvPr id="148" name="TextBox 147"/>
            <p:cNvSpPr txBox="1"/>
            <p:nvPr/>
          </p:nvSpPr>
          <p:spPr>
            <a:xfrm>
              <a:off x="1668031" y="1536592"/>
              <a:ext cx="548227"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a:solidFill>
                    <a:schemeClr val="accent3"/>
                  </a:solidFill>
                  <a:sym typeface="Wingdings"/>
                </a:rPr>
                <a:t></a:t>
              </a:r>
              <a:r>
                <a:rPr lang="en-US" sz="1050" dirty="0" smtClean="0">
                  <a:solidFill>
                    <a:schemeClr val="accent3"/>
                  </a:solidFill>
                  <a:sym typeface="Wingdings"/>
                </a:rPr>
                <a:t> </a:t>
              </a:r>
              <a:r>
                <a:rPr lang="en-US" sz="1050" dirty="0" smtClean="0">
                  <a:solidFill>
                    <a:schemeClr val="accent3"/>
                  </a:solidFill>
                </a:rPr>
                <a:t>invoke</a:t>
              </a:r>
            </a:p>
          </p:txBody>
        </p:sp>
        <p:sp>
          <p:nvSpPr>
            <p:cNvPr id="149" name="TextBox 148"/>
            <p:cNvSpPr txBox="1"/>
            <p:nvPr/>
          </p:nvSpPr>
          <p:spPr>
            <a:xfrm>
              <a:off x="823962" y="2963454"/>
              <a:ext cx="411972"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a:solidFill>
                    <a:schemeClr val="accent3"/>
                  </a:solidFill>
                  <a:sym typeface="Wingdings"/>
                </a:rPr>
                <a:t></a:t>
              </a:r>
              <a:r>
                <a:rPr lang="en-US" sz="1050" dirty="0" smtClean="0">
                  <a:solidFill>
                    <a:schemeClr val="accent3"/>
                  </a:solidFill>
                  <a:sym typeface="Wingdings"/>
                </a:rPr>
                <a:t> </a:t>
              </a:r>
              <a:r>
                <a:rPr lang="en-US" sz="1050" dirty="0" smtClean="0">
                  <a:solidFill>
                    <a:schemeClr val="accent3"/>
                  </a:solidFill>
                </a:rPr>
                <a:t>emit</a:t>
              </a:r>
            </a:p>
          </p:txBody>
        </p:sp>
        <p:sp>
          <p:nvSpPr>
            <p:cNvPr id="150" name="TextBox 149"/>
            <p:cNvSpPr txBox="1"/>
            <p:nvPr/>
          </p:nvSpPr>
          <p:spPr>
            <a:xfrm>
              <a:off x="1680883" y="3044246"/>
              <a:ext cx="548227"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a:sym typeface="Wingdings"/>
                </a:rPr>
                <a:t></a:t>
              </a:r>
              <a:r>
                <a:rPr lang="en-US" sz="1050" dirty="0" smtClean="0">
                  <a:sym typeface="Wingdings"/>
                </a:rPr>
                <a:t> </a:t>
              </a:r>
              <a:r>
                <a:rPr lang="en-US" sz="1050" dirty="0" smtClean="0"/>
                <a:t>invoke</a:t>
              </a:r>
            </a:p>
          </p:txBody>
        </p:sp>
        <p:sp>
          <p:nvSpPr>
            <p:cNvPr id="151" name="TextBox 150"/>
            <p:cNvSpPr txBox="1"/>
            <p:nvPr/>
          </p:nvSpPr>
          <p:spPr>
            <a:xfrm>
              <a:off x="2492298" y="2970096"/>
              <a:ext cx="419987"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a:sym typeface="Wingdings"/>
                </a:rPr>
                <a:t></a:t>
              </a:r>
              <a:r>
                <a:rPr lang="en-US" sz="1050" dirty="0" smtClean="0">
                  <a:sym typeface="Wingdings"/>
                </a:rPr>
                <a:t> </a:t>
              </a:r>
              <a:r>
                <a:rPr lang="en-US" sz="1050" dirty="0" smtClean="0"/>
                <a:t>crud</a:t>
              </a:r>
            </a:p>
          </p:txBody>
        </p:sp>
        <p:sp>
          <p:nvSpPr>
            <p:cNvPr id="152" name="TextBox 151"/>
            <p:cNvSpPr txBox="1"/>
            <p:nvPr/>
          </p:nvSpPr>
          <p:spPr>
            <a:xfrm>
              <a:off x="7792497" y="3114988"/>
              <a:ext cx="1117294"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a:solidFill>
                    <a:schemeClr val="accent3"/>
                  </a:solidFill>
                  <a:sym typeface="Wingdings"/>
                </a:rPr>
                <a:t> </a:t>
              </a:r>
              <a:r>
                <a:rPr lang="en-US" sz="1050" dirty="0" smtClean="0">
                  <a:solidFill>
                    <a:schemeClr val="accent3"/>
                  </a:solidFill>
                  <a:sym typeface="Wingdings"/>
                </a:rPr>
                <a:t>consume/</a:t>
              </a:r>
              <a:r>
                <a:rPr lang="en-US" sz="1050" dirty="0" smtClean="0">
                  <a:solidFill>
                    <a:schemeClr val="accent3"/>
                  </a:solidFill>
                </a:rPr>
                <a:t>emit</a:t>
              </a:r>
            </a:p>
          </p:txBody>
        </p:sp>
        <p:sp>
          <p:nvSpPr>
            <p:cNvPr id="153" name="TextBox 152"/>
            <p:cNvSpPr txBox="1"/>
            <p:nvPr/>
          </p:nvSpPr>
          <p:spPr>
            <a:xfrm>
              <a:off x="6627441" y="2889305"/>
              <a:ext cx="705321"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olidFill>
                    <a:schemeClr val="accent3"/>
                  </a:solidFill>
                  <a:sym typeface="Wingdings"/>
                </a:rPr>
                <a:t> </a:t>
              </a:r>
              <a:r>
                <a:rPr lang="en-US" sz="1050" dirty="0" smtClean="0">
                  <a:solidFill>
                    <a:schemeClr val="accent3"/>
                  </a:solidFill>
                </a:rPr>
                <a:t>consume</a:t>
              </a:r>
            </a:p>
          </p:txBody>
        </p:sp>
        <p:sp>
          <p:nvSpPr>
            <p:cNvPr id="154" name="TextBox 153"/>
            <p:cNvSpPr txBox="1"/>
            <p:nvPr/>
          </p:nvSpPr>
          <p:spPr>
            <a:xfrm>
              <a:off x="5797896" y="2937840"/>
              <a:ext cx="509755"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olidFill>
                    <a:schemeClr val="accent3"/>
                  </a:solidFill>
                  <a:sym typeface="Wingdings"/>
                </a:rPr>
                <a:t> </a:t>
              </a:r>
              <a:r>
                <a:rPr lang="en-US" sz="1050" dirty="0" smtClean="0">
                  <a:solidFill>
                    <a:schemeClr val="accent3"/>
                  </a:solidFill>
                </a:rPr>
                <a:t>select</a:t>
              </a:r>
            </a:p>
          </p:txBody>
        </p:sp>
        <p:sp>
          <p:nvSpPr>
            <p:cNvPr id="155" name="TextBox 154"/>
            <p:cNvSpPr txBox="1"/>
            <p:nvPr/>
          </p:nvSpPr>
          <p:spPr>
            <a:xfrm>
              <a:off x="5026885" y="2739828"/>
              <a:ext cx="509755"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olidFill>
                    <a:schemeClr val="accent3"/>
                  </a:solidFill>
                  <a:sym typeface="Wingdings"/>
                </a:rPr>
                <a:t> </a:t>
              </a:r>
              <a:r>
                <a:rPr lang="en-US" sz="1050" dirty="0" smtClean="0">
                  <a:solidFill>
                    <a:schemeClr val="accent3"/>
                  </a:solidFill>
                </a:rPr>
                <a:t>select</a:t>
              </a:r>
            </a:p>
          </p:txBody>
        </p:sp>
        <p:sp>
          <p:nvSpPr>
            <p:cNvPr id="156" name="TextBox 155"/>
            <p:cNvSpPr txBox="1"/>
            <p:nvPr/>
          </p:nvSpPr>
          <p:spPr>
            <a:xfrm>
              <a:off x="2124883" y="2095179"/>
              <a:ext cx="543418"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olidFill>
                    <a:schemeClr val="accent3"/>
                  </a:solidFill>
                  <a:sym typeface="Wingdings"/>
                </a:rPr>
                <a:t> </a:t>
              </a:r>
              <a:r>
                <a:rPr lang="en-US" sz="1050" dirty="0" smtClean="0">
                  <a:solidFill>
                    <a:schemeClr val="accent3"/>
                  </a:solidFill>
                </a:rPr>
                <a:t>create</a:t>
              </a:r>
            </a:p>
          </p:txBody>
        </p:sp>
        <p:sp>
          <p:nvSpPr>
            <p:cNvPr id="157" name="TextBox 156"/>
            <p:cNvSpPr txBox="1"/>
            <p:nvPr/>
          </p:nvSpPr>
          <p:spPr>
            <a:xfrm>
              <a:off x="2124883" y="2487110"/>
              <a:ext cx="543418"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olidFill>
                    <a:schemeClr val="accent3"/>
                  </a:solidFill>
                  <a:sym typeface="Wingdings"/>
                </a:rPr>
                <a:t> </a:t>
              </a:r>
              <a:r>
                <a:rPr lang="en-US" sz="1050" dirty="0" smtClean="0">
                  <a:solidFill>
                    <a:schemeClr val="accent3"/>
                  </a:solidFill>
                </a:rPr>
                <a:t>create</a:t>
              </a:r>
            </a:p>
          </p:txBody>
        </p:sp>
      </p:grpSp>
      <p:grpSp>
        <p:nvGrpSpPr>
          <p:cNvPr id="126" name="Group 125"/>
          <p:cNvGrpSpPr/>
          <p:nvPr/>
        </p:nvGrpSpPr>
        <p:grpSpPr>
          <a:xfrm>
            <a:off x="532550" y="226083"/>
            <a:ext cx="7465933" cy="3523211"/>
            <a:chOff x="532550" y="226083"/>
            <a:chExt cx="7465933" cy="3523211"/>
          </a:xfrm>
          <a:solidFill>
            <a:schemeClr val="bg1">
              <a:lumMod val="65000"/>
            </a:schemeClr>
          </a:solidFill>
        </p:grpSpPr>
        <p:sp>
          <p:nvSpPr>
            <p:cNvPr id="114" name="Rounded Rectangle 113"/>
            <p:cNvSpPr/>
            <p:nvPr/>
          </p:nvSpPr>
          <p:spPr>
            <a:xfrm rot="5400000">
              <a:off x="3913933" y="2020935"/>
              <a:ext cx="522525" cy="4923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TE</a:t>
              </a:r>
            </a:p>
          </p:txBody>
        </p:sp>
        <p:sp>
          <p:nvSpPr>
            <p:cNvPr id="73" name="Rounded Rectangle 72"/>
            <p:cNvSpPr/>
            <p:nvPr/>
          </p:nvSpPr>
          <p:spPr>
            <a:xfrm>
              <a:off x="5737592" y="2316145"/>
              <a:ext cx="522525" cy="4923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JDBC</a:t>
              </a:r>
            </a:p>
          </p:txBody>
        </p:sp>
        <p:sp>
          <p:nvSpPr>
            <p:cNvPr id="49" name="Rounded Rectangle 48"/>
            <p:cNvSpPr/>
            <p:nvPr/>
          </p:nvSpPr>
          <p:spPr>
            <a:xfrm>
              <a:off x="1419619" y="3256925"/>
              <a:ext cx="522525" cy="49236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gn="ctr"/>
              <a:r>
                <a:rPr lang="en-US" sz="1100" b="1" dirty="0" smtClean="0">
                  <a:solidFill>
                    <a:schemeClr val="bg1"/>
                  </a:solidFill>
                </a:rPr>
                <a:t>REST</a:t>
              </a:r>
            </a:p>
          </p:txBody>
        </p:sp>
        <p:sp>
          <p:nvSpPr>
            <p:cNvPr id="33" name="Rounded Rectangle 32"/>
            <p:cNvSpPr/>
            <p:nvPr/>
          </p:nvSpPr>
          <p:spPr>
            <a:xfrm>
              <a:off x="2507049" y="226083"/>
              <a:ext cx="522525" cy="4923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gn="ctr"/>
              <a:r>
                <a:rPr lang="en-US" sz="1100" b="1" dirty="0" smtClean="0">
                  <a:solidFill>
                    <a:schemeClr val="bg1"/>
                  </a:solidFill>
                </a:rPr>
                <a:t>REST</a:t>
              </a:r>
            </a:p>
          </p:txBody>
        </p:sp>
        <p:sp>
          <p:nvSpPr>
            <p:cNvPr id="29" name="Rounded Rectangle 28"/>
            <p:cNvSpPr/>
            <p:nvPr/>
          </p:nvSpPr>
          <p:spPr>
            <a:xfrm>
              <a:off x="1115365" y="1698174"/>
              <a:ext cx="522525" cy="492369"/>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gn="ctr"/>
              <a:r>
                <a:rPr lang="en-US" sz="1100" b="1" dirty="0" smtClean="0">
                  <a:solidFill>
                    <a:schemeClr val="bg1"/>
                  </a:solidFill>
                </a:rPr>
                <a:t>REST</a:t>
              </a:r>
            </a:p>
          </p:txBody>
        </p:sp>
        <p:sp>
          <p:nvSpPr>
            <p:cNvPr id="21" name="Rounded Rectangle 20"/>
            <p:cNvSpPr/>
            <p:nvPr/>
          </p:nvSpPr>
          <p:spPr>
            <a:xfrm>
              <a:off x="7475958" y="2316145"/>
              <a:ext cx="522525" cy="4923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DES</a:t>
              </a:r>
            </a:p>
          </p:txBody>
        </p:sp>
        <p:sp>
          <p:nvSpPr>
            <p:cNvPr id="22" name="Rounded Rectangle 21"/>
            <p:cNvSpPr/>
            <p:nvPr/>
          </p:nvSpPr>
          <p:spPr>
            <a:xfrm>
              <a:off x="532550" y="2316143"/>
              <a:ext cx="522525" cy="4923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DES</a:t>
              </a:r>
            </a:p>
          </p:txBody>
        </p:sp>
        <p:sp>
          <p:nvSpPr>
            <p:cNvPr id="20" name="Rounded Rectangle 19"/>
            <p:cNvSpPr/>
            <p:nvPr/>
          </p:nvSpPr>
          <p:spPr>
            <a:xfrm>
              <a:off x="6297786" y="2316145"/>
              <a:ext cx="522525" cy="4923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DES</a:t>
              </a:r>
            </a:p>
          </p:txBody>
        </p:sp>
      </p:grpSp>
      <p:sp>
        <p:nvSpPr>
          <p:cNvPr id="2" name="Footer Placeholder 1"/>
          <p:cNvSpPr>
            <a:spLocks noGrp="1"/>
          </p:cNvSpPr>
          <p:nvPr>
            <p:ph type="ftr" sz="quarter" idx="12"/>
          </p:nvPr>
        </p:nvSpPr>
        <p:spPr/>
        <p:txBody>
          <a:bodyPr/>
          <a:lstStyle/>
          <a:p>
            <a:r>
              <a:rPr lang="en-US" smtClean="0"/>
              <a:t>© 2018 Software AG. All rights reserved. For internal use only</a:t>
            </a:r>
            <a:endParaRPr lang="en-US" dirty="0" smtClean="0"/>
          </a:p>
        </p:txBody>
      </p:sp>
      <p:grpSp>
        <p:nvGrpSpPr>
          <p:cNvPr id="130" name="Group 129"/>
          <p:cNvGrpSpPr/>
          <p:nvPr/>
        </p:nvGrpSpPr>
        <p:grpSpPr>
          <a:xfrm>
            <a:off x="4183742" y="195574"/>
            <a:ext cx="3721118" cy="1170889"/>
            <a:chOff x="4183742" y="195574"/>
            <a:chExt cx="3721118" cy="1170889"/>
          </a:xfrm>
        </p:grpSpPr>
        <p:pic>
          <p:nvPicPr>
            <p:cNvPr id="84" name="Grafik 848"/>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6733971" y="195574"/>
              <a:ext cx="1170889" cy="1170889"/>
            </a:xfrm>
            <a:prstGeom prst="rect">
              <a:avLst/>
            </a:prstGeom>
          </p:spPr>
        </p:pic>
        <p:pic>
          <p:nvPicPr>
            <p:cNvPr id="85" name="Grafik 848"/>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5467772" y="195574"/>
              <a:ext cx="1170889" cy="1170889"/>
            </a:xfrm>
            <a:prstGeom prst="rect">
              <a:avLst/>
            </a:prstGeom>
          </p:spPr>
        </p:pic>
        <p:pic>
          <p:nvPicPr>
            <p:cNvPr id="86" name="Grafik 848"/>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4183742" y="195574"/>
              <a:ext cx="1170889" cy="1170889"/>
            </a:xfrm>
            <a:prstGeom prst="rect">
              <a:avLst/>
            </a:prstGeom>
          </p:spPr>
        </p:pic>
      </p:grpSp>
      <p:grpSp>
        <p:nvGrpSpPr>
          <p:cNvPr id="131" name="Group 130"/>
          <p:cNvGrpSpPr/>
          <p:nvPr/>
        </p:nvGrpSpPr>
        <p:grpSpPr>
          <a:xfrm>
            <a:off x="4349104" y="501814"/>
            <a:ext cx="3407931" cy="432081"/>
            <a:chOff x="4349104" y="501814"/>
            <a:chExt cx="3407931" cy="432081"/>
          </a:xfrm>
        </p:grpSpPr>
        <p:sp>
          <p:nvSpPr>
            <p:cNvPr id="87" name="TextBox 86"/>
            <p:cNvSpPr txBox="1"/>
            <p:nvPr/>
          </p:nvSpPr>
          <p:spPr>
            <a:xfrm>
              <a:off x="6881795" y="578012"/>
              <a:ext cx="875240" cy="215444"/>
            </a:xfrm>
            <a:prstGeom prst="rect">
              <a:avLst/>
            </a:prstGeom>
            <a:noFill/>
          </p:spPr>
          <p:txBody>
            <a:bodyPr vert="horz" wrap="none" lIns="0" tIns="0" rIns="0" bIns="0" rtlCol="0">
              <a:spAutoFit/>
            </a:bodyPr>
            <a:lstStyle/>
            <a:p>
              <a:pPr>
                <a:spcBef>
                  <a:spcPts val="432"/>
                </a:spcBef>
                <a:buClr>
                  <a:schemeClr val="bg1">
                    <a:lumMod val="50000"/>
                  </a:schemeClr>
                </a:buClr>
              </a:pPr>
              <a:r>
                <a:rPr lang="en-US" sz="1400" dirty="0" smtClean="0">
                  <a:solidFill>
                    <a:schemeClr val="accent3"/>
                  </a:solidFill>
                </a:rPr>
                <a:t>Dashboard</a:t>
              </a:r>
            </a:p>
          </p:txBody>
        </p:sp>
        <p:sp>
          <p:nvSpPr>
            <p:cNvPr id="88" name="TextBox 87"/>
            <p:cNvSpPr txBox="1"/>
            <p:nvPr/>
          </p:nvSpPr>
          <p:spPr>
            <a:xfrm>
              <a:off x="5803276" y="503008"/>
              <a:ext cx="499880" cy="430887"/>
            </a:xfrm>
            <a:prstGeom prst="rect">
              <a:avLst/>
            </a:prstGeom>
            <a:noFill/>
          </p:spPr>
          <p:txBody>
            <a:bodyPr vert="horz" wrap="none" lIns="0" tIns="0" rIns="0" bIns="0" rtlCol="0">
              <a:spAutoFit/>
            </a:bodyPr>
            <a:lstStyle/>
            <a:p>
              <a:pPr algn="ctr">
                <a:spcBef>
                  <a:spcPts val="432"/>
                </a:spcBef>
                <a:buClr>
                  <a:schemeClr val="bg1">
                    <a:lumMod val="50000"/>
                  </a:schemeClr>
                </a:buClr>
              </a:pPr>
              <a:r>
                <a:rPr lang="en-US" sz="1400" dirty="0" smtClean="0">
                  <a:solidFill>
                    <a:schemeClr val="accent3"/>
                  </a:solidFill>
                </a:rPr>
                <a:t>Triage</a:t>
              </a:r>
              <a:br>
                <a:rPr lang="en-US" sz="1400" dirty="0" smtClean="0">
                  <a:solidFill>
                    <a:schemeClr val="accent3"/>
                  </a:solidFill>
                </a:rPr>
              </a:br>
              <a:r>
                <a:rPr lang="en-US" sz="1400" dirty="0" smtClean="0">
                  <a:solidFill>
                    <a:schemeClr val="accent3"/>
                  </a:solidFill>
                </a:rPr>
                <a:t>tasks</a:t>
              </a:r>
            </a:p>
          </p:txBody>
        </p:sp>
        <p:sp>
          <p:nvSpPr>
            <p:cNvPr id="89" name="TextBox 88"/>
            <p:cNvSpPr txBox="1"/>
            <p:nvPr/>
          </p:nvSpPr>
          <p:spPr>
            <a:xfrm>
              <a:off x="4349104" y="501814"/>
              <a:ext cx="838106" cy="430887"/>
            </a:xfrm>
            <a:prstGeom prst="rect">
              <a:avLst/>
            </a:prstGeom>
            <a:noFill/>
          </p:spPr>
          <p:txBody>
            <a:bodyPr vert="horz" wrap="square" lIns="0" tIns="0" rIns="0" bIns="0" rtlCol="0">
              <a:spAutoFit/>
            </a:bodyPr>
            <a:lstStyle/>
            <a:p>
              <a:pPr algn="ctr">
                <a:spcBef>
                  <a:spcPts val="432"/>
                </a:spcBef>
                <a:buClr>
                  <a:schemeClr val="bg1">
                    <a:lumMod val="50000"/>
                  </a:schemeClr>
                </a:buClr>
              </a:pPr>
              <a:r>
                <a:rPr lang="en-US" sz="1400" dirty="0" smtClean="0">
                  <a:solidFill>
                    <a:schemeClr val="accent3"/>
                  </a:solidFill>
                </a:rPr>
                <a:t>Work log app</a:t>
              </a:r>
            </a:p>
          </p:txBody>
        </p:sp>
      </p:grpSp>
      <p:grpSp>
        <p:nvGrpSpPr>
          <p:cNvPr id="128" name="Group 127"/>
          <p:cNvGrpSpPr/>
          <p:nvPr/>
        </p:nvGrpSpPr>
        <p:grpSpPr>
          <a:xfrm>
            <a:off x="3182812" y="1366463"/>
            <a:ext cx="4136604" cy="592969"/>
            <a:chOff x="3182812" y="1366463"/>
            <a:chExt cx="4136604" cy="592969"/>
          </a:xfrm>
        </p:grpSpPr>
        <p:cxnSp>
          <p:nvCxnSpPr>
            <p:cNvPr id="91" name="Curved Connector 90"/>
            <p:cNvCxnSpPr>
              <a:stCxn id="7" idx="0"/>
              <a:endCxn id="84" idx="2"/>
            </p:cNvCxnSpPr>
            <p:nvPr/>
          </p:nvCxnSpPr>
          <p:spPr>
            <a:xfrm rot="5400000" flipH="1" flipV="1">
              <a:off x="6468164" y="1108179"/>
              <a:ext cx="592968" cy="1109536"/>
            </a:xfrm>
            <a:prstGeom prst="curvedConnector3">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2" name="Curved Connector 91"/>
            <p:cNvCxnSpPr>
              <a:stCxn id="14" idx="0"/>
              <a:endCxn id="85" idx="2"/>
            </p:cNvCxnSpPr>
            <p:nvPr/>
          </p:nvCxnSpPr>
          <p:spPr>
            <a:xfrm rot="5400000" flipH="1" flipV="1">
              <a:off x="5090645" y="996860"/>
              <a:ext cx="592969" cy="1332176"/>
            </a:xfrm>
            <a:prstGeom prst="curvedConnector3">
              <a:avLst>
                <a:gd name="adj1" fmla="val 50000"/>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5" name="Curved Connector 94"/>
            <p:cNvCxnSpPr>
              <a:stCxn id="4" idx="0"/>
              <a:endCxn id="86" idx="2"/>
            </p:cNvCxnSpPr>
            <p:nvPr/>
          </p:nvCxnSpPr>
          <p:spPr>
            <a:xfrm rot="5400000" flipH="1" flipV="1">
              <a:off x="3679515" y="869760"/>
              <a:ext cx="592969" cy="1586376"/>
            </a:xfrm>
            <a:prstGeom prst="curvedConnector3">
              <a:avLst>
                <a:gd name="adj1" fmla="val 50000"/>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25" name="Group 124"/>
          <p:cNvGrpSpPr/>
          <p:nvPr/>
        </p:nvGrpSpPr>
        <p:grpSpPr>
          <a:xfrm>
            <a:off x="271302" y="472267"/>
            <a:ext cx="8400421" cy="4240411"/>
            <a:chOff x="271302" y="472267"/>
            <a:chExt cx="8400421" cy="4240411"/>
          </a:xfrm>
          <a:solidFill>
            <a:schemeClr val="bg1">
              <a:lumMod val="75000"/>
            </a:schemeClr>
          </a:solidFill>
        </p:grpSpPr>
        <p:sp>
          <p:nvSpPr>
            <p:cNvPr id="4" name="Rounded Rectangle 3"/>
            <p:cNvSpPr/>
            <p:nvPr/>
          </p:nvSpPr>
          <p:spPr>
            <a:xfrm>
              <a:off x="2728123" y="1959432"/>
              <a:ext cx="909376" cy="60289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Agile</a:t>
              </a:r>
              <a:br>
                <a:rPr lang="en-US" sz="1400" b="1" dirty="0" smtClean="0">
                  <a:solidFill>
                    <a:schemeClr val="bg1"/>
                  </a:solidFill>
                </a:rPr>
              </a:br>
              <a:r>
                <a:rPr lang="en-US" sz="1400" b="1" dirty="0" smtClean="0">
                  <a:solidFill>
                    <a:schemeClr val="bg1"/>
                  </a:solidFill>
                </a:rPr>
                <a:t>Apps</a:t>
              </a:r>
            </a:p>
          </p:txBody>
        </p:sp>
        <p:sp>
          <p:nvSpPr>
            <p:cNvPr id="5" name="Can 4"/>
            <p:cNvSpPr/>
            <p:nvPr/>
          </p:nvSpPr>
          <p:spPr>
            <a:xfrm>
              <a:off x="3029574" y="3074797"/>
              <a:ext cx="1215850" cy="1065125"/>
            </a:xfrm>
            <a:prstGeom prst="ca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Terracotta</a:t>
              </a:r>
            </a:p>
            <a:p>
              <a:pPr algn="ctr"/>
              <a:r>
                <a:rPr lang="en-US" sz="1400" b="1" dirty="0" smtClean="0">
                  <a:solidFill>
                    <a:schemeClr val="bg1"/>
                  </a:solidFill>
                </a:rPr>
                <a:t>DB</a:t>
              </a:r>
            </a:p>
          </p:txBody>
        </p:sp>
        <p:sp>
          <p:nvSpPr>
            <p:cNvPr id="6" name="Can 5"/>
            <p:cNvSpPr/>
            <p:nvPr/>
          </p:nvSpPr>
          <p:spPr>
            <a:xfrm>
              <a:off x="4582046" y="3074797"/>
              <a:ext cx="1215850" cy="1065125"/>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Event Store </a:t>
              </a:r>
              <a:r>
                <a:rPr lang="en-US" sz="1100" dirty="0" smtClean="0">
                  <a:solidFill>
                    <a:schemeClr val="bg1"/>
                  </a:solidFill>
                </a:rPr>
                <a:t>(</a:t>
              </a:r>
              <a:r>
                <a:rPr lang="en-US" sz="1100" dirty="0" err="1" smtClean="0">
                  <a:solidFill>
                    <a:schemeClr val="bg1"/>
                  </a:solidFill>
                </a:rPr>
                <a:t>ElasticSearch</a:t>
              </a:r>
              <a:r>
                <a:rPr lang="en-US" sz="1100" dirty="0" smtClean="0">
                  <a:solidFill>
                    <a:schemeClr val="bg1"/>
                  </a:solidFill>
                </a:rPr>
                <a:t>)</a:t>
              </a:r>
              <a:endParaRPr lang="en-US" sz="1400" dirty="0" smtClean="0">
                <a:solidFill>
                  <a:schemeClr val="bg1"/>
                </a:solidFill>
              </a:endParaRPr>
            </a:p>
          </p:txBody>
        </p:sp>
        <p:sp>
          <p:nvSpPr>
            <p:cNvPr id="13" name="Rounded Rectangle 12"/>
            <p:cNvSpPr/>
            <p:nvPr/>
          </p:nvSpPr>
          <p:spPr>
            <a:xfrm>
              <a:off x="7325244" y="1959432"/>
              <a:ext cx="1346479" cy="60289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err="1" smtClean="0">
                  <a:solidFill>
                    <a:schemeClr val="bg1"/>
                  </a:solidFill>
                </a:rPr>
                <a:t>Apama</a:t>
              </a:r>
              <a:endParaRPr lang="en-US" sz="1400" b="1" dirty="0" smtClean="0">
                <a:solidFill>
                  <a:schemeClr val="bg1"/>
                </a:solidFill>
              </a:endParaRPr>
            </a:p>
          </p:txBody>
        </p:sp>
        <p:sp>
          <p:nvSpPr>
            <p:cNvPr id="14" name="Rounded Rectangle 13"/>
            <p:cNvSpPr/>
            <p:nvPr/>
          </p:nvSpPr>
          <p:spPr>
            <a:xfrm>
              <a:off x="4183742" y="1959432"/>
              <a:ext cx="1074597" cy="60289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Business Console</a:t>
              </a:r>
            </a:p>
          </p:txBody>
        </p:sp>
        <p:sp>
          <p:nvSpPr>
            <p:cNvPr id="16" name="Rounded Rectangle 15"/>
            <p:cNvSpPr/>
            <p:nvPr/>
          </p:nvSpPr>
          <p:spPr>
            <a:xfrm>
              <a:off x="271302" y="472268"/>
              <a:ext cx="1346479" cy="84406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API Portal</a:t>
              </a:r>
            </a:p>
          </p:txBody>
        </p:sp>
        <p:sp>
          <p:nvSpPr>
            <p:cNvPr id="17" name="Rounded Rectangle 16"/>
            <p:cNvSpPr/>
            <p:nvPr/>
          </p:nvSpPr>
          <p:spPr>
            <a:xfrm>
              <a:off x="1788603" y="472267"/>
              <a:ext cx="1346479" cy="84406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API Gateway</a:t>
              </a:r>
            </a:p>
          </p:txBody>
        </p:sp>
        <p:sp>
          <p:nvSpPr>
            <p:cNvPr id="18" name="Rounded Rectangle 17"/>
            <p:cNvSpPr/>
            <p:nvPr/>
          </p:nvSpPr>
          <p:spPr>
            <a:xfrm>
              <a:off x="1256041" y="3549580"/>
              <a:ext cx="1346479" cy="47980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Cumulocity</a:t>
              </a:r>
            </a:p>
          </p:txBody>
        </p:sp>
        <p:sp>
          <p:nvSpPr>
            <p:cNvPr id="19" name="Rounded Rectangle 18"/>
            <p:cNvSpPr/>
            <p:nvPr/>
          </p:nvSpPr>
          <p:spPr>
            <a:xfrm>
              <a:off x="723478" y="4290647"/>
              <a:ext cx="7420722" cy="42203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Universal Messaging</a:t>
              </a:r>
            </a:p>
          </p:txBody>
        </p:sp>
        <p:sp>
          <p:nvSpPr>
            <p:cNvPr id="3" name="Rounded Rectangle 2"/>
            <p:cNvSpPr/>
            <p:nvPr/>
          </p:nvSpPr>
          <p:spPr>
            <a:xfrm>
              <a:off x="442124" y="1959430"/>
              <a:ext cx="1346479" cy="60289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Integration Server</a:t>
              </a:r>
            </a:p>
          </p:txBody>
        </p:sp>
        <p:grpSp>
          <p:nvGrpSpPr>
            <p:cNvPr id="111" name="Group 110"/>
            <p:cNvGrpSpPr/>
            <p:nvPr/>
          </p:nvGrpSpPr>
          <p:grpSpPr>
            <a:xfrm>
              <a:off x="5536640" y="1959431"/>
              <a:ext cx="1346479" cy="607012"/>
              <a:chOff x="5536640" y="1959431"/>
              <a:chExt cx="1346479" cy="607012"/>
            </a:xfrm>
            <a:grpFill/>
          </p:grpSpPr>
          <p:sp>
            <p:nvSpPr>
              <p:cNvPr id="7" name="Rounded Rectangle 6"/>
              <p:cNvSpPr/>
              <p:nvPr/>
            </p:nvSpPr>
            <p:spPr>
              <a:xfrm>
                <a:off x="5536640" y="1959431"/>
                <a:ext cx="1346479" cy="60289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err="1" smtClean="0">
                    <a:solidFill>
                      <a:schemeClr val="bg1"/>
                    </a:solidFill>
                  </a:rPr>
                  <a:t>MashZone</a:t>
                </a:r>
                <a:r>
                  <a:rPr lang="en-US" sz="1400" b="1" dirty="0" smtClean="0">
                    <a:solidFill>
                      <a:schemeClr val="bg1"/>
                    </a:solidFill>
                  </a:rPr>
                  <a:t> </a:t>
                </a:r>
                <a:r>
                  <a:rPr lang="en-US" sz="1400" b="1" dirty="0" err="1" smtClean="0">
                    <a:solidFill>
                      <a:schemeClr val="bg1"/>
                    </a:solidFill>
                  </a:rPr>
                  <a:t>NextGen</a:t>
                </a:r>
                <a:endParaRPr lang="en-US" sz="1400" b="1" dirty="0" smtClean="0">
                  <a:solidFill>
                    <a:schemeClr val="bg1"/>
                  </a:solidFill>
                </a:endParaRPr>
              </a:p>
            </p:txBody>
          </p:sp>
          <p:sp>
            <p:nvSpPr>
              <p:cNvPr id="109" name="Rectangle 108"/>
              <p:cNvSpPr/>
              <p:nvPr/>
            </p:nvSpPr>
            <p:spPr>
              <a:xfrm>
                <a:off x="5607041" y="2404860"/>
                <a:ext cx="93623" cy="1615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grpSp>
    </p:spTree>
    <p:extLst>
      <p:ext uri="{BB962C8B-B14F-4D97-AF65-F5344CB8AC3E}">
        <p14:creationId xmlns:p14="http://schemas.microsoft.com/office/powerpoint/2010/main" val="10856389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Image result for industry background"/>
          <p:cNvPicPr>
            <a:picLocks noChangeAspect="1" noChangeArrowheads="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0" y="0"/>
            <a:ext cx="9158310" cy="51435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7297462" y="251460"/>
            <a:ext cx="1649730" cy="712470"/>
          </a:xfrm>
          <a:prstGeom prst="roundRect">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nvGrpSpPr>
          <p:cNvPr id="4" name="Group 3"/>
          <p:cNvGrpSpPr/>
          <p:nvPr/>
        </p:nvGrpSpPr>
        <p:grpSpPr>
          <a:xfrm>
            <a:off x="1647930" y="607695"/>
            <a:ext cx="4783015" cy="1964055"/>
            <a:chOff x="1647930" y="607695"/>
            <a:chExt cx="4783015" cy="1964055"/>
          </a:xfrm>
        </p:grpSpPr>
        <p:sp>
          <p:nvSpPr>
            <p:cNvPr id="2" name="Rounded Rectangle 1"/>
            <p:cNvSpPr/>
            <p:nvPr/>
          </p:nvSpPr>
          <p:spPr>
            <a:xfrm>
              <a:off x="1647930" y="607695"/>
              <a:ext cx="4783015" cy="1964055"/>
            </a:xfrm>
            <a:prstGeom prst="roundRect">
              <a:avLst/>
            </a:prstGeom>
            <a:solidFill>
              <a:schemeClr val="bg1">
                <a:lumMod val="9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3" name="TextBox 2"/>
            <p:cNvSpPr txBox="1"/>
            <p:nvPr/>
          </p:nvSpPr>
          <p:spPr>
            <a:xfrm>
              <a:off x="2371411" y="748486"/>
              <a:ext cx="3989196" cy="276999"/>
            </a:xfrm>
            <a:prstGeom prst="rect">
              <a:avLst/>
            </a:prstGeom>
            <a:noFill/>
          </p:spPr>
          <p:txBody>
            <a:bodyPr vert="horz" wrap="square" lIns="0" tIns="0" rIns="0" bIns="0" rtlCol="0">
              <a:spAutoFit/>
            </a:bodyPr>
            <a:lstStyle/>
            <a:p>
              <a:pPr>
                <a:spcBef>
                  <a:spcPts val="432"/>
                </a:spcBef>
                <a:buClr>
                  <a:schemeClr val="bg1">
                    <a:lumMod val="50000"/>
                  </a:schemeClr>
                </a:buClr>
              </a:pPr>
              <a:r>
                <a:rPr lang="en-US" sz="1800" b="1" dirty="0" smtClean="0">
                  <a:solidFill>
                    <a:srgbClr val="C00000"/>
                  </a:solidFill>
                </a:rPr>
                <a:t>PROBLEM</a:t>
              </a:r>
            </a:p>
          </p:txBody>
        </p:sp>
        <p:sp>
          <p:nvSpPr>
            <p:cNvPr id="22" name="TextBox 21"/>
            <p:cNvSpPr txBox="1"/>
            <p:nvPr/>
          </p:nvSpPr>
          <p:spPr>
            <a:xfrm>
              <a:off x="2371411" y="1084436"/>
              <a:ext cx="3989196" cy="430887"/>
            </a:xfrm>
            <a:prstGeom prst="rect">
              <a:avLst/>
            </a:prstGeom>
            <a:noFill/>
          </p:spPr>
          <p:txBody>
            <a:bodyPr vert="horz" wrap="square" lIns="0" tIns="0" rIns="0" bIns="0" rtlCol="0">
              <a:spAutoFit/>
            </a:bodyPr>
            <a:lstStyle/>
            <a:p>
              <a:pPr marL="285750" indent="-285750">
                <a:buFont typeface="Arial" panose="020B0604020202020204" pitchFamily="34" charset="0"/>
                <a:buChar char="•"/>
              </a:pPr>
              <a:r>
                <a:rPr lang="en-US" sz="1400" dirty="0" smtClean="0"/>
                <a:t>Can we expose these APIs to our customers, while enforcing </a:t>
              </a:r>
              <a:r>
                <a:rPr lang="en-US" sz="1400" dirty="0"/>
                <a:t>audit and security </a:t>
              </a:r>
              <a:r>
                <a:rPr lang="en-US" sz="1400" dirty="0" smtClean="0"/>
                <a:t>policies?</a:t>
              </a:r>
              <a:endParaRPr lang="en-US" sz="1400" dirty="0"/>
            </a:p>
          </p:txBody>
        </p:sp>
      </p:grpSp>
      <p:grpSp>
        <p:nvGrpSpPr>
          <p:cNvPr id="23" name="Group 22"/>
          <p:cNvGrpSpPr/>
          <p:nvPr/>
        </p:nvGrpSpPr>
        <p:grpSpPr>
          <a:xfrm>
            <a:off x="2514447" y="2747994"/>
            <a:ext cx="4783015" cy="1964055"/>
            <a:chOff x="1647930" y="607695"/>
            <a:chExt cx="4783015" cy="1964055"/>
          </a:xfrm>
        </p:grpSpPr>
        <p:sp>
          <p:nvSpPr>
            <p:cNvPr id="24" name="Rounded Rectangle 23"/>
            <p:cNvSpPr/>
            <p:nvPr/>
          </p:nvSpPr>
          <p:spPr>
            <a:xfrm>
              <a:off x="1647930" y="607695"/>
              <a:ext cx="4783015" cy="1964055"/>
            </a:xfrm>
            <a:prstGeom prst="roundRect">
              <a:avLst/>
            </a:prstGeom>
            <a:solidFill>
              <a:schemeClr val="bg1">
                <a:lumMod val="9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25" name="TextBox 24"/>
            <p:cNvSpPr txBox="1"/>
            <p:nvPr/>
          </p:nvSpPr>
          <p:spPr>
            <a:xfrm>
              <a:off x="1869011" y="748486"/>
              <a:ext cx="3989196" cy="276999"/>
            </a:xfrm>
            <a:prstGeom prst="rect">
              <a:avLst/>
            </a:prstGeom>
            <a:noFill/>
          </p:spPr>
          <p:txBody>
            <a:bodyPr vert="horz" wrap="square" lIns="0" tIns="0" rIns="0" bIns="0" rtlCol="0">
              <a:spAutoFit/>
            </a:bodyPr>
            <a:lstStyle/>
            <a:p>
              <a:pPr>
                <a:spcBef>
                  <a:spcPts val="432"/>
                </a:spcBef>
                <a:buClr>
                  <a:schemeClr val="bg1">
                    <a:lumMod val="50000"/>
                  </a:schemeClr>
                </a:buClr>
              </a:pPr>
              <a:r>
                <a:rPr lang="en-US" sz="1800" b="1" dirty="0" smtClean="0">
                  <a:solidFill>
                    <a:srgbClr val="C00000"/>
                  </a:solidFill>
                </a:rPr>
                <a:t>SOLUTION</a:t>
              </a:r>
            </a:p>
          </p:txBody>
        </p:sp>
        <p:sp>
          <p:nvSpPr>
            <p:cNvPr id="26" name="TextBox 25"/>
            <p:cNvSpPr txBox="1"/>
            <p:nvPr/>
          </p:nvSpPr>
          <p:spPr>
            <a:xfrm>
              <a:off x="1869011" y="1084436"/>
              <a:ext cx="3989196" cy="646331"/>
            </a:xfrm>
            <a:prstGeom prst="rect">
              <a:avLst/>
            </a:prstGeom>
            <a:noFill/>
          </p:spPr>
          <p:txBody>
            <a:bodyPr vert="horz" wrap="square" lIns="0" tIns="0" rIns="0" bIns="0" rtlCol="0">
              <a:spAutoFit/>
            </a:bodyPr>
            <a:lstStyle/>
            <a:p>
              <a:pPr marL="285750" indent="-285750">
                <a:buFont typeface="Arial" panose="020B0604020202020204" pitchFamily="34" charset="0"/>
                <a:buChar char="•"/>
              </a:pPr>
              <a:r>
                <a:rPr lang="en-US" sz="1400" dirty="0"/>
                <a:t>Use API Gateway in the DMZ, then apply a policy where each application must use a unique API Key</a:t>
              </a:r>
              <a:r>
                <a:rPr lang="en-US" sz="1400" dirty="0" smtClean="0"/>
                <a:t>.</a:t>
              </a:r>
              <a:endParaRPr lang="en-US" sz="1400" dirty="0"/>
            </a:p>
          </p:txBody>
        </p:sp>
      </p:grpSp>
      <p:grpSp>
        <p:nvGrpSpPr>
          <p:cNvPr id="13" name="Group 12"/>
          <p:cNvGrpSpPr/>
          <p:nvPr/>
        </p:nvGrpSpPr>
        <p:grpSpPr>
          <a:xfrm>
            <a:off x="272241" y="346710"/>
            <a:ext cx="1988820" cy="2651760"/>
            <a:chOff x="3399790" y="2034540"/>
            <a:chExt cx="1988820" cy="2651760"/>
          </a:xfrm>
        </p:grpSpPr>
        <p:sp>
          <p:nvSpPr>
            <p:cNvPr id="8" name="Rounded Rectangle 7"/>
            <p:cNvSpPr/>
            <p:nvPr/>
          </p:nvSpPr>
          <p:spPr>
            <a:xfrm>
              <a:off x="3399790" y="2034540"/>
              <a:ext cx="1988820" cy="2651760"/>
            </a:xfrm>
            <a:prstGeom prst="roundRect">
              <a:avLst/>
            </a:prstGeom>
            <a:solidFill>
              <a:srgbClr val="B51D1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a:p>
              <a:pPr algn="ctr"/>
              <a:endParaRPr lang="en-US" sz="1400" b="1" dirty="0">
                <a:solidFill>
                  <a:schemeClr val="bg1"/>
                </a:solidFill>
              </a:endParaRPr>
            </a:p>
            <a:p>
              <a:pPr algn="ctr"/>
              <a:endParaRPr lang="en-US" sz="1400" b="1" dirty="0" smtClean="0">
                <a:solidFill>
                  <a:schemeClr val="bg1"/>
                </a:solidFill>
              </a:endParaRPr>
            </a:p>
            <a:p>
              <a:pPr algn="ctr"/>
              <a:endParaRPr lang="en-US" sz="1400" b="1" dirty="0">
                <a:solidFill>
                  <a:schemeClr val="bg1"/>
                </a:solidFill>
              </a:endParaRPr>
            </a:p>
            <a:p>
              <a:pPr algn="ctr"/>
              <a:endParaRPr lang="en-US" sz="1400" b="1" dirty="0" smtClean="0">
                <a:solidFill>
                  <a:schemeClr val="bg1"/>
                </a:solidFill>
              </a:endParaRPr>
            </a:p>
            <a:p>
              <a:pPr algn="ctr"/>
              <a:endParaRPr lang="en-US" sz="1400" b="1" dirty="0">
                <a:solidFill>
                  <a:schemeClr val="bg1"/>
                </a:solidFill>
              </a:endParaRPr>
            </a:p>
            <a:p>
              <a:pPr algn="ctr"/>
              <a:endParaRPr lang="en-US" sz="1400" b="1" dirty="0" smtClean="0">
                <a:solidFill>
                  <a:schemeClr val="bg1"/>
                </a:solidFill>
              </a:endParaRPr>
            </a:p>
            <a:p>
              <a:pPr algn="ctr"/>
              <a:r>
                <a:rPr lang="en-US" sz="1400" b="1" dirty="0" smtClean="0">
                  <a:solidFill>
                    <a:schemeClr val="bg1"/>
                  </a:solidFill>
                </a:rPr>
                <a:t>Jonathan</a:t>
              </a:r>
            </a:p>
            <a:p>
              <a:pPr algn="ctr"/>
              <a:r>
                <a:rPr lang="en-US" sz="2000" b="1" dirty="0" smtClean="0">
                  <a:solidFill>
                    <a:schemeClr val="bg1"/>
                  </a:solidFill>
                </a:rPr>
                <a:t>CIO</a:t>
              </a:r>
            </a:p>
          </p:txBody>
        </p:sp>
        <p:sp>
          <p:nvSpPr>
            <p:cNvPr id="10" name="Rounded Rectangle 9"/>
            <p:cNvSpPr/>
            <p:nvPr/>
          </p:nvSpPr>
          <p:spPr>
            <a:xfrm>
              <a:off x="3628390" y="2232660"/>
              <a:ext cx="1531620" cy="1531620"/>
            </a:xfrm>
            <a:prstGeom prst="roundRec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grpSp>
        <p:nvGrpSpPr>
          <p:cNvPr id="16" name="Group 15"/>
          <p:cNvGrpSpPr/>
          <p:nvPr/>
        </p:nvGrpSpPr>
        <p:grpSpPr>
          <a:xfrm>
            <a:off x="6790690" y="2232660"/>
            <a:ext cx="1988820" cy="2651760"/>
            <a:chOff x="6600190" y="2034540"/>
            <a:chExt cx="1988820" cy="2651760"/>
          </a:xfrm>
        </p:grpSpPr>
        <p:sp>
          <p:nvSpPr>
            <p:cNvPr id="14" name="Rounded Rectangle 13"/>
            <p:cNvSpPr/>
            <p:nvPr/>
          </p:nvSpPr>
          <p:spPr>
            <a:xfrm>
              <a:off x="6600190" y="2034540"/>
              <a:ext cx="1988820" cy="2651760"/>
            </a:xfrm>
            <a:prstGeom prst="roundRect">
              <a:avLst/>
            </a:prstGeom>
            <a:solidFill>
              <a:srgbClr val="B51D1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a:solidFill>
                  <a:schemeClr val="bg1"/>
                </a:solidFill>
              </a:endParaRPr>
            </a:p>
            <a:p>
              <a:pPr algn="ctr"/>
              <a:endParaRPr lang="en-US" sz="1400" b="1" dirty="0">
                <a:solidFill>
                  <a:schemeClr val="bg1"/>
                </a:solidFill>
              </a:endParaRPr>
            </a:p>
            <a:p>
              <a:pPr algn="ctr"/>
              <a:endParaRPr lang="en-US" sz="1400" b="1" dirty="0">
                <a:solidFill>
                  <a:schemeClr val="bg1"/>
                </a:solidFill>
              </a:endParaRPr>
            </a:p>
            <a:p>
              <a:pPr algn="ctr"/>
              <a:endParaRPr lang="en-US" sz="1400" b="1" dirty="0">
                <a:solidFill>
                  <a:schemeClr val="bg1"/>
                </a:solidFill>
              </a:endParaRPr>
            </a:p>
            <a:p>
              <a:pPr algn="ctr"/>
              <a:endParaRPr lang="en-US" sz="1400" b="1" dirty="0">
                <a:solidFill>
                  <a:schemeClr val="bg1"/>
                </a:solidFill>
              </a:endParaRPr>
            </a:p>
            <a:p>
              <a:pPr algn="ctr"/>
              <a:endParaRPr lang="en-US" sz="1400" b="1" dirty="0">
                <a:solidFill>
                  <a:schemeClr val="bg1"/>
                </a:solidFill>
              </a:endParaRPr>
            </a:p>
            <a:p>
              <a:pPr algn="ctr"/>
              <a:endParaRPr lang="en-US" sz="1400" b="1" dirty="0" smtClean="0">
                <a:solidFill>
                  <a:schemeClr val="bg1"/>
                </a:solidFill>
              </a:endParaRPr>
            </a:p>
            <a:p>
              <a:pPr algn="ctr"/>
              <a:endParaRPr lang="en-US" sz="1400" b="1" dirty="0">
                <a:solidFill>
                  <a:schemeClr val="bg1"/>
                </a:solidFill>
              </a:endParaRPr>
            </a:p>
            <a:p>
              <a:pPr algn="ctr"/>
              <a:r>
                <a:rPr lang="en-US" sz="1400" b="1" dirty="0" smtClean="0">
                  <a:solidFill>
                    <a:schemeClr val="bg1"/>
                  </a:solidFill>
                </a:rPr>
                <a:t>Jay</a:t>
              </a:r>
              <a:endParaRPr lang="en-US" sz="1400" b="1" dirty="0">
                <a:solidFill>
                  <a:schemeClr val="bg1"/>
                </a:solidFill>
              </a:endParaRPr>
            </a:p>
            <a:p>
              <a:pPr algn="ctr"/>
              <a:r>
                <a:rPr lang="en-US" sz="2000" b="1" dirty="0" smtClean="0">
                  <a:solidFill>
                    <a:schemeClr val="bg1"/>
                  </a:solidFill>
                </a:rPr>
                <a:t>Development Lead</a:t>
              </a:r>
              <a:endParaRPr lang="en-US" sz="2000" b="1" dirty="0">
                <a:solidFill>
                  <a:schemeClr val="bg1"/>
                </a:solidFill>
              </a:endParaRPr>
            </a:p>
          </p:txBody>
        </p:sp>
        <p:sp>
          <p:nvSpPr>
            <p:cNvPr id="15" name="Rounded Rectangle 14"/>
            <p:cNvSpPr/>
            <p:nvPr/>
          </p:nvSpPr>
          <p:spPr>
            <a:xfrm>
              <a:off x="6828790" y="2232660"/>
              <a:ext cx="1531620" cy="1531620"/>
            </a:xfrm>
            <a:prstGeom prst="roundRect">
              <a:avLst/>
            </a:prstGeom>
            <a:blipFill dpi="0" rotWithShape="1">
              <a:blip r:embed="rId7">
                <a:extLst>
                  <a:ext uri="{28A0092B-C50C-407E-A947-70E740481C1C}">
                    <a14:useLocalDpi xmlns:a14="http://schemas.microsoft.com/office/drawing/2010/main" val="0"/>
                  </a:ext>
                </a:extLst>
              </a:blip>
              <a:srcRect/>
              <a:stretch>
                <a:fillRect/>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sp>
        <p:nvSpPr>
          <p:cNvPr id="7" name="Oval 6"/>
          <p:cNvSpPr/>
          <p:nvPr/>
        </p:nvSpPr>
        <p:spPr>
          <a:xfrm>
            <a:off x="724040" y="3493230"/>
            <a:ext cx="1085222" cy="108522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chemeClr val="bg1"/>
                </a:solidFill>
                <a:latin typeface="Arial Black" panose="020B0A04020102020204" pitchFamily="34" charset="0"/>
              </a:rPr>
              <a:t>5</a:t>
            </a:r>
            <a:endParaRPr lang="en-US" sz="3200" b="1" dirty="0" smtClean="0">
              <a:solidFill>
                <a:schemeClr val="bg1"/>
              </a:solidFill>
              <a:latin typeface="Arial Black" panose="020B0A04020102020204" pitchFamily="34" charset="0"/>
            </a:endParaRPr>
          </a:p>
        </p:txBody>
      </p:sp>
      <p:grpSp>
        <p:nvGrpSpPr>
          <p:cNvPr id="6" name="Group 5"/>
          <p:cNvGrpSpPr/>
          <p:nvPr/>
        </p:nvGrpSpPr>
        <p:grpSpPr>
          <a:xfrm>
            <a:off x="562714" y="3332457"/>
            <a:ext cx="1406771" cy="1428320"/>
            <a:chOff x="733530" y="3332457"/>
            <a:chExt cx="1406771" cy="1428320"/>
          </a:xfrm>
          <a:solidFill>
            <a:schemeClr val="bg1">
              <a:lumMod val="75000"/>
            </a:schemeClr>
          </a:solidFill>
          <a:scene3d>
            <a:camera prst="orthographicFront">
              <a:rot lat="0" lon="0" rev="0"/>
            </a:camera>
            <a:lightRig rig="soft" dir="t">
              <a:rot lat="0" lon="0" rev="0"/>
            </a:lightRig>
          </a:scene3d>
        </p:grpSpPr>
        <p:sp>
          <p:nvSpPr>
            <p:cNvPr id="5" name="Circular Arrow 4"/>
            <p:cNvSpPr/>
            <p:nvPr/>
          </p:nvSpPr>
          <p:spPr>
            <a:xfrm>
              <a:off x="733530" y="3332457"/>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19" name="Circular Arrow 18"/>
            <p:cNvSpPr/>
            <p:nvPr/>
          </p:nvSpPr>
          <p:spPr>
            <a:xfrm rot="7200000">
              <a:off x="733530" y="3344588"/>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20" name="Circular Arrow 19"/>
            <p:cNvSpPr/>
            <p:nvPr/>
          </p:nvSpPr>
          <p:spPr>
            <a:xfrm rot="14400000">
              <a:off x="733532" y="3354008"/>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spTree>
    <p:extLst>
      <p:ext uri="{BB962C8B-B14F-4D97-AF65-F5344CB8AC3E}">
        <p14:creationId xmlns:p14="http://schemas.microsoft.com/office/powerpoint/2010/main" val="1421358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1" presetClass="entr" presetSubtype="1"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500"/>
                                        <p:tgtEl>
                                          <p:spTgt spid="6"/>
                                        </p:tgtEl>
                                      </p:cBhvr>
                                    </p:animEffect>
                                  </p:childTnLst>
                                </p:cTn>
                              </p:par>
                            </p:childTnLst>
                          </p:cTn>
                        </p:par>
                        <p:par>
                          <p:cTn id="13" fill="hold">
                            <p:stCondLst>
                              <p:cond delay="500"/>
                            </p:stCondLst>
                            <p:childTnLst>
                              <p:par>
                                <p:cTn id="14" presetID="42"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ppt_x</p:attrName>
                                        </p:attrNameLst>
                                      </p:cBhvr>
                                      <p:tavLst>
                                        <p:tav tm="0">
                                          <p:val>
                                            <p:strVal val="#ppt_x-#ppt_w*1.125000"/>
                                          </p:val>
                                        </p:tav>
                                        <p:tav tm="100000">
                                          <p:val>
                                            <p:strVal val="#ppt_x"/>
                                          </p:val>
                                        </p:tav>
                                      </p:tavLst>
                                    </p:anim>
                                    <p:animEffect transition="in" filter="wipe(right)">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childTnLst>
                          </p:cTn>
                        </p:par>
                        <p:par>
                          <p:cTn id="31" fill="hold">
                            <p:stCondLst>
                              <p:cond delay="1000"/>
                            </p:stCondLst>
                            <p:childTnLst>
                              <p:par>
                                <p:cTn id="32" presetID="12" presetClass="entr" presetSubtype="2" fill="hold" nodeType="after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additive="base">
                                        <p:cTn id="34" dur="500"/>
                                        <p:tgtEl>
                                          <p:spTgt spid="23"/>
                                        </p:tgtEl>
                                        <p:attrNameLst>
                                          <p:attrName>ppt_x</p:attrName>
                                        </p:attrNameLst>
                                      </p:cBhvr>
                                      <p:tavLst>
                                        <p:tav tm="0">
                                          <p:val>
                                            <p:strVal val="#ppt_x+#ppt_w*1.125000"/>
                                          </p:val>
                                        </p:tav>
                                        <p:tav tm="100000">
                                          <p:val>
                                            <p:strVal val="#ppt_x"/>
                                          </p:val>
                                        </p:tav>
                                      </p:tavLst>
                                    </p:anim>
                                    <p:animEffect transition="in" filter="wipe(left)">
                                      <p:cBhvr>
                                        <p:cTn id="3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lang="en-US" smtClean="0"/>
              <a:t>© 2018 Software AG. All rights reserved. For internal use only</a:t>
            </a:r>
            <a:endParaRPr lang="en-US" dirty="0" smtClean="0"/>
          </a:p>
        </p:txBody>
      </p:sp>
      <p:pic>
        <p:nvPicPr>
          <p:cNvPr id="1026" name="Picture 2" descr="Image result for brick wal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53594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Image result for billboard frame"/>
          <p:cNvPicPr>
            <a:picLocks noChangeAspect="1" noChangeArrowheads="1"/>
          </p:cNvPicPr>
          <p:nvPr/>
        </p:nvPicPr>
        <p:blipFill rotWithShape="1">
          <a:blip r:embed="rId4">
            <a:duotone>
              <a:prstClr val="black"/>
              <a:srgbClr val="D9C3A5">
                <a:tint val="50000"/>
                <a:satMod val="180000"/>
              </a:srgbClr>
            </a:duotone>
            <a:extLst>
              <a:ext uri="{28A0092B-C50C-407E-A947-70E740481C1C}">
                <a14:useLocalDpi xmlns:a14="http://schemas.microsoft.com/office/drawing/2010/main" val="0"/>
              </a:ext>
            </a:extLst>
          </a:blip>
          <a:srcRect l="12692" t="25230" r="12846" b="26051"/>
          <a:stretch/>
        </p:blipFill>
        <p:spPr bwMode="auto">
          <a:xfrm>
            <a:off x="1825350" y="580425"/>
            <a:ext cx="5493299" cy="3594100"/>
          </a:xfrm>
          <a:prstGeom prst="rect">
            <a:avLst/>
          </a:prstGeom>
          <a:noFill/>
          <a:effectLst>
            <a:outerShdw blurRad="139700" dist="177800" dir="5400000" sx="102000" sy="102000" algn="t" rotWithShape="0">
              <a:prstClr val="black">
                <a:alpha val="64000"/>
              </a:prstClr>
            </a:outerShdw>
          </a:effectLst>
          <a:extLst>
            <a:ext uri="{909E8E84-426E-40DD-AFC4-6F175D3DCCD1}">
              <a14:hiddenFill xmlns:a14="http://schemas.microsoft.com/office/drawing/2010/main">
                <a:solidFill>
                  <a:srgbClr val="FFFFFF"/>
                </a:solidFill>
              </a14:hiddenFill>
            </a:ext>
          </a:extLst>
        </p:spPr>
      </p:pic>
      <p:sp>
        <p:nvSpPr>
          <p:cNvPr id="6" name="Rectangle 5"/>
          <p:cNvSpPr/>
          <p:nvPr/>
        </p:nvSpPr>
        <p:spPr>
          <a:xfrm>
            <a:off x="1981200" y="725876"/>
            <a:ext cx="5207000" cy="33031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pic>
        <p:nvPicPr>
          <p:cNvPr id="1031" name="Picture 7" descr="Image result for old paper"/>
          <p:cNvPicPr>
            <a:picLocks noChangeAspect="1" noChangeArrowheads="1"/>
          </p:cNvPicPr>
          <p:nvPr/>
        </p:nvPicPr>
        <p:blipFill rotWithShape="1">
          <a:blip r:embed="rId5">
            <a:extLst>
              <a:ext uri="{28A0092B-C50C-407E-A947-70E740481C1C}">
                <a14:useLocalDpi xmlns:a14="http://schemas.microsoft.com/office/drawing/2010/main" val="0"/>
              </a:ext>
            </a:extLst>
          </a:blip>
          <a:srcRect b="9048"/>
          <a:stretch/>
        </p:blipFill>
        <p:spPr bwMode="auto">
          <a:xfrm>
            <a:off x="1981200" y="725876"/>
            <a:ext cx="5207000" cy="331512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1912620" y="737801"/>
            <a:ext cx="4662964" cy="3303199"/>
            <a:chOff x="1973580" y="737801"/>
            <a:chExt cx="4662964" cy="3303199"/>
          </a:xfrm>
        </p:grpSpPr>
        <p:pic>
          <p:nvPicPr>
            <p:cNvPr id="1027" name="Picture 3" descr="C:\Users\jheywood\Documents\Events\IUG 2018\Hello DBP Demo\440px-E._W._Bliss_Co.,_Automatic_Shearing_Machine_for_Muck_Bars_1894.jpg"/>
            <p:cNvPicPr>
              <a:picLocks noChangeAspect="1" noChangeArrowheads="1"/>
            </p:cNvPicPr>
            <p:nvPr/>
          </p:nvPicPr>
          <p:blipFill rotWithShape="1">
            <a:blip r:embed="rId6">
              <a:clrChange>
                <a:clrFrom>
                  <a:srgbClr val="FDFDFD"/>
                </a:clrFrom>
                <a:clrTo>
                  <a:srgbClr val="FDFDFD">
                    <a:alpha val="0"/>
                  </a:srgbClr>
                </a:clrTo>
              </a:clrChange>
              <a:duotone>
                <a:prstClr val="black"/>
                <a:srgbClr val="D9C3A5">
                  <a:tint val="50000"/>
                  <a:satMod val="180000"/>
                </a:srgbClr>
              </a:duotone>
              <a:extLst>
                <a:ext uri="{28A0092B-C50C-407E-A947-70E740481C1C}">
                  <a14:useLocalDpi xmlns:a14="http://schemas.microsoft.com/office/drawing/2010/main" val="0"/>
                </a:ext>
              </a:extLst>
            </a:blip>
            <a:srcRect t="49639"/>
            <a:stretch/>
          </p:blipFill>
          <p:spPr bwMode="auto">
            <a:xfrm>
              <a:off x="1981200" y="2377475"/>
              <a:ext cx="4655344" cy="16635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descr="C:\Users\jheywood\Documents\Events\IUG 2018\Hello DBP Demo\440px-E._W._Bliss_Co.,_Automatic_Shearing_Machine_for_Muck_Bars_1894.jpg"/>
            <p:cNvPicPr>
              <a:picLocks noChangeAspect="1" noChangeArrowheads="1"/>
            </p:cNvPicPr>
            <p:nvPr/>
          </p:nvPicPr>
          <p:blipFill rotWithShape="1">
            <a:blip r:embed="rId6">
              <a:clrChange>
                <a:clrFrom>
                  <a:srgbClr val="FDFDFD"/>
                </a:clrFrom>
                <a:clrTo>
                  <a:srgbClr val="FDFDFD">
                    <a:alpha val="0"/>
                  </a:srgbClr>
                </a:clrTo>
              </a:clrChange>
              <a:duotone>
                <a:prstClr val="black"/>
                <a:srgbClr val="D9C3A5">
                  <a:tint val="50000"/>
                  <a:satMod val="180000"/>
                </a:srgbClr>
              </a:duotone>
              <a:extLst>
                <a:ext uri="{28A0092B-C50C-407E-A947-70E740481C1C}">
                  <a14:useLocalDpi xmlns:a14="http://schemas.microsoft.com/office/drawing/2010/main" val="0"/>
                </a:ext>
              </a:extLst>
            </a:blip>
            <a:srcRect r="41893"/>
            <a:stretch/>
          </p:blipFill>
          <p:spPr bwMode="auto">
            <a:xfrm>
              <a:off x="1973580" y="737801"/>
              <a:ext cx="2705100" cy="3303199"/>
            </a:xfrm>
            <a:prstGeom prst="rect">
              <a:avLst/>
            </a:prstGeom>
            <a:noFill/>
            <a:extLst>
              <a:ext uri="{909E8E84-426E-40DD-AFC4-6F175D3DCCD1}">
                <a14:hiddenFill xmlns:a14="http://schemas.microsoft.com/office/drawing/2010/main">
                  <a:solidFill>
                    <a:srgbClr val="FFFFFF"/>
                  </a:solidFill>
                </a14:hiddenFill>
              </a:ext>
            </a:extLst>
          </p:spPr>
        </p:pic>
      </p:grpSp>
      <p:pic>
        <p:nvPicPr>
          <p:cNvPr id="1035" name="Picture 11" descr="Image result for calligraphy frames"/>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39640" y="781280"/>
            <a:ext cx="2448560" cy="19289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340352" y="1120140"/>
            <a:ext cx="1247136" cy="1220847"/>
          </a:xfrm>
          <a:prstGeom prst="rect">
            <a:avLst/>
          </a:prstGeom>
          <a:noFill/>
        </p:spPr>
        <p:txBody>
          <a:bodyPr vert="horz" wrap="none" lIns="0" tIns="0" rIns="0" bIns="0" rtlCol="0">
            <a:spAutoFit/>
          </a:bodyPr>
          <a:lstStyle/>
          <a:p>
            <a:pPr algn="ctr">
              <a:spcBef>
                <a:spcPts val="432"/>
              </a:spcBef>
              <a:buClr>
                <a:schemeClr val="bg1">
                  <a:lumMod val="50000"/>
                </a:schemeClr>
              </a:buClr>
            </a:pPr>
            <a:r>
              <a:rPr lang="en-US" sz="2000" dirty="0" err="1" smtClean="0">
                <a:latin typeface="Old English Text MT" panose="03040902040508030806" pitchFamily="66" charset="0"/>
              </a:rPr>
              <a:t>ThingCo</a:t>
            </a:r>
            <a:endParaRPr lang="en-US" sz="2000" dirty="0" smtClean="0">
              <a:latin typeface="Old English Text MT" panose="03040902040508030806" pitchFamily="66" charset="0"/>
            </a:endParaRPr>
          </a:p>
          <a:p>
            <a:pPr algn="ctr">
              <a:spcBef>
                <a:spcPts val="432"/>
              </a:spcBef>
              <a:buClr>
                <a:schemeClr val="bg1">
                  <a:lumMod val="50000"/>
                </a:schemeClr>
              </a:buClr>
            </a:pPr>
            <a:r>
              <a:rPr lang="en-US" sz="1400" dirty="0" smtClean="0">
                <a:latin typeface="Old English Text MT" panose="03040902040508030806" pitchFamily="66" charset="0"/>
              </a:rPr>
              <a:t>Proudly presents</a:t>
            </a:r>
            <a:r>
              <a:rPr lang="en-US" sz="1400" dirty="0">
                <a:latin typeface="Old English Text MT" panose="03040902040508030806" pitchFamily="66" charset="0"/>
              </a:rPr>
              <a:t/>
            </a:r>
            <a:br>
              <a:rPr lang="en-US" sz="1400" dirty="0">
                <a:latin typeface="Old English Text MT" panose="03040902040508030806" pitchFamily="66" charset="0"/>
              </a:rPr>
            </a:br>
            <a:r>
              <a:rPr lang="en-US" sz="1400" dirty="0" smtClean="0">
                <a:latin typeface="Old English Text MT" panose="03040902040508030806" pitchFamily="66" charset="0"/>
              </a:rPr>
              <a:t>the world’s first</a:t>
            </a:r>
            <a:br>
              <a:rPr lang="en-US" sz="1400" dirty="0" smtClean="0">
                <a:latin typeface="Old English Text MT" panose="03040902040508030806" pitchFamily="66" charset="0"/>
              </a:rPr>
            </a:br>
            <a:r>
              <a:rPr lang="en-US" sz="1400" dirty="0" smtClean="0">
                <a:latin typeface="Old English Text MT" panose="03040902040508030806" pitchFamily="66" charset="0"/>
              </a:rPr>
              <a:t>automatic</a:t>
            </a:r>
            <a:br>
              <a:rPr lang="en-US" sz="1400" dirty="0" smtClean="0">
                <a:latin typeface="Old English Text MT" panose="03040902040508030806" pitchFamily="66" charset="0"/>
              </a:rPr>
            </a:br>
            <a:r>
              <a:rPr lang="en-US" sz="1400" dirty="0" smtClean="0">
                <a:latin typeface="Old English Text MT" panose="03040902040508030806" pitchFamily="66" charset="0"/>
              </a:rPr>
              <a:t>thing machine</a:t>
            </a:r>
          </a:p>
        </p:txBody>
      </p:sp>
      <p:grpSp>
        <p:nvGrpSpPr>
          <p:cNvPr id="12" name="Group 11"/>
          <p:cNvGrpSpPr/>
          <p:nvPr/>
        </p:nvGrpSpPr>
        <p:grpSpPr>
          <a:xfrm rot="20700000">
            <a:off x="2196171" y="990600"/>
            <a:ext cx="877305" cy="890305"/>
            <a:chOff x="1205572" y="3284220"/>
            <a:chExt cx="877305" cy="890305"/>
          </a:xfrm>
        </p:grpSpPr>
        <p:pic>
          <p:nvPicPr>
            <p:cNvPr id="1039" name="Picture 15" descr="Image result for red pape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05572" y="3284220"/>
              <a:ext cx="877305" cy="890305"/>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212311" y="3363170"/>
              <a:ext cx="870566" cy="738664"/>
            </a:xfrm>
            <a:prstGeom prst="rect">
              <a:avLst/>
            </a:prstGeom>
            <a:noFill/>
          </p:spPr>
          <p:txBody>
            <a:bodyPr vert="horz" wrap="square" lIns="0" tIns="0" rIns="0" bIns="0" rtlCol="0">
              <a:spAutoFit/>
            </a:bodyPr>
            <a:lstStyle/>
            <a:p>
              <a:pPr algn="ctr">
                <a:spcBef>
                  <a:spcPts val="432"/>
                </a:spcBef>
                <a:buClr>
                  <a:schemeClr val="bg1">
                    <a:lumMod val="50000"/>
                  </a:schemeClr>
                </a:buClr>
              </a:pPr>
              <a:r>
                <a:rPr lang="en-US" sz="1200" dirty="0" smtClean="0">
                  <a:solidFill>
                    <a:schemeClr val="bg1"/>
                  </a:solidFill>
                  <a:latin typeface="Old English Text MT" panose="03040902040508030806" pitchFamily="66" charset="0"/>
                </a:rPr>
                <a:t>Come and</a:t>
              </a:r>
              <a:br>
                <a:rPr lang="en-US" sz="1200" dirty="0" smtClean="0">
                  <a:solidFill>
                    <a:schemeClr val="bg1"/>
                  </a:solidFill>
                  <a:latin typeface="Old English Text MT" panose="03040902040508030806" pitchFamily="66" charset="0"/>
                </a:rPr>
              </a:br>
              <a:r>
                <a:rPr lang="en-US" sz="1200" dirty="0" smtClean="0">
                  <a:solidFill>
                    <a:schemeClr val="bg1"/>
                  </a:solidFill>
                  <a:latin typeface="Old English Text MT" panose="03040902040508030806" pitchFamily="66" charset="0"/>
                </a:rPr>
                <a:t>see it on </a:t>
              </a:r>
              <a:br>
                <a:rPr lang="en-US" sz="1200" dirty="0" smtClean="0">
                  <a:solidFill>
                    <a:schemeClr val="bg1"/>
                  </a:solidFill>
                  <a:latin typeface="Old English Text MT" panose="03040902040508030806" pitchFamily="66" charset="0"/>
                </a:rPr>
              </a:br>
              <a:r>
                <a:rPr lang="en-US" sz="1200" dirty="0" smtClean="0">
                  <a:solidFill>
                    <a:schemeClr val="bg1"/>
                  </a:solidFill>
                  <a:latin typeface="Old English Text MT" panose="03040902040508030806" pitchFamily="66" charset="0"/>
                </a:rPr>
                <a:t>April 11</a:t>
              </a:r>
              <a:r>
                <a:rPr lang="en-US" sz="1200" baseline="30000" dirty="0" smtClean="0">
                  <a:solidFill>
                    <a:schemeClr val="bg1"/>
                  </a:solidFill>
                  <a:latin typeface="Old English Text MT" panose="03040902040508030806" pitchFamily="66" charset="0"/>
                </a:rPr>
                <a:t>th</a:t>
              </a:r>
              <a:r>
                <a:rPr lang="en-US" sz="1200" dirty="0" smtClean="0">
                  <a:solidFill>
                    <a:schemeClr val="bg1"/>
                  </a:solidFill>
                  <a:latin typeface="Old English Text MT" panose="03040902040508030806" pitchFamily="66" charset="0"/>
                </a:rPr>
                <a:t> 1924</a:t>
              </a:r>
            </a:p>
          </p:txBody>
        </p:sp>
      </p:grpSp>
    </p:spTree>
    <p:extLst>
      <p:ext uri="{BB962C8B-B14F-4D97-AF65-F5344CB8AC3E}">
        <p14:creationId xmlns:p14="http://schemas.microsoft.com/office/powerpoint/2010/main" val="22082739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Image result for industry background"/>
          <p:cNvPicPr>
            <a:picLocks noChangeAspect="1" noChangeArrowheads="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0" y="0"/>
            <a:ext cx="9158310" cy="51435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7297462" y="251460"/>
            <a:ext cx="1649730" cy="712470"/>
          </a:xfrm>
          <a:prstGeom prst="roundRect">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24" name="Rounded Rectangle 23"/>
          <p:cNvSpPr/>
          <p:nvPr/>
        </p:nvSpPr>
        <p:spPr>
          <a:xfrm>
            <a:off x="305260" y="1181100"/>
            <a:ext cx="8641932" cy="3703320"/>
          </a:xfrm>
          <a:prstGeom prst="roundRect">
            <a:avLst>
              <a:gd name="adj" fmla="val 7081"/>
            </a:avLst>
          </a:prstGeom>
          <a:solidFill>
            <a:schemeClr val="bg1">
              <a:lumMod val="9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7" name="Oval 6"/>
          <p:cNvSpPr/>
          <p:nvPr/>
        </p:nvSpPr>
        <p:spPr>
          <a:xfrm>
            <a:off x="724040" y="2490149"/>
            <a:ext cx="1085222" cy="108522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chemeClr val="bg1"/>
                </a:solidFill>
                <a:latin typeface="Arial Black" panose="020B0A04020102020204" pitchFamily="34" charset="0"/>
              </a:rPr>
              <a:t>5</a:t>
            </a:r>
            <a:endParaRPr lang="en-US" sz="3200" b="1" dirty="0" smtClean="0">
              <a:solidFill>
                <a:schemeClr val="bg1"/>
              </a:solidFill>
              <a:latin typeface="Arial Black" panose="020B0A04020102020204" pitchFamily="34" charset="0"/>
            </a:endParaRPr>
          </a:p>
        </p:txBody>
      </p:sp>
      <p:grpSp>
        <p:nvGrpSpPr>
          <p:cNvPr id="6" name="Group 5"/>
          <p:cNvGrpSpPr/>
          <p:nvPr/>
        </p:nvGrpSpPr>
        <p:grpSpPr>
          <a:xfrm>
            <a:off x="562714" y="2329376"/>
            <a:ext cx="1406771" cy="1428320"/>
            <a:chOff x="733530" y="3332457"/>
            <a:chExt cx="1406771" cy="1428320"/>
          </a:xfrm>
          <a:solidFill>
            <a:schemeClr val="bg1">
              <a:lumMod val="75000"/>
            </a:schemeClr>
          </a:solidFill>
          <a:scene3d>
            <a:camera prst="orthographicFront">
              <a:rot lat="0" lon="0" rev="0"/>
            </a:camera>
            <a:lightRig rig="soft" dir="t">
              <a:rot lat="0" lon="0" rev="0"/>
            </a:lightRig>
          </a:scene3d>
        </p:grpSpPr>
        <p:sp>
          <p:nvSpPr>
            <p:cNvPr id="5" name="Circular Arrow 4"/>
            <p:cNvSpPr/>
            <p:nvPr/>
          </p:nvSpPr>
          <p:spPr>
            <a:xfrm>
              <a:off x="733530" y="3332457"/>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19" name="Circular Arrow 18"/>
            <p:cNvSpPr/>
            <p:nvPr/>
          </p:nvSpPr>
          <p:spPr>
            <a:xfrm rot="7200000">
              <a:off x="733530" y="3344588"/>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20" name="Circular Arrow 19"/>
            <p:cNvSpPr/>
            <p:nvPr/>
          </p:nvSpPr>
          <p:spPr>
            <a:xfrm rot="14400000">
              <a:off x="733532" y="3354008"/>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graphicFrame>
        <p:nvGraphicFramePr>
          <p:cNvPr id="9" name="Diagram 8"/>
          <p:cNvGraphicFramePr/>
          <p:nvPr>
            <p:extLst>
              <p:ext uri="{D42A27DB-BD31-4B8C-83A1-F6EECF244321}">
                <p14:modId xmlns:p14="http://schemas.microsoft.com/office/powerpoint/2010/main" val="2163645793"/>
              </p:ext>
            </p:extLst>
          </p:nvPr>
        </p:nvGraphicFramePr>
        <p:xfrm>
          <a:off x="1809262" y="1181099"/>
          <a:ext cx="6941038" cy="370332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2" name="TextBox 11"/>
          <p:cNvSpPr txBox="1"/>
          <p:nvPr/>
        </p:nvSpPr>
        <p:spPr>
          <a:xfrm>
            <a:off x="413046" y="299918"/>
            <a:ext cx="1396216" cy="615553"/>
          </a:xfrm>
          <a:prstGeom prst="rect">
            <a:avLst/>
          </a:prstGeom>
          <a:noFill/>
        </p:spPr>
        <p:txBody>
          <a:bodyPr vert="horz" wrap="none" lIns="0" tIns="0" rIns="0" bIns="0" rtlCol="0">
            <a:spAutoFit/>
          </a:bodyPr>
          <a:lstStyle/>
          <a:p>
            <a:pPr>
              <a:spcBef>
                <a:spcPts val="432"/>
              </a:spcBef>
              <a:buClr>
                <a:schemeClr val="bg1">
                  <a:lumMod val="50000"/>
                </a:schemeClr>
              </a:buClr>
            </a:pPr>
            <a:r>
              <a:rPr lang="en-US" sz="4000" b="1" dirty="0" smtClean="0">
                <a:solidFill>
                  <a:srgbClr val="C00000"/>
                </a:solidFill>
              </a:rPr>
              <a:t>Steps</a:t>
            </a:r>
          </a:p>
        </p:txBody>
      </p:sp>
    </p:spTree>
    <p:extLst>
      <p:ext uri="{BB962C8B-B14F-4D97-AF65-F5344CB8AC3E}">
        <p14:creationId xmlns:p14="http://schemas.microsoft.com/office/powerpoint/2010/main" val="22312901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ounded Rectangle 65"/>
          <p:cNvSpPr/>
          <p:nvPr/>
        </p:nvSpPr>
        <p:spPr>
          <a:xfrm rot="16200000">
            <a:off x="1534328" y="2020935"/>
            <a:ext cx="522525" cy="492369"/>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DBO</a:t>
            </a:r>
          </a:p>
        </p:txBody>
      </p:sp>
      <p:sp>
        <p:nvSpPr>
          <p:cNvPr id="67" name="Rounded Rectangle 66"/>
          <p:cNvSpPr/>
          <p:nvPr/>
        </p:nvSpPr>
        <p:spPr>
          <a:xfrm>
            <a:off x="1235934" y="2316137"/>
            <a:ext cx="522525" cy="49236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Autofit/>
          </a:bodyPr>
          <a:lstStyle/>
          <a:p>
            <a:pPr algn="ctr"/>
            <a:r>
              <a:rPr lang="en-US" sz="1050" b="1" dirty="0" smtClean="0">
                <a:solidFill>
                  <a:schemeClr val="bg1"/>
                </a:solidFill>
              </a:rPr>
              <a:t>Adapter</a:t>
            </a:r>
          </a:p>
        </p:txBody>
      </p:sp>
      <p:grpSp>
        <p:nvGrpSpPr>
          <p:cNvPr id="132" name="Group 131"/>
          <p:cNvGrpSpPr/>
          <p:nvPr/>
        </p:nvGrpSpPr>
        <p:grpSpPr>
          <a:xfrm>
            <a:off x="793814" y="1316329"/>
            <a:ext cx="6991140" cy="2974321"/>
            <a:chOff x="793814" y="1316329"/>
            <a:chExt cx="6991140" cy="2974321"/>
          </a:xfrm>
        </p:grpSpPr>
        <p:cxnSp>
          <p:nvCxnSpPr>
            <p:cNvPr id="133" name="Curved Connector 132"/>
            <p:cNvCxnSpPr/>
            <p:nvPr/>
          </p:nvCxnSpPr>
          <p:spPr>
            <a:xfrm rot="5400000" flipH="1" flipV="1">
              <a:off x="550139" y="1620291"/>
              <a:ext cx="698365" cy="90442"/>
            </a:xfrm>
            <a:prstGeom prst="curved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Curved Connector 133"/>
            <p:cNvCxnSpPr/>
            <p:nvPr/>
          </p:nvCxnSpPr>
          <p:spPr>
            <a:xfrm rot="5400000" flipH="1" flipV="1">
              <a:off x="1728312" y="964644"/>
              <a:ext cx="381846" cy="1085215"/>
            </a:xfrm>
            <a:prstGeom prst="curvedConnector3">
              <a:avLst>
                <a:gd name="adj1" fmla="val 50000"/>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5" name="Curved Connector 134"/>
            <p:cNvCxnSpPr/>
            <p:nvPr/>
          </p:nvCxnSpPr>
          <p:spPr>
            <a:xfrm rot="16200000" flipV="1">
              <a:off x="75356" y="3526970"/>
              <a:ext cx="1482135" cy="45220"/>
            </a:xfrm>
            <a:prstGeom prst="curvedConnector3">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6" name="Curved Connector 135"/>
            <p:cNvCxnSpPr/>
            <p:nvPr/>
          </p:nvCxnSpPr>
          <p:spPr>
            <a:xfrm rot="16200000" flipH="1">
              <a:off x="1050825" y="2626867"/>
              <a:ext cx="694597" cy="565518"/>
            </a:xfrm>
            <a:prstGeom prst="curvedConnector3">
              <a:avLst>
                <a:gd name="adj1" fmla="val 717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Curved Connector 137"/>
            <p:cNvCxnSpPr/>
            <p:nvPr/>
          </p:nvCxnSpPr>
          <p:spPr>
            <a:xfrm rot="16200000" flipV="1">
              <a:off x="7020020" y="3525716"/>
              <a:ext cx="1482135" cy="47732"/>
            </a:xfrm>
            <a:prstGeom prst="curvedConnector3">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9" name="Curved Connector 138"/>
            <p:cNvCxnSpPr/>
            <p:nvPr/>
          </p:nvCxnSpPr>
          <p:spPr>
            <a:xfrm rot="16200000" flipV="1">
              <a:off x="5902136" y="3465427"/>
              <a:ext cx="1482136" cy="168310"/>
            </a:xfrm>
            <a:prstGeom prst="curvedConnector3">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0" name="Curved Connector 139"/>
            <p:cNvCxnSpPr/>
            <p:nvPr/>
          </p:nvCxnSpPr>
          <p:spPr>
            <a:xfrm rot="5400000">
              <a:off x="5461272" y="2537213"/>
              <a:ext cx="266283" cy="808884"/>
            </a:xfrm>
            <a:prstGeom prst="curvedConnector3">
              <a:avLst>
                <a:gd name="adj1" fmla="val 50000"/>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1" name="Curved Connector 140"/>
            <p:cNvCxnSpPr/>
            <p:nvPr/>
          </p:nvCxnSpPr>
          <p:spPr>
            <a:xfrm rot="5400000">
              <a:off x="4391499" y="1812443"/>
              <a:ext cx="508354" cy="2016354"/>
            </a:xfrm>
            <a:prstGeom prst="curvedConnector3">
              <a:avLst>
                <a:gd name="adj1" fmla="val 50000"/>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2" name="Curved Connector 141"/>
            <p:cNvCxnSpPr/>
            <p:nvPr/>
          </p:nvCxnSpPr>
          <p:spPr>
            <a:xfrm flipV="1">
              <a:off x="2041775" y="2260881"/>
              <a:ext cx="686348" cy="6238"/>
            </a:xfrm>
            <a:prstGeom prst="curvedConnector3">
              <a:avLst>
                <a:gd name="adj1" fmla="val 50000"/>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3" name="Curved Connector 142"/>
            <p:cNvCxnSpPr/>
            <p:nvPr/>
          </p:nvCxnSpPr>
          <p:spPr>
            <a:xfrm rot="5400000" flipH="1" flipV="1">
              <a:off x="2731670" y="1331041"/>
              <a:ext cx="261262" cy="2133420"/>
            </a:xfrm>
            <a:prstGeom prst="curvedConnector4">
              <a:avLst>
                <a:gd name="adj1" fmla="val -64601"/>
                <a:gd name="adj2" fmla="val 90619"/>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4" name="Curved Connector 143"/>
            <p:cNvCxnSpPr/>
            <p:nvPr/>
          </p:nvCxnSpPr>
          <p:spPr>
            <a:xfrm rot="16200000" flipV="1">
              <a:off x="2858750" y="743576"/>
              <a:ext cx="266285" cy="4396158"/>
            </a:xfrm>
            <a:prstGeom prst="curvedConnector3">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5" name="Curved Connector 144"/>
            <p:cNvCxnSpPr/>
            <p:nvPr/>
          </p:nvCxnSpPr>
          <p:spPr>
            <a:xfrm rot="16200000" flipH="1">
              <a:off x="3210439" y="1095264"/>
              <a:ext cx="266291" cy="3692774"/>
            </a:xfrm>
            <a:prstGeom prst="curvedConnector3">
              <a:avLst>
                <a:gd name="adj1" fmla="val 50000"/>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7" name="Curved Connector 136"/>
            <p:cNvCxnSpPr/>
            <p:nvPr/>
          </p:nvCxnSpPr>
          <p:spPr>
            <a:xfrm rot="16200000" flipH="1">
              <a:off x="2434203" y="1871500"/>
              <a:ext cx="266291" cy="2140302"/>
            </a:xfrm>
            <a:prstGeom prst="curved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6" name="Group 145"/>
          <p:cNvGrpSpPr/>
          <p:nvPr/>
        </p:nvGrpSpPr>
        <p:grpSpPr>
          <a:xfrm>
            <a:off x="312622" y="1426459"/>
            <a:ext cx="8597169" cy="1850112"/>
            <a:chOff x="312622" y="1426459"/>
            <a:chExt cx="8597169" cy="1850112"/>
          </a:xfrm>
        </p:grpSpPr>
        <p:sp>
          <p:nvSpPr>
            <p:cNvPr id="147" name="TextBox 146"/>
            <p:cNvSpPr txBox="1"/>
            <p:nvPr/>
          </p:nvSpPr>
          <p:spPr>
            <a:xfrm>
              <a:off x="312622" y="1426459"/>
              <a:ext cx="586699"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ym typeface="Wingdings"/>
                </a:rPr>
                <a:t> </a:t>
              </a:r>
              <a:r>
                <a:rPr lang="en-US" sz="1050" dirty="0" smtClean="0"/>
                <a:t>publish</a:t>
              </a:r>
            </a:p>
          </p:txBody>
        </p:sp>
        <p:sp>
          <p:nvSpPr>
            <p:cNvPr id="148" name="TextBox 147"/>
            <p:cNvSpPr txBox="1"/>
            <p:nvPr/>
          </p:nvSpPr>
          <p:spPr>
            <a:xfrm>
              <a:off x="1668031" y="1536592"/>
              <a:ext cx="548227"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a:sym typeface="Wingdings"/>
                </a:rPr>
                <a:t></a:t>
              </a:r>
              <a:r>
                <a:rPr lang="en-US" sz="1050" dirty="0" smtClean="0">
                  <a:sym typeface="Wingdings"/>
                </a:rPr>
                <a:t> </a:t>
              </a:r>
              <a:r>
                <a:rPr lang="en-US" sz="1050" dirty="0" smtClean="0"/>
                <a:t>invoke</a:t>
              </a:r>
            </a:p>
          </p:txBody>
        </p:sp>
        <p:sp>
          <p:nvSpPr>
            <p:cNvPr id="149" name="TextBox 148"/>
            <p:cNvSpPr txBox="1"/>
            <p:nvPr/>
          </p:nvSpPr>
          <p:spPr>
            <a:xfrm>
              <a:off x="823962" y="2963454"/>
              <a:ext cx="411972"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a:solidFill>
                    <a:schemeClr val="accent3"/>
                  </a:solidFill>
                  <a:sym typeface="Wingdings"/>
                </a:rPr>
                <a:t></a:t>
              </a:r>
              <a:r>
                <a:rPr lang="en-US" sz="1050" dirty="0" smtClean="0">
                  <a:solidFill>
                    <a:schemeClr val="accent3"/>
                  </a:solidFill>
                  <a:sym typeface="Wingdings"/>
                </a:rPr>
                <a:t> </a:t>
              </a:r>
              <a:r>
                <a:rPr lang="en-US" sz="1050" dirty="0" smtClean="0">
                  <a:solidFill>
                    <a:schemeClr val="accent3"/>
                  </a:solidFill>
                </a:rPr>
                <a:t>emit</a:t>
              </a:r>
            </a:p>
          </p:txBody>
        </p:sp>
        <p:sp>
          <p:nvSpPr>
            <p:cNvPr id="150" name="TextBox 149"/>
            <p:cNvSpPr txBox="1"/>
            <p:nvPr/>
          </p:nvSpPr>
          <p:spPr>
            <a:xfrm>
              <a:off x="1680883" y="3044246"/>
              <a:ext cx="548227"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a:sym typeface="Wingdings"/>
                </a:rPr>
                <a:t></a:t>
              </a:r>
              <a:r>
                <a:rPr lang="en-US" sz="1050" dirty="0" smtClean="0">
                  <a:sym typeface="Wingdings"/>
                </a:rPr>
                <a:t> </a:t>
              </a:r>
              <a:r>
                <a:rPr lang="en-US" sz="1050" dirty="0" smtClean="0"/>
                <a:t>invoke</a:t>
              </a:r>
            </a:p>
          </p:txBody>
        </p:sp>
        <p:sp>
          <p:nvSpPr>
            <p:cNvPr id="151" name="TextBox 150"/>
            <p:cNvSpPr txBox="1"/>
            <p:nvPr/>
          </p:nvSpPr>
          <p:spPr>
            <a:xfrm>
              <a:off x="2492298" y="2970096"/>
              <a:ext cx="419987"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a:sym typeface="Wingdings"/>
                </a:rPr>
                <a:t></a:t>
              </a:r>
              <a:r>
                <a:rPr lang="en-US" sz="1050" dirty="0" smtClean="0">
                  <a:sym typeface="Wingdings"/>
                </a:rPr>
                <a:t> </a:t>
              </a:r>
              <a:r>
                <a:rPr lang="en-US" sz="1050" dirty="0" smtClean="0"/>
                <a:t>crud</a:t>
              </a:r>
            </a:p>
          </p:txBody>
        </p:sp>
        <p:sp>
          <p:nvSpPr>
            <p:cNvPr id="152" name="TextBox 151"/>
            <p:cNvSpPr txBox="1"/>
            <p:nvPr/>
          </p:nvSpPr>
          <p:spPr>
            <a:xfrm>
              <a:off x="7792497" y="3114988"/>
              <a:ext cx="1117294"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a:solidFill>
                    <a:schemeClr val="accent3"/>
                  </a:solidFill>
                  <a:sym typeface="Wingdings"/>
                </a:rPr>
                <a:t> </a:t>
              </a:r>
              <a:r>
                <a:rPr lang="en-US" sz="1050" dirty="0" smtClean="0">
                  <a:solidFill>
                    <a:schemeClr val="accent3"/>
                  </a:solidFill>
                  <a:sym typeface="Wingdings"/>
                </a:rPr>
                <a:t>consume/</a:t>
              </a:r>
              <a:r>
                <a:rPr lang="en-US" sz="1050" dirty="0" smtClean="0">
                  <a:solidFill>
                    <a:schemeClr val="accent3"/>
                  </a:solidFill>
                </a:rPr>
                <a:t>emit</a:t>
              </a:r>
            </a:p>
          </p:txBody>
        </p:sp>
        <p:sp>
          <p:nvSpPr>
            <p:cNvPr id="153" name="TextBox 152"/>
            <p:cNvSpPr txBox="1"/>
            <p:nvPr/>
          </p:nvSpPr>
          <p:spPr>
            <a:xfrm>
              <a:off x="6627441" y="2889305"/>
              <a:ext cx="705321"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olidFill>
                    <a:schemeClr val="accent3"/>
                  </a:solidFill>
                  <a:sym typeface="Wingdings"/>
                </a:rPr>
                <a:t> </a:t>
              </a:r>
              <a:r>
                <a:rPr lang="en-US" sz="1050" dirty="0" smtClean="0">
                  <a:solidFill>
                    <a:schemeClr val="accent3"/>
                  </a:solidFill>
                </a:rPr>
                <a:t>consume</a:t>
              </a:r>
            </a:p>
          </p:txBody>
        </p:sp>
        <p:sp>
          <p:nvSpPr>
            <p:cNvPr id="154" name="TextBox 153"/>
            <p:cNvSpPr txBox="1"/>
            <p:nvPr/>
          </p:nvSpPr>
          <p:spPr>
            <a:xfrm>
              <a:off x="5797896" y="2937840"/>
              <a:ext cx="509755"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olidFill>
                    <a:schemeClr val="accent3"/>
                  </a:solidFill>
                  <a:sym typeface="Wingdings"/>
                </a:rPr>
                <a:t> </a:t>
              </a:r>
              <a:r>
                <a:rPr lang="en-US" sz="1050" dirty="0" smtClean="0">
                  <a:solidFill>
                    <a:schemeClr val="accent3"/>
                  </a:solidFill>
                </a:rPr>
                <a:t>select</a:t>
              </a:r>
            </a:p>
          </p:txBody>
        </p:sp>
        <p:sp>
          <p:nvSpPr>
            <p:cNvPr id="155" name="TextBox 154"/>
            <p:cNvSpPr txBox="1"/>
            <p:nvPr/>
          </p:nvSpPr>
          <p:spPr>
            <a:xfrm>
              <a:off x="5026885" y="2739828"/>
              <a:ext cx="509755"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olidFill>
                    <a:schemeClr val="accent3"/>
                  </a:solidFill>
                  <a:sym typeface="Wingdings"/>
                </a:rPr>
                <a:t> </a:t>
              </a:r>
              <a:r>
                <a:rPr lang="en-US" sz="1050" dirty="0" smtClean="0">
                  <a:solidFill>
                    <a:schemeClr val="accent3"/>
                  </a:solidFill>
                </a:rPr>
                <a:t>select</a:t>
              </a:r>
            </a:p>
          </p:txBody>
        </p:sp>
        <p:sp>
          <p:nvSpPr>
            <p:cNvPr id="156" name="TextBox 155"/>
            <p:cNvSpPr txBox="1"/>
            <p:nvPr/>
          </p:nvSpPr>
          <p:spPr>
            <a:xfrm>
              <a:off x="2124883" y="2095179"/>
              <a:ext cx="543418"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olidFill>
                    <a:schemeClr val="accent3"/>
                  </a:solidFill>
                  <a:sym typeface="Wingdings"/>
                </a:rPr>
                <a:t> </a:t>
              </a:r>
              <a:r>
                <a:rPr lang="en-US" sz="1050" dirty="0" smtClean="0">
                  <a:solidFill>
                    <a:schemeClr val="accent3"/>
                  </a:solidFill>
                </a:rPr>
                <a:t>create</a:t>
              </a:r>
            </a:p>
          </p:txBody>
        </p:sp>
        <p:sp>
          <p:nvSpPr>
            <p:cNvPr id="157" name="TextBox 156"/>
            <p:cNvSpPr txBox="1"/>
            <p:nvPr/>
          </p:nvSpPr>
          <p:spPr>
            <a:xfrm>
              <a:off x="2124883" y="2487110"/>
              <a:ext cx="543418"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olidFill>
                    <a:schemeClr val="accent3"/>
                  </a:solidFill>
                  <a:sym typeface="Wingdings"/>
                </a:rPr>
                <a:t> </a:t>
              </a:r>
              <a:r>
                <a:rPr lang="en-US" sz="1050" dirty="0" smtClean="0">
                  <a:solidFill>
                    <a:schemeClr val="accent3"/>
                  </a:solidFill>
                </a:rPr>
                <a:t>create</a:t>
              </a:r>
            </a:p>
          </p:txBody>
        </p:sp>
      </p:grpSp>
      <p:grpSp>
        <p:nvGrpSpPr>
          <p:cNvPr id="126" name="Group 125"/>
          <p:cNvGrpSpPr/>
          <p:nvPr/>
        </p:nvGrpSpPr>
        <p:grpSpPr>
          <a:xfrm>
            <a:off x="532550" y="226083"/>
            <a:ext cx="7465933" cy="3523211"/>
            <a:chOff x="532550" y="226083"/>
            <a:chExt cx="7465933" cy="3523211"/>
          </a:xfrm>
          <a:solidFill>
            <a:schemeClr val="bg1">
              <a:lumMod val="65000"/>
            </a:schemeClr>
          </a:solidFill>
        </p:grpSpPr>
        <p:sp>
          <p:nvSpPr>
            <p:cNvPr id="114" name="Rounded Rectangle 113"/>
            <p:cNvSpPr/>
            <p:nvPr/>
          </p:nvSpPr>
          <p:spPr>
            <a:xfrm rot="5400000">
              <a:off x="3913933" y="2020935"/>
              <a:ext cx="522525" cy="4923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TE</a:t>
              </a:r>
            </a:p>
          </p:txBody>
        </p:sp>
        <p:sp>
          <p:nvSpPr>
            <p:cNvPr id="73" name="Rounded Rectangle 72"/>
            <p:cNvSpPr/>
            <p:nvPr/>
          </p:nvSpPr>
          <p:spPr>
            <a:xfrm>
              <a:off x="5737592" y="2316145"/>
              <a:ext cx="522525" cy="4923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JDBC</a:t>
              </a:r>
            </a:p>
          </p:txBody>
        </p:sp>
        <p:sp>
          <p:nvSpPr>
            <p:cNvPr id="49" name="Rounded Rectangle 48"/>
            <p:cNvSpPr/>
            <p:nvPr/>
          </p:nvSpPr>
          <p:spPr>
            <a:xfrm>
              <a:off x="1419619" y="3256925"/>
              <a:ext cx="522525" cy="49236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gn="ctr"/>
              <a:r>
                <a:rPr lang="en-US" sz="1100" b="1" dirty="0" smtClean="0">
                  <a:solidFill>
                    <a:schemeClr val="bg1"/>
                  </a:solidFill>
                </a:rPr>
                <a:t>REST</a:t>
              </a:r>
            </a:p>
          </p:txBody>
        </p:sp>
        <p:sp>
          <p:nvSpPr>
            <p:cNvPr id="33" name="Rounded Rectangle 32"/>
            <p:cNvSpPr/>
            <p:nvPr/>
          </p:nvSpPr>
          <p:spPr>
            <a:xfrm>
              <a:off x="2507049" y="226083"/>
              <a:ext cx="522525" cy="49236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gn="ctr"/>
              <a:r>
                <a:rPr lang="en-US" sz="1100" b="1" dirty="0" smtClean="0">
                  <a:solidFill>
                    <a:schemeClr val="bg1"/>
                  </a:solidFill>
                </a:rPr>
                <a:t>REST</a:t>
              </a:r>
            </a:p>
          </p:txBody>
        </p:sp>
        <p:sp>
          <p:nvSpPr>
            <p:cNvPr id="29" name="Rounded Rectangle 28"/>
            <p:cNvSpPr/>
            <p:nvPr/>
          </p:nvSpPr>
          <p:spPr>
            <a:xfrm>
              <a:off x="1115365" y="1698174"/>
              <a:ext cx="522525" cy="49236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gn="ctr"/>
              <a:r>
                <a:rPr lang="en-US" sz="1100" b="1" dirty="0" smtClean="0">
                  <a:solidFill>
                    <a:schemeClr val="bg1"/>
                  </a:solidFill>
                </a:rPr>
                <a:t>REST</a:t>
              </a:r>
            </a:p>
          </p:txBody>
        </p:sp>
        <p:sp>
          <p:nvSpPr>
            <p:cNvPr id="21" name="Rounded Rectangle 20"/>
            <p:cNvSpPr/>
            <p:nvPr/>
          </p:nvSpPr>
          <p:spPr>
            <a:xfrm>
              <a:off x="7475958" y="2316145"/>
              <a:ext cx="522525" cy="4923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DES</a:t>
              </a:r>
            </a:p>
          </p:txBody>
        </p:sp>
        <p:sp>
          <p:nvSpPr>
            <p:cNvPr id="22" name="Rounded Rectangle 21"/>
            <p:cNvSpPr/>
            <p:nvPr/>
          </p:nvSpPr>
          <p:spPr>
            <a:xfrm>
              <a:off x="532550" y="2316143"/>
              <a:ext cx="522525" cy="4923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DES</a:t>
              </a:r>
            </a:p>
          </p:txBody>
        </p:sp>
        <p:sp>
          <p:nvSpPr>
            <p:cNvPr id="20" name="Rounded Rectangle 19"/>
            <p:cNvSpPr/>
            <p:nvPr/>
          </p:nvSpPr>
          <p:spPr>
            <a:xfrm>
              <a:off x="6297786" y="2316145"/>
              <a:ext cx="522525" cy="4923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DES</a:t>
              </a:r>
            </a:p>
          </p:txBody>
        </p:sp>
      </p:grpSp>
      <p:sp>
        <p:nvSpPr>
          <p:cNvPr id="2" name="Footer Placeholder 1"/>
          <p:cNvSpPr>
            <a:spLocks noGrp="1"/>
          </p:cNvSpPr>
          <p:nvPr>
            <p:ph type="ftr" sz="quarter" idx="12"/>
          </p:nvPr>
        </p:nvSpPr>
        <p:spPr/>
        <p:txBody>
          <a:bodyPr/>
          <a:lstStyle/>
          <a:p>
            <a:r>
              <a:rPr lang="en-US" smtClean="0"/>
              <a:t>© 2018 Software AG. All rights reserved. For internal use only</a:t>
            </a:r>
            <a:endParaRPr lang="en-US" dirty="0" smtClean="0"/>
          </a:p>
        </p:txBody>
      </p:sp>
      <p:grpSp>
        <p:nvGrpSpPr>
          <p:cNvPr id="130" name="Group 129"/>
          <p:cNvGrpSpPr/>
          <p:nvPr/>
        </p:nvGrpSpPr>
        <p:grpSpPr>
          <a:xfrm>
            <a:off x="4183742" y="195574"/>
            <a:ext cx="3721118" cy="1170889"/>
            <a:chOff x="4183742" y="195574"/>
            <a:chExt cx="3721118" cy="1170889"/>
          </a:xfrm>
        </p:grpSpPr>
        <p:pic>
          <p:nvPicPr>
            <p:cNvPr id="84" name="Grafik 848"/>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6733971" y="195574"/>
              <a:ext cx="1170889" cy="1170889"/>
            </a:xfrm>
            <a:prstGeom prst="rect">
              <a:avLst/>
            </a:prstGeom>
          </p:spPr>
        </p:pic>
        <p:pic>
          <p:nvPicPr>
            <p:cNvPr id="85" name="Grafik 848"/>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5467772" y="195574"/>
              <a:ext cx="1170889" cy="1170889"/>
            </a:xfrm>
            <a:prstGeom prst="rect">
              <a:avLst/>
            </a:prstGeom>
          </p:spPr>
        </p:pic>
        <p:pic>
          <p:nvPicPr>
            <p:cNvPr id="86" name="Grafik 848"/>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4183742" y="195574"/>
              <a:ext cx="1170889" cy="1170889"/>
            </a:xfrm>
            <a:prstGeom prst="rect">
              <a:avLst/>
            </a:prstGeom>
          </p:spPr>
        </p:pic>
      </p:grpSp>
      <p:grpSp>
        <p:nvGrpSpPr>
          <p:cNvPr id="131" name="Group 130"/>
          <p:cNvGrpSpPr/>
          <p:nvPr/>
        </p:nvGrpSpPr>
        <p:grpSpPr>
          <a:xfrm>
            <a:off x="4349104" y="501814"/>
            <a:ext cx="3407931" cy="432081"/>
            <a:chOff x="4349104" y="501814"/>
            <a:chExt cx="3407931" cy="432081"/>
          </a:xfrm>
        </p:grpSpPr>
        <p:sp>
          <p:nvSpPr>
            <p:cNvPr id="87" name="TextBox 86"/>
            <p:cNvSpPr txBox="1"/>
            <p:nvPr/>
          </p:nvSpPr>
          <p:spPr>
            <a:xfrm>
              <a:off x="6881795" y="578012"/>
              <a:ext cx="875240" cy="215444"/>
            </a:xfrm>
            <a:prstGeom prst="rect">
              <a:avLst/>
            </a:prstGeom>
            <a:noFill/>
          </p:spPr>
          <p:txBody>
            <a:bodyPr vert="horz" wrap="none" lIns="0" tIns="0" rIns="0" bIns="0" rtlCol="0">
              <a:spAutoFit/>
            </a:bodyPr>
            <a:lstStyle/>
            <a:p>
              <a:pPr>
                <a:spcBef>
                  <a:spcPts val="432"/>
                </a:spcBef>
                <a:buClr>
                  <a:schemeClr val="bg1">
                    <a:lumMod val="50000"/>
                  </a:schemeClr>
                </a:buClr>
              </a:pPr>
              <a:r>
                <a:rPr lang="en-US" sz="1400" dirty="0" smtClean="0">
                  <a:solidFill>
                    <a:schemeClr val="accent3"/>
                  </a:solidFill>
                </a:rPr>
                <a:t>Dashboard</a:t>
              </a:r>
            </a:p>
          </p:txBody>
        </p:sp>
        <p:sp>
          <p:nvSpPr>
            <p:cNvPr id="88" name="TextBox 87"/>
            <p:cNvSpPr txBox="1"/>
            <p:nvPr/>
          </p:nvSpPr>
          <p:spPr>
            <a:xfrm>
              <a:off x="5803276" y="503008"/>
              <a:ext cx="499880" cy="430887"/>
            </a:xfrm>
            <a:prstGeom prst="rect">
              <a:avLst/>
            </a:prstGeom>
            <a:noFill/>
          </p:spPr>
          <p:txBody>
            <a:bodyPr vert="horz" wrap="none" lIns="0" tIns="0" rIns="0" bIns="0" rtlCol="0">
              <a:spAutoFit/>
            </a:bodyPr>
            <a:lstStyle/>
            <a:p>
              <a:pPr algn="ctr">
                <a:spcBef>
                  <a:spcPts val="432"/>
                </a:spcBef>
                <a:buClr>
                  <a:schemeClr val="bg1">
                    <a:lumMod val="50000"/>
                  </a:schemeClr>
                </a:buClr>
              </a:pPr>
              <a:r>
                <a:rPr lang="en-US" sz="1400" dirty="0" smtClean="0">
                  <a:solidFill>
                    <a:schemeClr val="accent3"/>
                  </a:solidFill>
                </a:rPr>
                <a:t>Triage</a:t>
              </a:r>
              <a:br>
                <a:rPr lang="en-US" sz="1400" dirty="0" smtClean="0">
                  <a:solidFill>
                    <a:schemeClr val="accent3"/>
                  </a:solidFill>
                </a:rPr>
              </a:br>
              <a:r>
                <a:rPr lang="en-US" sz="1400" dirty="0" smtClean="0">
                  <a:solidFill>
                    <a:schemeClr val="accent3"/>
                  </a:solidFill>
                </a:rPr>
                <a:t>tasks</a:t>
              </a:r>
            </a:p>
          </p:txBody>
        </p:sp>
        <p:sp>
          <p:nvSpPr>
            <p:cNvPr id="89" name="TextBox 88"/>
            <p:cNvSpPr txBox="1"/>
            <p:nvPr/>
          </p:nvSpPr>
          <p:spPr>
            <a:xfrm>
              <a:off x="4349104" y="501814"/>
              <a:ext cx="838106" cy="430887"/>
            </a:xfrm>
            <a:prstGeom prst="rect">
              <a:avLst/>
            </a:prstGeom>
            <a:noFill/>
          </p:spPr>
          <p:txBody>
            <a:bodyPr vert="horz" wrap="square" lIns="0" tIns="0" rIns="0" bIns="0" rtlCol="0">
              <a:spAutoFit/>
            </a:bodyPr>
            <a:lstStyle/>
            <a:p>
              <a:pPr algn="ctr">
                <a:spcBef>
                  <a:spcPts val="432"/>
                </a:spcBef>
                <a:buClr>
                  <a:schemeClr val="bg1">
                    <a:lumMod val="50000"/>
                  </a:schemeClr>
                </a:buClr>
              </a:pPr>
              <a:r>
                <a:rPr lang="en-US" sz="1400" dirty="0" smtClean="0">
                  <a:solidFill>
                    <a:schemeClr val="accent3"/>
                  </a:solidFill>
                </a:rPr>
                <a:t>Work log app</a:t>
              </a:r>
            </a:p>
          </p:txBody>
        </p:sp>
      </p:grpSp>
      <p:grpSp>
        <p:nvGrpSpPr>
          <p:cNvPr id="128" name="Group 127"/>
          <p:cNvGrpSpPr/>
          <p:nvPr/>
        </p:nvGrpSpPr>
        <p:grpSpPr>
          <a:xfrm>
            <a:off x="3182812" y="1366463"/>
            <a:ext cx="4136604" cy="592969"/>
            <a:chOff x="3182812" y="1366463"/>
            <a:chExt cx="4136604" cy="592969"/>
          </a:xfrm>
        </p:grpSpPr>
        <p:cxnSp>
          <p:nvCxnSpPr>
            <p:cNvPr id="91" name="Curved Connector 90"/>
            <p:cNvCxnSpPr>
              <a:stCxn id="7" idx="0"/>
              <a:endCxn id="84" idx="2"/>
            </p:cNvCxnSpPr>
            <p:nvPr/>
          </p:nvCxnSpPr>
          <p:spPr>
            <a:xfrm rot="5400000" flipH="1" flipV="1">
              <a:off x="6468164" y="1108179"/>
              <a:ext cx="592968" cy="1109536"/>
            </a:xfrm>
            <a:prstGeom prst="curvedConnector3">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2" name="Curved Connector 91"/>
            <p:cNvCxnSpPr>
              <a:stCxn id="14" idx="0"/>
              <a:endCxn id="85" idx="2"/>
            </p:cNvCxnSpPr>
            <p:nvPr/>
          </p:nvCxnSpPr>
          <p:spPr>
            <a:xfrm rot="5400000" flipH="1" flipV="1">
              <a:off x="5090645" y="996860"/>
              <a:ext cx="592969" cy="1332176"/>
            </a:xfrm>
            <a:prstGeom prst="curvedConnector3">
              <a:avLst>
                <a:gd name="adj1" fmla="val 50000"/>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5" name="Curved Connector 94"/>
            <p:cNvCxnSpPr>
              <a:stCxn id="4" idx="0"/>
              <a:endCxn id="86" idx="2"/>
            </p:cNvCxnSpPr>
            <p:nvPr/>
          </p:nvCxnSpPr>
          <p:spPr>
            <a:xfrm rot="5400000" flipH="1" flipV="1">
              <a:off x="3679515" y="869760"/>
              <a:ext cx="592969" cy="1586376"/>
            </a:xfrm>
            <a:prstGeom prst="curvedConnector3">
              <a:avLst>
                <a:gd name="adj1" fmla="val 50000"/>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25" name="Group 124"/>
          <p:cNvGrpSpPr/>
          <p:nvPr/>
        </p:nvGrpSpPr>
        <p:grpSpPr>
          <a:xfrm>
            <a:off x="271302" y="472267"/>
            <a:ext cx="8400421" cy="4240411"/>
            <a:chOff x="271302" y="472267"/>
            <a:chExt cx="8400421" cy="4240411"/>
          </a:xfrm>
          <a:solidFill>
            <a:schemeClr val="bg1">
              <a:lumMod val="75000"/>
            </a:schemeClr>
          </a:solidFill>
        </p:grpSpPr>
        <p:sp>
          <p:nvSpPr>
            <p:cNvPr id="4" name="Rounded Rectangle 3"/>
            <p:cNvSpPr/>
            <p:nvPr/>
          </p:nvSpPr>
          <p:spPr>
            <a:xfrm>
              <a:off x="2728123" y="1959432"/>
              <a:ext cx="909376" cy="60289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Agile</a:t>
              </a:r>
              <a:br>
                <a:rPr lang="en-US" sz="1400" b="1" dirty="0" smtClean="0">
                  <a:solidFill>
                    <a:schemeClr val="bg1"/>
                  </a:solidFill>
                </a:rPr>
              </a:br>
              <a:r>
                <a:rPr lang="en-US" sz="1400" b="1" dirty="0" smtClean="0">
                  <a:solidFill>
                    <a:schemeClr val="bg1"/>
                  </a:solidFill>
                </a:rPr>
                <a:t>Apps</a:t>
              </a:r>
            </a:p>
          </p:txBody>
        </p:sp>
        <p:sp>
          <p:nvSpPr>
            <p:cNvPr id="5" name="Can 4"/>
            <p:cNvSpPr/>
            <p:nvPr/>
          </p:nvSpPr>
          <p:spPr>
            <a:xfrm>
              <a:off x="3029574" y="3074797"/>
              <a:ext cx="1215850" cy="1065125"/>
            </a:xfrm>
            <a:prstGeom prst="ca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Terracotta</a:t>
              </a:r>
            </a:p>
            <a:p>
              <a:pPr algn="ctr"/>
              <a:r>
                <a:rPr lang="en-US" sz="1400" b="1" dirty="0" smtClean="0">
                  <a:solidFill>
                    <a:schemeClr val="bg1"/>
                  </a:solidFill>
                </a:rPr>
                <a:t>DB</a:t>
              </a:r>
            </a:p>
          </p:txBody>
        </p:sp>
        <p:sp>
          <p:nvSpPr>
            <p:cNvPr id="6" name="Can 5"/>
            <p:cNvSpPr/>
            <p:nvPr/>
          </p:nvSpPr>
          <p:spPr>
            <a:xfrm>
              <a:off x="4582046" y="3074797"/>
              <a:ext cx="1215850" cy="1065125"/>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Event Store </a:t>
              </a:r>
              <a:r>
                <a:rPr lang="en-US" sz="1100" dirty="0" smtClean="0">
                  <a:solidFill>
                    <a:schemeClr val="bg1"/>
                  </a:solidFill>
                </a:rPr>
                <a:t>(</a:t>
              </a:r>
              <a:r>
                <a:rPr lang="en-US" sz="1100" dirty="0" err="1" smtClean="0">
                  <a:solidFill>
                    <a:schemeClr val="bg1"/>
                  </a:solidFill>
                </a:rPr>
                <a:t>ElasticSearch</a:t>
              </a:r>
              <a:r>
                <a:rPr lang="en-US" sz="1100" dirty="0" smtClean="0">
                  <a:solidFill>
                    <a:schemeClr val="bg1"/>
                  </a:solidFill>
                </a:rPr>
                <a:t>)</a:t>
              </a:r>
              <a:endParaRPr lang="en-US" sz="1400" dirty="0" smtClean="0">
                <a:solidFill>
                  <a:schemeClr val="bg1"/>
                </a:solidFill>
              </a:endParaRPr>
            </a:p>
          </p:txBody>
        </p:sp>
        <p:sp>
          <p:nvSpPr>
            <p:cNvPr id="13" name="Rounded Rectangle 12"/>
            <p:cNvSpPr/>
            <p:nvPr/>
          </p:nvSpPr>
          <p:spPr>
            <a:xfrm>
              <a:off x="7325244" y="1959432"/>
              <a:ext cx="1346479" cy="60289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err="1" smtClean="0">
                  <a:solidFill>
                    <a:schemeClr val="bg1"/>
                  </a:solidFill>
                </a:rPr>
                <a:t>Apama</a:t>
              </a:r>
              <a:endParaRPr lang="en-US" sz="1400" b="1" dirty="0" smtClean="0">
                <a:solidFill>
                  <a:schemeClr val="bg1"/>
                </a:solidFill>
              </a:endParaRPr>
            </a:p>
          </p:txBody>
        </p:sp>
        <p:sp>
          <p:nvSpPr>
            <p:cNvPr id="14" name="Rounded Rectangle 13"/>
            <p:cNvSpPr/>
            <p:nvPr/>
          </p:nvSpPr>
          <p:spPr>
            <a:xfrm>
              <a:off x="4183742" y="1959432"/>
              <a:ext cx="1074597" cy="60289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Business Console</a:t>
              </a:r>
            </a:p>
          </p:txBody>
        </p:sp>
        <p:sp>
          <p:nvSpPr>
            <p:cNvPr id="16" name="Rounded Rectangle 15"/>
            <p:cNvSpPr/>
            <p:nvPr/>
          </p:nvSpPr>
          <p:spPr>
            <a:xfrm>
              <a:off x="271302" y="472268"/>
              <a:ext cx="1346479" cy="84406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API Portal</a:t>
              </a:r>
            </a:p>
          </p:txBody>
        </p:sp>
        <p:sp>
          <p:nvSpPr>
            <p:cNvPr id="17" name="Rounded Rectangle 16"/>
            <p:cNvSpPr/>
            <p:nvPr/>
          </p:nvSpPr>
          <p:spPr>
            <a:xfrm>
              <a:off x="1788603" y="472267"/>
              <a:ext cx="1346479" cy="84406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API Gateway</a:t>
              </a:r>
            </a:p>
          </p:txBody>
        </p:sp>
        <p:sp>
          <p:nvSpPr>
            <p:cNvPr id="18" name="Rounded Rectangle 17"/>
            <p:cNvSpPr/>
            <p:nvPr/>
          </p:nvSpPr>
          <p:spPr>
            <a:xfrm>
              <a:off x="1256041" y="3549580"/>
              <a:ext cx="1346479" cy="47980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Cumulocity</a:t>
              </a:r>
            </a:p>
          </p:txBody>
        </p:sp>
        <p:sp>
          <p:nvSpPr>
            <p:cNvPr id="19" name="Rounded Rectangle 18"/>
            <p:cNvSpPr/>
            <p:nvPr/>
          </p:nvSpPr>
          <p:spPr>
            <a:xfrm>
              <a:off x="723478" y="4290647"/>
              <a:ext cx="7420722" cy="42203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Universal Messaging</a:t>
              </a:r>
            </a:p>
          </p:txBody>
        </p:sp>
        <p:sp>
          <p:nvSpPr>
            <p:cNvPr id="3" name="Rounded Rectangle 2"/>
            <p:cNvSpPr/>
            <p:nvPr/>
          </p:nvSpPr>
          <p:spPr>
            <a:xfrm>
              <a:off x="442124" y="1959430"/>
              <a:ext cx="1346479" cy="60289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Integration Server</a:t>
              </a:r>
            </a:p>
          </p:txBody>
        </p:sp>
        <p:grpSp>
          <p:nvGrpSpPr>
            <p:cNvPr id="111" name="Group 110"/>
            <p:cNvGrpSpPr/>
            <p:nvPr/>
          </p:nvGrpSpPr>
          <p:grpSpPr>
            <a:xfrm>
              <a:off x="5536640" y="1959431"/>
              <a:ext cx="1346479" cy="607012"/>
              <a:chOff x="5536640" y="1959431"/>
              <a:chExt cx="1346479" cy="607012"/>
            </a:xfrm>
            <a:grpFill/>
          </p:grpSpPr>
          <p:sp>
            <p:nvSpPr>
              <p:cNvPr id="7" name="Rounded Rectangle 6"/>
              <p:cNvSpPr/>
              <p:nvPr/>
            </p:nvSpPr>
            <p:spPr>
              <a:xfrm>
                <a:off x="5536640" y="1959431"/>
                <a:ext cx="1346479" cy="60289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err="1" smtClean="0">
                    <a:solidFill>
                      <a:schemeClr val="bg1"/>
                    </a:solidFill>
                  </a:rPr>
                  <a:t>MashZone</a:t>
                </a:r>
                <a:r>
                  <a:rPr lang="en-US" sz="1400" b="1" dirty="0" smtClean="0">
                    <a:solidFill>
                      <a:schemeClr val="bg1"/>
                    </a:solidFill>
                  </a:rPr>
                  <a:t> </a:t>
                </a:r>
                <a:r>
                  <a:rPr lang="en-US" sz="1400" b="1" dirty="0" err="1" smtClean="0">
                    <a:solidFill>
                      <a:schemeClr val="bg1"/>
                    </a:solidFill>
                  </a:rPr>
                  <a:t>NextGen</a:t>
                </a:r>
                <a:endParaRPr lang="en-US" sz="1400" b="1" dirty="0" smtClean="0">
                  <a:solidFill>
                    <a:schemeClr val="bg1"/>
                  </a:solidFill>
                </a:endParaRPr>
              </a:p>
            </p:txBody>
          </p:sp>
          <p:sp>
            <p:nvSpPr>
              <p:cNvPr id="109" name="Rectangle 108"/>
              <p:cNvSpPr/>
              <p:nvPr/>
            </p:nvSpPr>
            <p:spPr>
              <a:xfrm>
                <a:off x="5607041" y="2404860"/>
                <a:ext cx="93623" cy="1615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grpSp>
    </p:spTree>
    <p:extLst>
      <p:ext uri="{BB962C8B-B14F-4D97-AF65-F5344CB8AC3E}">
        <p14:creationId xmlns:p14="http://schemas.microsoft.com/office/powerpoint/2010/main" val="10927770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Image result for industry background"/>
          <p:cNvPicPr>
            <a:picLocks noChangeAspect="1" noChangeArrowheads="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0" y="0"/>
            <a:ext cx="9158310" cy="51435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7297462" y="251460"/>
            <a:ext cx="1649730" cy="712470"/>
          </a:xfrm>
          <a:prstGeom prst="roundRect">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nvGrpSpPr>
          <p:cNvPr id="4" name="Group 3"/>
          <p:cNvGrpSpPr/>
          <p:nvPr/>
        </p:nvGrpSpPr>
        <p:grpSpPr>
          <a:xfrm>
            <a:off x="1647930" y="607695"/>
            <a:ext cx="4783015" cy="1964055"/>
            <a:chOff x="1647930" y="607695"/>
            <a:chExt cx="4783015" cy="1964055"/>
          </a:xfrm>
        </p:grpSpPr>
        <p:sp>
          <p:nvSpPr>
            <p:cNvPr id="2" name="Rounded Rectangle 1"/>
            <p:cNvSpPr/>
            <p:nvPr/>
          </p:nvSpPr>
          <p:spPr>
            <a:xfrm>
              <a:off x="1647930" y="607695"/>
              <a:ext cx="4783015" cy="1964055"/>
            </a:xfrm>
            <a:prstGeom prst="roundRect">
              <a:avLst/>
            </a:prstGeom>
            <a:solidFill>
              <a:schemeClr val="bg1">
                <a:lumMod val="9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3" name="TextBox 2"/>
            <p:cNvSpPr txBox="1"/>
            <p:nvPr/>
          </p:nvSpPr>
          <p:spPr>
            <a:xfrm>
              <a:off x="2371411" y="748486"/>
              <a:ext cx="3989196" cy="276999"/>
            </a:xfrm>
            <a:prstGeom prst="rect">
              <a:avLst/>
            </a:prstGeom>
            <a:noFill/>
          </p:spPr>
          <p:txBody>
            <a:bodyPr vert="horz" wrap="square" lIns="0" tIns="0" rIns="0" bIns="0" rtlCol="0">
              <a:spAutoFit/>
            </a:bodyPr>
            <a:lstStyle/>
            <a:p>
              <a:pPr>
                <a:spcBef>
                  <a:spcPts val="432"/>
                </a:spcBef>
                <a:buClr>
                  <a:schemeClr val="bg1">
                    <a:lumMod val="50000"/>
                  </a:schemeClr>
                </a:buClr>
              </a:pPr>
              <a:r>
                <a:rPr lang="en-US" sz="1800" b="1" dirty="0" smtClean="0">
                  <a:solidFill>
                    <a:srgbClr val="C00000"/>
                  </a:solidFill>
                </a:rPr>
                <a:t>PROBLEM</a:t>
              </a:r>
            </a:p>
          </p:txBody>
        </p:sp>
        <p:sp>
          <p:nvSpPr>
            <p:cNvPr id="22" name="TextBox 21"/>
            <p:cNvSpPr txBox="1"/>
            <p:nvPr/>
          </p:nvSpPr>
          <p:spPr>
            <a:xfrm>
              <a:off x="2371411" y="1084436"/>
              <a:ext cx="3989196" cy="861774"/>
            </a:xfrm>
            <a:prstGeom prst="rect">
              <a:avLst/>
            </a:prstGeom>
            <a:noFill/>
          </p:spPr>
          <p:txBody>
            <a:bodyPr vert="horz" wrap="square" lIns="0" tIns="0" rIns="0" bIns="0" rtlCol="0">
              <a:spAutoFit/>
            </a:bodyPr>
            <a:lstStyle/>
            <a:p>
              <a:pPr marL="285750" indent="-285750">
                <a:buFont typeface="Arial" panose="020B0604020202020204" pitchFamily="34" charset="0"/>
                <a:buChar char="•"/>
              </a:pPr>
              <a:r>
                <a:rPr lang="en-US" sz="1400" dirty="0" smtClean="0"/>
                <a:t>Our developers are spending a lot of time hand-holding our customers in their use of these APIs. Can we make them more self-sufficient?</a:t>
              </a:r>
              <a:endParaRPr lang="en-US" sz="1400" dirty="0"/>
            </a:p>
          </p:txBody>
        </p:sp>
      </p:grpSp>
      <p:grpSp>
        <p:nvGrpSpPr>
          <p:cNvPr id="23" name="Group 22"/>
          <p:cNvGrpSpPr/>
          <p:nvPr/>
        </p:nvGrpSpPr>
        <p:grpSpPr>
          <a:xfrm>
            <a:off x="2514447" y="2747994"/>
            <a:ext cx="4783015" cy="1964055"/>
            <a:chOff x="1647930" y="607695"/>
            <a:chExt cx="4783015" cy="1964055"/>
          </a:xfrm>
        </p:grpSpPr>
        <p:sp>
          <p:nvSpPr>
            <p:cNvPr id="24" name="Rounded Rectangle 23"/>
            <p:cNvSpPr/>
            <p:nvPr/>
          </p:nvSpPr>
          <p:spPr>
            <a:xfrm>
              <a:off x="1647930" y="607695"/>
              <a:ext cx="4783015" cy="1964055"/>
            </a:xfrm>
            <a:prstGeom prst="roundRect">
              <a:avLst/>
            </a:prstGeom>
            <a:solidFill>
              <a:schemeClr val="bg1">
                <a:lumMod val="9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25" name="TextBox 24"/>
            <p:cNvSpPr txBox="1"/>
            <p:nvPr/>
          </p:nvSpPr>
          <p:spPr>
            <a:xfrm>
              <a:off x="1869011" y="748486"/>
              <a:ext cx="3989196" cy="276999"/>
            </a:xfrm>
            <a:prstGeom prst="rect">
              <a:avLst/>
            </a:prstGeom>
            <a:noFill/>
          </p:spPr>
          <p:txBody>
            <a:bodyPr vert="horz" wrap="square" lIns="0" tIns="0" rIns="0" bIns="0" rtlCol="0">
              <a:spAutoFit/>
            </a:bodyPr>
            <a:lstStyle/>
            <a:p>
              <a:pPr>
                <a:spcBef>
                  <a:spcPts val="432"/>
                </a:spcBef>
                <a:buClr>
                  <a:schemeClr val="bg1">
                    <a:lumMod val="50000"/>
                  </a:schemeClr>
                </a:buClr>
              </a:pPr>
              <a:r>
                <a:rPr lang="en-US" sz="1800" b="1" dirty="0" smtClean="0">
                  <a:solidFill>
                    <a:srgbClr val="C00000"/>
                  </a:solidFill>
                </a:rPr>
                <a:t>SOLUTION</a:t>
              </a:r>
            </a:p>
          </p:txBody>
        </p:sp>
        <p:sp>
          <p:nvSpPr>
            <p:cNvPr id="26" name="TextBox 25"/>
            <p:cNvSpPr txBox="1"/>
            <p:nvPr/>
          </p:nvSpPr>
          <p:spPr>
            <a:xfrm>
              <a:off x="1869011" y="1084436"/>
              <a:ext cx="3989196" cy="861774"/>
            </a:xfrm>
            <a:prstGeom prst="rect">
              <a:avLst/>
            </a:prstGeom>
            <a:noFill/>
          </p:spPr>
          <p:txBody>
            <a:bodyPr vert="horz" wrap="square" lIns="0" tIns="0" rIns="0" bIns="0" rtlCol="0">
              <a:spAutoFit/>
            </a:bodyPr>
            <a:lstStyle/>
            <a:p>
              <a:pPr marL="285750" indent="-285750">
                <a:buFont typeface="Arial" panose="020B0604020202020204" pitchFamily="34" charset="0"/>
                <a:buChar char="•"/>
              </a:pPr>
              <a:r>
                <a:rPr lang="en-US" sz="1400" dirty="0"/>
                <a:t>Use API Portal </a:t>
              </a:r>
              <a:r>
                <a:rPr lang="en-US" sz="1400" dirty="0" smtClean="0"/>
                <a:t>for documentation and samples.</a:t>
              </a:r>
              <a:endParaRPr lang="en-US" sz="1400" dirty="0"/>
            </a:p>
            <a:p>
              <a:pPr marL="285750" indent="-285750">
                <a:buFont typeface="Arial" panose="020B0604020202020204" pitchFamily="34" charset="0"/>
                <a:buChar char="•"/>
              </a:pPr>
              <a:r>
                <a:rPr lang="en-US" sz="1400" dirty="0" smtClean="0"/>
                <a:t>They can even the APIs from Portal and it’s a forum for our customers to collaborate.</a:t>
              </a:r>
              <a:endParaRPr lang="en-US" sz="1400" dirty="0"/>
            </a:p>
          </p:txBody>
        </p:sp>
      </p:grpSp>
      <p:grpSp>
        <p:nvGrpSpPr>
          <p:cNvPr id="13" name="Group 12"/>
          <p:cNvGrpSpPr/>
          <p:nvPr/>
        </p:nvGrpSpPr>
        <p:grpSpPr>
          <a:xfrm>
            <a:off x="272241" y="346710"/>
            <a:ext cx="1988820" cy="2651760"/>
            <a:chOff x="3399790" y="2034540"/>
            <a:chExt cx="1988820" cy="2651760"/>
          </a:xfrm>
        </p:grpSpPr>
        <p:sp>
          <p:nvSpPr>
            <p:cNvPr id="8" name="Rounded Rectangle 7"/>
            <p:cNvSpPr/>
            <p:nvPr/>
          </p:nvSpPr>
          <p:spPr>
            <a:xfrm>
              <a:off x="3399790" y="2034540"/>
              <a:ext cx="1988820" cy="2651760"/>
            </a:xfrm>
            <a:prstGeom prst="roundRect">
              <a:avLst/>
            </a:prstGeom>
            <a:solidFill>
              <a:srgbClr val="B51D1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a:p>
              <a:pPr algn="ctr"/>
              <a:endParaRPr lang="en-US" sz="1400" b="1" dirty="0">
                <a:solidFill>
                  <a:schemeClr val="bg1"/>
                </a:solidFill>
              </a:endParaRPr>
            </a:p>
            <a:p>
              <a:pPr algn="ctr"/>
              <a:endParaRPr lang="en-US" sz="1400" b="1" dirty="0" smtClean="0">
                <a:solidFill>
                  <a:schemeClr val="bg1"/>
                </a:solidFill>
              </a:endParaRPr>
            </a:p>
            <a:p>
              <a:pPr algn="ctr"/>
              <a:endParaRPr lang="en-US" sz="1400" b="1" dirty="0">
                <a:solidFill>
                  <a:schemeClr val="bg1"/>
                </a:solidFill>
              </a:endParaRPr>
            </a:p>
            <a:p>
              <a:pPr algn="ctr"/>
              <a:endParaRPr lang="en-US" sz="1400" b="1" dirty="0" smtClean="0">
                <a:solidFill>
                  <a:schemeClr val="bg1"/>
                </a:solidFill>
              </a:endParaRPr>
            </a:p>
            <a:p>
              <a:pPr algn="ctr"/>
              <a:endParaRPr lang="en-US" sz="1400" b="1" dirty="0">
                <a:solidFill>
                  <a:schemeClr val="bg1"/>
                </a:solidFill>
              </a:endParaRPr>
            </a:p>
            <a:p>
              <a:pPr algn="ctr"/>
              <a:endParaRPr lang="en-US" sz="1400" b="1" dirty="0" smtClean="0">
                <a:solidFill>
                  <a:schemeClr val="bg1"/>
                </a:solidFill>
              </a:endParaRPr>
            </a:p>
            <a:p>
              <a:pPr algn="ctr"/>
              <a:r>
                <a:rPr lang="en-US" sz="1400" b="1" dirty="0" smtClean="0">
                  <a:solidFill>
                    <a:schemeClr val="bg1"/>
                  </a:solidFill>
                </a:rPr>
                <a:t>Jonathan</a:t>
              </a:r>
            </a:p>
            <a:p>
              <a:pPr algn="ctr"/>
              <a:r>
                <a:rPr lang="en-US" sz="2000" b="1" dirty="0" smtClean="0">
                  <a:solidFill>
                    <a:schemeClr val="bg1"/>
                  </a:solidFill>
                </a:rPr>
                <a:t>CIO</a:t>
              </a:r>
            </a:p>
          </p:txBody>
        </p:sp>
        <p:sp>
          <p:nvSpPr>
            <p:cNvPr id="10" name="Rounded Rectangle 9"/>
            <p:cNvSpPr/>
            <p:nvPr/>
          </p:nvSpPr>
          <p:spPr>
            <a:xfrm>
              <a:off x="3628390" y="2232660"/>
              <a:ext cx="1531620" cy="1531620"/>
            </a:xfrm>
            <a:prstGeom prst="roundRec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grpSp>
        <p:nvGrpSpPr>
          <p:cNvPr id="16" name="Group 15"/>
          <p:cNvGrpSpPr/>
          <p:nvPr/>
        </p:nvGrpSpPr>
        <p:grpSpPr>
          <a:xfrm>
            <a:off x="6790690" y="2232660"/>
            <a:ext cx="1988820" cy="2651760"/>
            <a:chOff x="6600190" y="2034540"/>
            <a:chExt cx="1988820" cy="2651760"/>
          </a:xfrm>
        </p:grpSpPr>
        <p:sp>
          <p:nvSpPr>
            <p:cNvPr id="14" name="Rounded Rectangle 13"/>
            <p:cNvSpPr/>
            <p:nvPr/>
          </p:nvSpPr>
          <p:spPr>
            <a:xfrm>
              <a:off x="6600190" y="2034540"/>
              <a:ext cx="1988820" cy="2651760"/>
            </a:xfrm>
            <a:prstGeom prst="roundRect">
              <a:avLst/>
            </a:prstGeom>
            <a:solidFill>
              <a:srgbClr val="B51D1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a:solidFill>
                  <a:schemeClr val="bg1"/>
                </a:solidFill>
              </a:endParaRPr>
            </a:p>
            <a:p>
              <a:pPr algn="ctr"/>
              <a:endParaRPr lang="en-US" sz="1400" b="1" dirty="0">
                <a:solidFill>
                  <a:schemeClr val="bg1"/>
                </a:solidFill>
              </a:endParaRPr>
            </a:p>
            <a:p>
              <a:pPr algn="ctr"/>
              <a:endParaRPr lang="en-US" sz="1400" b="1" dirty="0">
                <a:solidFill>
                  <a:schemeClr val="bg1"/>
                </a:solidFill>
              </a:endParaRPr>
            </a:p>
            <a:p>
              <a:pPr algn="ctr"/>
              <a:endParaRPr lang="en-US" sz="1400" b="1" dirty="0">
                <a:solidFill>
                  <a:schemeClr val="bg1"/>
                </a:solidFill>
              </a:endParaRPr>
            </a:p>
            <a:p>
              <a:pPr algn="ctr"/>
              <a:endParaRPr lang="en-US" sz="1400" b="1" dirty="0">
                <a:solidFill>
                  <a:schemeClr val="bg1"/>
                </a:solidFill>
              </a:endParaRPr>
            </a:p>
            <a:p>
              <a:pPr algn="ctr"/>
              <a:endParaRPr lang="en-US" sz="1400" b="1" dirty="0">
                <a:solidFill>
                  <a:schemeClr val="bg1"/>
                </a:solidFill>
              </a:endParaRPr>
            </a:p>
            <a:p>
              <a:pPr algn="ctr"/>
              <a:endParaRPr lang="en-US" sz="1400" b="1" dirty="0" smtClean="0">
                <a:solidFill>
                  <a:schemeClr val="bg1"/>
                </a:solidFill>
              </a:endParaRPr>
            </a:p>
            <a:p>
              <a:pPr algn="ctr"/>
              <a:endParaRPr lang="en-US" sz="1400" b="1" dirty="0">
                <a:solidFill>
                  <a:schemeClr val="bg1"/>
                </a:solidFill>
              </a:endParaRPr>
            </a:p>
            <a:p>
              <a:pPr algn="ctr"/>
              <a:r>
                <a:rPr lang="en-US" sz="1400" b="1" dirty="0" smtClean="0">
                  <a:solidFill>
                    <a:schemeClr val="bg1"/>
                  </a:solidFill>
                </a:rPr>
                <a:t>Jay</a:t>
              </a:r>
              <a:endParaRPr lang="en-US" sz="1400" b="1" dirty="0">
                <a:solidFill>
                  <a:schemeClr val="bg1"/>
                </a:solidFill>
              </a:endParaRPr>
            </a:p>
            <a:p>
              <a:pPr algn="ctr"/>
              <a:r>
                <a:rPr lang="en-US" sz="2000" b="1" dirty="0" smtClean="0">
                  <a:solidFill>
                    <a:schemeClr val="bg1"/>
                  </a:solidFill>
                </a:rPr>
                <a:t>Development Lead</a:t>
              </a:r>
              <a:endParaRPr lang="en-US" sz="2000" b="1" dirty="0">
                <a:solidFill>
                  <a:schemeClr val="bg1"/>
                </a:solidFill>
              </a:endParaRPr>
            </a:p>
          </p:txBody>
        </p:sp>
        <p:sp>
          <p:nvSpPr>
            <p:cNvPr id="15" name="Rounded Rectangle 14"/>
            <p:cNvSpPr/>
            <p:nvPr/>
          </p:nvSpPr>
          <p:spPr>
            <a:xfrm>
              <a:off x="6828790" y="2232660"/>
              <a:ext cx="1531620" cy="1531620"/>
            </a:xfrm>
            <a:prstGeom prst="roundRect">
              <a:avLst/>
            </a:prstGeom>
            <a:blipFill dpi="0" rotWithShape="1">
              <a:blip r:embed="rId7">
                <a:extLst>
                  <a:ext uri="{28A0092B-C50C-407E-A947-70E740481C1C}">
                    <a14:useLocalDpi xmlns:a14="http://schemas.microsoft.com/office/drawing/2010/main" val="0"/>
                  </a:ext>
                </a:extLst>
              </a:blip>
              <a:srcRect/>
              <a:stretch>
                <a:fillRect/>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sp>
        <p:nvSpPr>
          <p:cNvPr id="7" name="Oval 6"/>
          <p:cNvSpPr/>
          <p:nvPr/>
        </p:nvSpPr>
        <p:spPr>
          <a:xfrm>
            <a:off x="724040" y="3493230"/>
            <a:ext cx="1085222" cy="108522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chemeClr val="bg1"/>
                </a:solidFill>
                <a:latin typeface="Arial Black" panose="020B0A04020102020204" pitchFamily="34" charset="0"/>
              </a:rPr>
              <a:t>6</a:t>
            </a:r>
            <a:endParaRPr lang="en-US" sz="3200" b="1" dirty="0" smtClean="0">
              <a:solidFill>
                <a:schemeClr val="bg1"/>
              </a:solidFill>
              <a:latin typeface="Arial Black" panose="020B0A04020102020204" pitchFamily="34" charset="0"/>
            </a:endParaRPr>
          </a:p>
        </p:txBody>
      </p:sp>
      <p:grpSp>
        <p:nvGrpSpPr>
          <p:cNvPr id="6" name="Group 5"/>
          <p:cNvGrpSpPr/>
          <p:nvPr/>
        </p:nvGrpSpPr>
        <p:grpSpPr>
          <a:xfrm>
            <a:off x="562714" y="3332457"/>
            <a:ext cx="1406771" cy="1428320"/>
            <a:chOff x="733530" y="3332457"/>
            <a:chExt cx="1406771" cy="1428320"/>
          </a:xfrm>
          <a:solidFill>
            <a:schemeClr val="bg1">
              <a:lumMod val="75000"/>
            </a:schemeClr>
          </a:solidFill>
          <a:scene3d>
            <a:camera prst="orthographicFront">
              <a:rot lat="0" lon="0" rev="0"/>
            </a:camera>
            <a:lightRig rig="soft" dir="t">
              <a:rot lat="0" lon="0" rev="0"/>
            </a:lightRig>
          </a:scene3d>
        </p:grpSpPr>
        <p:sp>
          <p:nvSpPr>
            <p:cNvPr id="5" name="Circular Arrow 4"/>
            <p:cNvSpPr/>
            <p:nvPr/>
          </p:nvSpPr>
          <p:spPr>
            <a:xfrm>
              <a:off x="733530" y="3332457"/>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19" name="Circular Arrow 18"/>
            <p:cNvSpPr/>
            <p:nvPr/>
          </p:nvSpPr>
          <p:spPr>
            <a:xfrm rot="7200000">
              <a:off x="733530" y="3344588"/>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20" name="Circular Arrow 19"/>
            <p:cNvSpPr/>
            <p:nvPr/>
          </p:nvSpPr>
          <p:spPr>
            <a:xfrm rot="14400000">
              <a:off x="733532" y="3354008"/>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spTree>
    <p:extLst>
      <p:ext uri="{BB962C8B-B14F-4D97-AF65-F5344CB8AC3E}">
        <p14:creationId xmlns:p14="http://schemas.microsoft.com/office/powerpoint/2010/main" val="39789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1" presetClass="entr" presetSubtype="1"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500"/>
                                        <p:tgtEl>
                                          <p:spTgt spid="6"/>
                                        </p:tgtEl>
                                      </p:cBhvr>
                                    </p:animEffect>
                                  </p:childTnLst>
                                </p:cTn>
                              </p:par>
                            </p:childTnLst>
                          </p:cTn>
                        </p:par>
                        <p:par>
                          <p:cTn id="13" fill="hold">
                            <p:stCondLst>
                              <p:cond delay="500"/>
                            </p:stCondLst>
                            <p:childTnLst>
                              <p:par>
                                <p:cTn id="14" presetID="42"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ppt_x</p:attrName>
                                        </p:attrNameLst>
                                      </p:cBhvr>
                                      <p:tavLst>
                                        <p:tav tm="0">
                                          <p:val>
                                            <p:strVal val="#ppt_x-#ppt_w*1.125000"/>
                                          </p:val>
                                        </p:tav>
                                        <p:tav tm="100000">
                                          <p:val>
                                            <p:strVal val="#ppt_x"/>
                                          </p:val>
                                        </p:tav>
                                      </p:tavLst>
                                    </p:anim>
                                    <p:animEffect transition="in" filter="wipe(right)">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childTnLst>
                          </p:cTn>
                        </p:par>
                        <p:par>
                          <p:cTn id="31" fill="hold">
                            <p:stCondLst>
                              <p:cond delay="1000"/>
                            </p:stCondLst>
                            <p:childTnLst>
                              <p:par>
                                <p:cTn id="32" presetID="12" presetClass="entr" presetSubtype="2" fill="hold" nodeType="after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additive="base">
                                        <p:cTn id="34" dur="500"/>
                                        <p:tgtEl>
                                          <p:spTgt spid="23"/>
                                        </p:tgtEl>
                                        <p:attrNameLst>
                                          <p:attrName>ppt_x</p:attrName>
                                        </p:attrNameLst>
                                      </p:cBhvr>
                                      <p:tavLst>
                                        <p:tav tm="0">
                                          <p:val>
                                            <p:strVal val="#ppt_x+#ppt_w*1.125000"/>
                                          </p:val>
                                        </p:tav>
                                        <p:tav tm="100000">
                                          <p:val>
                                            <p:strVal val="#ppt_x"/>
                                          </p:val>
                                        </p:tav>
                                      </p:tavLst>
                                    </p:anim>
                                    <p:animEffect transition="in" filter="wipe(left)">
                                      <p:cBhvr>
                                        <p:cTn id="3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Image result for industry background"/>
          <p:cNvPicPr>
            <a:picLocks noChangeAspect="1" noChangeArrowheads="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0" y="0"/>
            <a:ext cx="9158310" cy="51435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7297462" y="251460"/>
            <a:ext cx="1649730" cy="712470"/>
          </a:xfrm>
          <a:prstGeom prst="roundRect">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24" name="Rounded Rectangle 23"/>
          <p:cNvSpPr/>
          <p:nvPr/>
        </p:nvSpPr>
        <p:spPr>
          <a:xfrm>
            <a:off x="305260" y="1181100"/>
            <a:ext cx="8641932" cy="3703320"/>
          </a:xfrm>
          <a:prstGeom prst="roundRect">
            <a:avLst>
              <a:gd name="adj" fmla="val 7081"/>
            </a:avLst>
          </a:prstGeom>
          <a:solidFill>
            <a:schemeClr val="bg1">
              <a:lumMod val="9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7" name="Oval 6"/>
          <p:cNvSpPr/>
          <p:nvPr/>
        </p:nvSpPr>
        <p:spPr>
          <a:xfrm>
            <a:off x="724040" y="2490149"/>
            <a:ext cx="1085222" cy="108522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chemeClr val="bg1"/>
                </a:solidFill>
                <a:latin typeface="Arial Black" panose="020B0A04020102020204" pitchFamily="34" charset="0"/>
              </a:rPr>
              <a:t>6</a:t>
            </a:r>
            <a:endParaRPr lang="en-US" sz="3200" b="1" dirty="0" smtClean="0">
              <a:solidFill>
                <a:schemeClr val="bg1"/>
              </a:solidFill>
              <a:latin typeface="Arial Black" panose="020B0A04020102020204" pitchFamily="34" charset="0"/>
            </a:endParaRPr>
          </a:p>
        </p:txBody>
      </p:sp>
      <p:grpSp>
        <p:nvGrpSpPr>
          <p:cNvPr id="6" name="Group 5"/>
          <p:cNvGrpSpPr/>
          <p:nvPr/>
        </p:nvGrpSpPr>
        <p:grpSpPr>
          <a:xfrm>
            <a:off x="562714" y="2329376"/>
            <a:ext cx="1406771" cy="1428320"/>
            <a:chOff x="733530" y="3332457"/>
            <a:chExt cx="1406771" cy="1428320"/>
          </a:xfrm>
          <a:solidFill>
            <a:schemeClr val="bg1">
              <a:lumMod val="75000"/>
            </a:schemeClr>
          </a:solidFill>
          <a:scene3d>
            <a:camera prst="orthographicFront">
              <a:rot lat="0" lon="0" rev="0"/>
            </a:camera>
            <a:lightRig rig="soft" dir="t">
              <a:rot lat="0" lon="0" rev="0"/>
            </a:lightRig>
          </a:scene3d>
        </p:grpSpPr>
        <p:sp>
          <p:nvSpPr>
            <p:cNvPr id="5" name="Circular Arrow 4"/>
            <p:cNvSpPr/>
            <p:nvPr/>
          </p:nvSpPr>
          <p:spPr>
            <a:xfrm>
              <a:off x="733530" y="3332457"/>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19" name="Circular Arrow 18"/>
            <p:cNvSpPr/>
            <p:nvPr/>
          </p:nvSpPr>
          <p:spPr>
            <a:xfrm rot="7200000">
              <a:off x="733530" y="3344588"/>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20" name="Circular Arrow 19"/>
            <p:cNvSpPr/>
            <p:nvPr/>
          </p:nvSpPr>
          <p:spPr>
            <a:xfrm rot="14400000">
              <a:off x="733532" y="3354008"/>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graphicFrame>
        <p:nvGraphicFramePr>
          <p:cNvPr id="9" name="Diagram 8"/>
          <p:cNvGraphicFramePr/>
          <p:nvPr>
            <p:extLst>
              <p:ext uri="{D42A27DB-BD31-4B8C-83A1-F6EECF244321}">
                <p14:modId xmlns:p14="http://schemas.microsoft.com/office/powerpoint/2010/main" val="2914893148"/>
              </p:ext>
            </p:extLst>
          </p:nvPr>
        </p:nvGraphicFramePr>
        <p:xfrm>
          <a:off x="1809262" y="1181099"/>
          <a:ext cx="6941038" cy="370332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2" name="TextBox 11"/>
          <p:cNvSpPr txBox="1"/>
          <p:nvPr/>
        </p:nvSpPr>
        <p:spPr>
          <a:xfrm>
            <a:off x="413046" y="299918"/>
            <a:ext cx="1396216" cy="615553"/>
          </a:xfrm>
          <a:prstGeom prst="rect">
            <a:avLst/>
          </a:prstGeom>
          <a:noFill/>
        </p:spPr>
        <p:txBody>
          <a:bodyPr vert="horz" wrap="none" lIns="0" tIns="0" rIns="0" bIns="0" rtlCol="0">
            <a:spAutoFit/>
          </a:bodyPr>
          <a:lstStyle/>
          <a:p>
            <a:pPr>
              <a:spcBef>
                <a:spcPts val="432"/>
              </a:spcBef>
              <a:buClr>
                <a:schemeClr val="bg1">
                  <a:lumMod val="50000"/>
                </a:schemeClr>
              </a:buClr>
            </a:pPr>
            <a:r>
              <a:rPr lang="en-US" sz="4000" b="1" dirty="0" smtClean="0">
                <a:solidFill>
                  <a:srgbClr val="C00000"/>
                </a:solidFill>
              </a:rPr>
              <a:t>Steps</a:t>
            </a:r>
          </a:p>
        </p:txBody>
      </p:sp>
    </p:spTree>
    <p:extLst>
      <p:ext uri="{BB962C8B-B14F-4D97-AF65-F5344CB8AC3E}">
        <p14:creationId xmlns:p14="http://schemas.microsoft.com/office/powerpoint/2010/main" val="4746211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ounded Rectangle 65"/>
          <p:cNvSpPr/>
          <p:nvPr/>
        </p:nvSpPr>
        <p:spPr>
          <a:xfrm rot="16200000">
            <a:off x="1534328" y="2020935"/>
            <a:ext cx="522525" cy="492369"/>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DBO</a:t>
            </a:r>
          </a:p>
        </p:txBody>
      </p:sp>
      <p:sp>
        <p:nvSpPr>
          <p:cNvPr id="67" name="Rounded Rectangle 66"/>
          <p:cNvSpPr/>
          <p:nvPr/>
        </p:nvSpPr>
        <p:spPr>
          <a:xfrm>
            <a:off x="1235934" y="2316137"/>
            <a:ext cx="522525" cy="49236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Autofit/>
          </a:bodyPr>
          <a:lstStyle/>
          <a:p>
            <a:pPr algn="ctr"/>
            <a:r>
              <a:rPr lang="en-US" sz="1050" b="1" dirty="0" smtClean="0">
                <a:solidFill>
                  <a:schemeClr val="bg1"/>
                </a:solidFill>
              </a:rPr>
              <a:t>Adapter</a:t>
            </a:r>
          </a:p>
        </p:txBody>
      </p:sp>
      <p:grpSp>
        <p:nvGrpSpPr>
          <p:cNvPr id="132" name="Group 131"/>
          <p:cNvGrpSpPr/>
          <p:nvPr/>
        </p:nvGrpSpPr>
        <p:grpSpPr>
          <a:xfrm>
            <a:off x="793814" y="1316329"/>
            <a:ext cx="6991140" cy="2974321"/>
            <a:chOff x="793814" y="1316329"/>
            <a:chExt cx="6991140" cy="2974321"/>
          </a:xfrm>
        </p:grpSpPr>
        <p:cxnSp>
          <p:nvCxnSpPr>
            <p:cNvPr id="133" name="Curved Connector 132"/>
            <p:cNvCxnSpPr/>
            <p:nvPr/>
          </p:nvCxnSpPr>
          <p:spPr>
            <a:xfrm rot="5400000" flipH="1" flipV="1">
              <a:off x="550139" y="1620291"/>
              <a:ext cx="698365" cy="90442"/>
            </a:xfrm>
            <a:prstGeom prst="curvedConnector3">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4" name="Curved Connector 133"/>
            <p:cNvCxnSpPr/>
            <p:nvPr/>
          </p:nvCxnSpPr>
          <p:spPr>
            <a:xfrm rot="5400000" flipH="1" flipV="1">
              <a:off x="1728312" y="964644"/>
              <a:ext cx="381846" cy="1085215"/>
            </a:xfrm>
            <a:prstGeom prst="curved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Curved Connector 134"/>
            <p:cNvCxnSpPr/>
            <p:nvPr/>
          </p:nvCxnSpPr>
          <p:spPr>
            <a:xfrm rot="16200000" flipV="1">
              <a:off x="75356" y="3526970"/>
              <a:ext cx="1482135" cy="45220"/>
            </a:xfrm>
            <a:prstGeom prst="curvedConnector3">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6" name="Curved Connector 135"/>
            <p:cNvCxnSpPr/>
            <p:nvPr/>
          </p:nvCxnSpPr>
          <p:spPr>
            <a:xfrm rot="16200000" flipH="1">
              <a:off x="1050825" y="2626867"/>
              <a:ext cx="694597" cy="565518"/>
            </a:xfrm>
            <a:prstGeom prst="curvedConnector3">
              <a:avLst>
                <a:gd name="adj1" fmla="val 717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Curved Connector 137"/>
            <p:cNvCxnSpPr/>
            <p:nvPr/>
          </p:nvCxnSpPr>
          <p:spPr>
            <a:xfrm rot="16200000" flipV="1">
              <a:off x="7020020" y="3525716"/>
              <a:ext cx="1482135" cy="47732"/>
            </a:xfrm>
            <a:prstGeom prst="curvedConnector3">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9" name="Curved Connector 138"/>
            <p:cNvCxnSpPr/>
            <p:nvPr/>
          </p:nvCxnSpPr>
          <p:spPr>
            <a:xfrm rot="16200000" flipV="1">
              <a:off x="5902136" y="3465427"/>
              <a:ext cx="1482136" cy="168310"/>
            </a:xfrm>
            <a:prstGeom prst="curvedConnector3">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0" name="Curved Connector 139"/>
            <p:cNvCxnSpPr/>
            <p:nvPr/>
          </p:nvCxnSpPr>
          <p:spPr>
            <a:xfrm rot="5400000">
              <a:off x="5461272" y="2537213"/>
              <a:ext cx="266283" cy="808884"/>
            </a:xfrm>
            <a:prstGeom prst="curvedConnector3">
              <a:avLst>
                <a:gd name="adj1" fmla="val 50000"/>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1" name="Curved Connector 140"/>
            <p:cNvCxnSpPr/>
            <p:nvPr/>
          </p:nvCxnSpPr>
          <p:spPr>
            <a:xfrm rot="5400000">
              <a:off x="4391499" y="1812443"/>
              <a:ext cx="508354" cy="2016354"/>
            </a:xfrm>
            <a:prstGeom prst="curvedConnector3">
              <a:avLst>
                <a:gd name="adj1" fmla="val 50000"/>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2" name="Curved Connector 141"/>
            <p:cNvCxnSpPr/>
            <p:nvPr/>
          </p:nvCxnSpPr>
          <p:spPr>
            <a:xfrm flipV="1">
              <a:off x="2041775" y="2260881"/>
              <a:ext cx="686348" cy="6238"/>
            </a:xfrm>
            <a:prstGeom prst="curvedConnector3">
              <a:avLst>
                <a:gd name="adj1" fmla="val 50000"/>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3" name="Curved Connector 142"/>
            <p:cNvCxnSpPr/>
            <p:nvPr/>
          </p:nvCxnSpPr>
          <p:spPr>
            <a:xfrm rot="5400000" flipH="1" flipV="1">
              <a:off x="2731670" y="1331041"/>
              <a:ext cx="261262" cy="2133420"/>
            </a:xfrm>
            <a:prstGeom prst="curvedConnector4">
              <a:avLst>
                <a:gd name="adj1" fmla="val -64601"/>
                <a:gd name="adj2" fmla="val 90619"/>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4" name="Curved Connector 143"/>
            <p:cNvCxnSpPr/>
            <p:nvPr/>
          </p:nvCxnSpPr>
          <p:spPr>
            <a:xfrm rot="16200000" flipV="1">
              <a:off x="2858750" y="743576"/>
              <a:ext cx="266285" cy="4396158"/>
            </a:xfrm>
            <a:prstGeom prst="curvedConnector3">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5" name="Curved Connector 144"/>
            <p:cNvCxnSpPr/>
            <p:nvPr/>
          </p:nvCxnSpPr>
          <p:spPr>
            <a:xfrm rot="16200000" flipH="1">
              <a:off x="3210439" y="1095264"/>
              <a:ext cx="266291" cy="3692774"/>
            </a:xfrm>
            <a:prstGeom prst="curvedConnector3">
              <a:avLst>
                <a:gd name="adj1" fmla="val 50000"/>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7" name="Curved Connector 136"/>
            <p:cNvCxnSpPr/>
            <p:nvPr/>
          </p:nvCxnSpPr>
          <p:spPr>
            <a:xfrm rot="16200000" flipH="1">
              <a:off x="2434203" y="1871500"/>
              <a:ext cx="266291" cy="2140302"/>
            </a:xfrm>
            <a:prstGeom prst="curved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6" name="Group 145"/>
          <p:cNvGrpSpPr/>
          <p:nvPr/>
        </p:nvGrpSpPr>
        <p:grpSpPr>
          <a:xfrm>
            <a:off x="312622" y="1426459"/>
            <a:ext cx="8597169" cy="1850112"/>
            <a:chOff x="312622" y="1426459"/>
            <a:chExt cx="8597169" cy="1850112"/>
          </a:xfrm>
        </p:grpSpPr>
        <p:sp>
          <p:nvSpPr>
            <p:cNvPr id="147" name="TextBox 146"/>
            <p:cNvSpPr txBox="1"/>
            <p:nvPr/>
          </p:nvSpPr>
          <p:spPr>
            <a:xfrm>
              <a:off x="312622" y="1426459"/>
              <a:ext cx="586699"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ym typeface="Wingdings"/>
                </a:rPr>
                <a:t> </a:t>
              </a:r>
              <a:r>
                <a:rPr lang="en-US" sz="1050" dirty="0" smtClean="0"/>
                <a:t>publish</a:t>
              </a:r>
            </a:p>
          </p:txBody>
        </p:sp>
        <p:sp>
          <p:nvSpPr>
            <p:cNvPr id="148" name="TextBox 147"/>
            <p:cNvSpPr txBox="1"/>
            <p:nvPr/>
          </p:nvSpPr>
          <p:spPr>
            <a:xfrm>
              <a:off x="1668031" y="1536592"/>
              <a:ext cx="548227"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a:sym typeface="Wingdings"/>
                </a:rPr>
                <a:t></a:t>
              </a:r>
              <a:r>
                <a:rPr lang="en-US" sz="1050" dirty="0" smtClean="0">
                  <a:sym typeface="Wingdings"/>
                </a:rPr>
                <a:t> </a:t>
              </a:r>
              <a:r>
                <a:rPr lang="en-US" sz="1050" dirty="0" smtClean="0"/>
                <a:t>invoke</a:t>
              </a:r>
            </a:p>
          </p:txBody>
        </p:sp>
        <p:sp>
          <p:nvSpPr>
            <p:cNvPr id="149" name="TextBox 148"/>
            <p:cNvSpPr txBox="1"/>
            <p:nvPr/>
          </p:nvSpPr>
          <p:spPr>
            <a:xfrm>
              <a:off x="823962" y="2963454"/>
              <a:ext cx="411972"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a:solidFill>
                    <a:schemeClr val="accent3"/>
                  </a:solidFill>
                  <a:sym typeface="Wingdings"/>
                </a:rPr>
                <a:t></a:t>
              </a:r>
              <a:r>
                <a:rPr lang="en-US" sz="1050" dirty="0" smtClean="0">
                  <a:solidFill>
                    <a:schemeClr val="accent3"/>
                  </a:solidFill>
                  <a:sym typeface="Wingdings"/>
                </a:rPr>
                <a:t> </a:t>
              </a:r>
              <a:r>
                <a:rPr lang="en-US" sz="1050" dirty="0" smtClean="0">
                  <a:solidFill>
                    <a:schemeClr val="accent3"/>
                  </a:solidFill>
                </a:rPr>
                <a:t>emit</a:t>
              </a:r>
            </a:p>
          </p:txBody>
        </p:sp>
        <p:sp>
          <p:nvSpPr>
            <p:cNvPr id="150" name="TextBox 149"/>
            <p:cNvSpPr txBox="1"/>
            <p:nvPr/>
          </p:nvSpPr>
          <p:spPr>
            <a:xfrm>
              <a:off x="1680883" y="3044246"/>
              <a:ext cx="548227"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a:sym typeface="Wingdings"/>
                </a:rPr>
                <a:t></a:t>
              </a:r>
              <a:r>
                <a:rPr lang="en-US" sz="1050" dirty="0" smtClean="0">
                  <a:sym typeface="Wingdings"/>
                </a:rPr>
                <a:t> </a:t>
              </a:r>
              <a:r>
                <a:rPr lang="en-US" sz="1050" dirty="0" smtClean="0"/>
                <a:t>invoke</a:t>
              </a:r>
            </a:p>
          </p:txBody>
        </p:sp>
        <p:sp>
          <p:nvSpPr>
            <p:cNvPr id="151" name="TextBox 150"/>
            <p:cNvSpPr txBox="1"/>
            <p:nvPr/>
          </p:nvSpPr>
          <p:spPr>
            <a:xfrm>
              <a:off x="2492298" y="2970096"/>
              <a:ext cx="419987"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a:sym typeface="Wingdings"/>
                </a:rPr>
                <a:t></a:t>
              </a:r>
              <a:r>
                <a:rPr lang="en-US" sz="1050" dirty="0" smtClean="0">
                  <a:sym typeface="Wingdings"/>
                </a:rPr>
                <a:t> </a:t>
              </a:r>
              <a:r>
                <a:rPr lang="en-US" sz="1050" dirty="0" smtClean="0"/>
                <a:t>crud</a:t>
              </a:r>
            </a:p>
          </p:txBody>
        </p:sp>
        <p:sp>
          <p:nvSpPr>
            <p:cNvPr id="152" name="TextBox 151"/>
            <p:cNvSpPr txBox="1"/>
            <p:nvPr/>
          </p:nvSpPr>
          <p:spPr>
            <a:xfrm>
              <a:off x="7792497" y="3114988"/>
              <a:ext cx="1117294"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a:solidFill>
                    <a:schemeClr val="accent3"/>
                  </a:solidFill>
                  <a:sym typeface="Wingdings"/>
                </a:rPr>
                <a:t> </a:t>
              </a:r>
              <a:r>
                <a:rPr lang="en-US" sz="1050" dirty="0" smtClean="0">
                  <a:solidFill>
                    <a:schemeClr val="accent3"/>
                  </a:solidFill>
                  <a:sym typeface="Wingdings"/>
                </a:rPr>
                <a:t>consume/</a:t>
              </a:r>
              <a:r>
                <a:rPr lang="en-US" sz="1050" dirty="0" smtClean="0">
                  <a:solidFill>
                    <a:schemeClr val="accent3"/>
                  </a:solidFill>
                </a:rPr>
                <a:t>emit</a:t>
              </a:r>
            </a:p>
          </p:txBody>
        </p:sp>
        <p:sp>
          <p:nvSpPr>
            <p:cNvPr id="153" name="TextBox 152"/>
            <p:cNvSpPr txBox="1"/>
            <p:nvPr/>
          </p:nvSpPr>
          <p:spPr>
            <a:xfrm>
              <a:off x="6627441" y="2889305"/>
              <a:ext cx="705321"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olidFill>
                    <a:schemeClr val="accent3"/>
                  </a:solidFill>
                  <a:sym typeface="Wingdings"/>
                </a:rPr>
                <a:t> </a:t>
              </a:r>
              <a:r>
                <a:rPr lang="en-US" sz="1050" dirty="0" smtClean="0">
                  <a:solidFill>
                    <a:schemeClr val="accent3"/>
                  </a:solidFill>
                </a:rPr>
                <a:t>consume</a:t>
              </a:r>
            </a:p>
          </p:txBody>
        </p:sp>
        <p:sp>
          <p:nvSpPr>
            <p:cNvPr id="154" name="TextBox 153"/>
            <p:cNvSpPr txBox="1"/>
            <p:nvPr/>
          </p:nvSpPr>
          <p:spPr>
            <a:xfrm>
              <a:off x="5797896" y="2937840"/>
              <a:ext cx="509755"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olidFill>
                    <a:schemeClr val="accent3"/>
                  </a:solidFill>
                  <a:sym typeface="Wingdings"/>
                </a:rPr>
                <a:t> </a:t>
              </a:r>
              <a:r>
                <a:rPr lang="en-US" sz="1050" dirty="0" smtClean="0">
                  <a:solidFill>
                    <a:schemeClr val="accent3"/>
                  </a:solidFill>
                </a:rPr>
                <a:t>select</a:t>
              </a:r>
            </a:p>
          </p:txBody>
        </p:sp>
        <p:sp>
          <p:nvSpPr>
            <p:cNvPr id="155" name="TextBox 154"/>
            <p:cNvSpPr txBox="1"/>
            <p:nvPr/>
          </p:nvSpPr>
          <p:spPr>
            <a:xfrm>
              <a:off x="5026885" y="2739828"/>
              <a:ext cx="509755"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olidFill>
                    <a:schemeClr val="accent3"/>
                  </a:solidFill>
                  <a:sym typeface="Wingdings"/>
                </a:rPr>
                <a:t> </a:t>
              </a:r>
              <a:r>
                <a:rPr lang="en-US" sz="1050" dirty="0" smtClean="0">
                  <a:solidFill>
                    <a:schemeClr val="accent3"/>
                  </a:solidFill>
                </a:rPr>
                <a:t>select</a:t>
              </a:r>
            </a:p>
          </p:txBody>
        </p:sp>
        <p:sp>
          <p:nvSpPr>
            <p:cNvPr id="156" name="TextBox 155"/>
            <p:cNvSpPr txBox="1"/>
            <p:nvPr/>
          </p:nvSpPr>
          <p:spPr>
            <a:xfrm>
              <a:off x="2124883" y="2095179"/>
              <a:ext cx="543418"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olidFill>
                    <a:schemeClr val="accent3"/>
                  </a:solidFill>
                  <a:sym typeface="Wingdings"/>
                </a:rPr>
                <a:t> </a:t>
              </a:r>
              <a:r>
                <a:rPr lang="en-US" sz="1050" dirty="0" smtClean="0">
                  <a:solidFill>
                    <a:schemeClr val="accent3"/>
                  </a:solidFill>
                </a:rPr>
                <a:t>create</a:t>
              </a:r>
            </a:p>
          </p:txBody>
        </p:sp>
        <p:sp>
          <p:nvSpPr>
            <p:cNvPr id="157" name="TextBox 156"/>
            <p:cNvSpPr txBox="1"/>
            <p:nvPr/>
          </p:nvSpPr>
          <p:spPr>
            <a:xfrm>
              <a:off x="2124883" y="2487110"/>
              <a:ext cx="543418"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olidFill>
                    <a:schemeClr val="accent3"/>
                  </a:solidFill>
                  <a:sym typeface="Wingdings"/>
                </a:rPr>
                <a:t> </a:t>
              </a:r>
              <a:r>
                <a:rPr lang="en-US" sz="1050" dirty="0" smtClean="0">
                  <a:solidFill>
                    <a:schemeClr val="accent3"/>
                  </a:solidFill>
                </a:rPr>
                <a:t>create</a:t>
              </a:r>
            </a:p>
          </p:txBody>
        </p:sp>
      </p:grpSp>
      <p:grpSp>
        <p:nvGrpSpPr>
          <p:cNvPr id="126" name="Group 125"/>
          <p:cNvGrpSpPr/>
          <p:nvPr/>
        </p:nvGrpSpPr>
        <p:grpSpPr>
          <a:xfrm>
            <a:off x="532550" y="226083"/>
            <a:ext cx="7465933" cy="3523211"/>
            <a:chOff x="532550" y="226083"/>
            <a:chExt cx="7465933" cy="3523211"/>
          </a:xfrm>
          <a:solidFill>
            <a:schemeClr val="bg1">
              <a:lumMod val="65000"/>
            </a:schemeClr>
          </a:solidFill>
        </p:grpSpPr>
        <p:sp>
          <p:nvSpPr>
            <p:cNvPr id="114" name="Rounded Rectangle 113"/>
            <p:cNvSpPr/>
            <p:nvPr/>
          </p:nvSpPr>
          <p:spPr>
            <a:xfrm rot="5400000">
              <a:off x="3913933" y="2020935"/>
              <a:ext cx="522525" cy="4923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TE</a:t>
              </a:r>
            </a:p>
          </p:txBody>
        </p:sp>
        <p:sp>
          <p:nvSpPr>
            <p:cNvPr id="73" name="Rounded Rectangle 72"/>
            <p:cNvSpPr/>
            <p:nvPr/>
          </p:nvSpPr>
          <p:spPr>
            <a:xfrm>
              <a:off x="5737592" y="2316145"/>
              <a:ext cx="522525" cy="4923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JDBC</a:t>
              </a:r>
            </a:p>
          </p:txBody>
        </p:sp>
        <p:sp>
          <p:nvSpPr>
            <p:cNvPr id="49" name="Rounded Rectangle 48"/>
            <p:cNvSpPr/>
            <p:nvPr/>
          </p:nvSpPr>
          <p:spPr>
            <a:xfrm>
              <a:off x="1419619" y="3256925"/>
              <a:ext cx="522525" cy="49236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gn="ctr"/>
              <a:r>
                <a:rPr lang="en-US" sz="1100" b="1" dirty="0" smtClean="0">
                  <a:solidFill>
                    <a:schemeClr val="bg1"/>
                  </a:solidFill>
                </a:rPr>
                <a:t>REST</a:t>
              </a:r>
            </a:p>
          </p:txBody>
        </p:sp>
        <p:sp>
          <p:nvSpPr>
            <p:cNvPr id="33" name="Rounded Rectangle 32"/>
            <p:cNvSpPr/>
            <p:nvPr/>
          </p:nvSpPr>
          <p:spPr>
            <a:xfrm>
              <a:off x="2507049" y="226083"/>
              <a:ext cx="522525" cy="49236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gn="ctr"/>
              <a:r>
                <a:rPr lang="en-US" sz="1100" b="1" dirty="0" smtClean="0">
                  <a:solidFill>
                    <a:schemeClr val="bg1"/>
                  </a:solidFill>
                </a:rPr>
                <a:t>REST</a:t>
              </a:r>
            </a:p>
          </p:txBody>
        </p:sp>
        <p:sp>
          <p:nvSpPr>
            <p:cNvPr id="29" name="Rounded Rectangle 28"/>
            <p:cNvSpPr/>
            <p:nvPr/>
          </p:nvSpPr>
          <p:spPr>
            <a:xfrm>
              <a:off x="1115365" y="1698174"/>
              <a:ext cx="522525" cy="49236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gn="ctr"/>
              <a:r>
                <a:rPr lang="en-US" sz="1100" b="1" dirty="0" smtClean="0">
                  <a:solidFill>
                    <a:schemeClr val="bg1"/>
                  </a:solidFill>
                </a:rPr>
                <a:t>REST</a:t>
              </a:r>
            </a:p>
          </p:txBody>
        </p:sp>
        <p:sp>
          <p:nvSpPr>
            <p:cNvPr id="21" name="Rounded Rectangle 20"/>
            <p:cNvSpPr/>
            <p:nvPr/>
          </p:nvSpPr>
          <p:spPr>
            <a:xfrm>
              <a:off x="7475958" y="2316145"/>
              <a:ext cx="522525" cy="4923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DES</a:t>
              </a:r>
            </a:p>
          </p:txBody>
        </p:sp>
        <p:sp>
          <p:nvSpPr>
            <p:cNvPr id="22" name="Rounded Rectangle 21"/>
            <p:cNvSpPr/>
            <p:nvPr/>
          </p:nvSpPr>
          <p:spPr>
            <a:xfrm>
              <a:off x="532550" y="2316143"/>
              <a:ext cx="522525" cy="4923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DES</a:t>
              </a:r>
            </a:p>
          </p:txBody>
        </p:sp>
        <p:sp>
          <p:nvSpPr>
            <p:cNvPr id="20" name="Rounded Rectangle 19"/>
            <p:cNvSpPr/>
            <p:nvPr/>
          </p:nvSpPr>
          <p:spPr>
            <a:xfrm>
              <a:off x="6297786" y="2316145"/>
              <a:ext cx="522525" cy="4923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DES</a:t>
              </a:r>
            </a:p>
          </p:txBody>
        </p:sp>
      </p:grpSp>
      <p:sp>
        <p:nvSpPr>
          <p:cNvPr id="2" name="Footer Placeholder 1"/>
          <p:cNvSpPr>
            <a:spLocks noGrp="1"/>
          </p:cNvSpPr>
          <p:nvPr>
            <p:ph type="ftr" sz="quarter" idx="12"/>
          </p:nvPr>
        </p:nvSpPr>
        <p:spPr/>
        <p:txBody>
          <a:bodyPr/>
          <a:lstStyle/>
          <a:p>
            <a:r>
              <a:rPr lang="en-US" smtClean="0"/>
              <a:t>© 2018 Software AG. All rights reserved. For internal use only</a:t>
            </a:r>
            <a:endParaRPr lang="en-US" dirty="0" smtClean="0"/>
          </a:p>
        </p:txBody>
      </p:sp>
      <p:grpSp>
        <p:nvGrpSpPr>
          <p:cNvPr id="130" name="Group 129"/>
          <p:cNvGrpSpPr/>
          <p:nvPr/>
        </p:nvGrpSpPr>
        <p:grpSpPr>
          <a:xfrm>
            <a:off x="4183742" y="195574"/>
            <a:ext cx="3721118" cy="1170889"/>
            <a:chOff x="4183742" y="195574"/>
            <a:chExt cx="3721118" cy="1170889"/>
          </a:xfrm>
        </p:grpSpPr>
        <p:pic>
          <p:nvPicPr>
            <p:cNvPr id="84" name="Grafik 848"/>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6733971" y="195574"/>
              <a:ext cx="1170889" cy="1170889"/>
            </a:xfrm>
            <a:prstGeom prst="rect">
              <a:avLst/>
            </a:prstGeom>
          </p:spPr>
        </p:pic>
        <p:pic>
          <p:nvPicPr>
            <p:cNvPr id="85" name="Grafik 848"/>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5467772" y="195574"/>
              <a:ext cx="1170889" cy="1170889"/>
            </a:xfrm>
            <a:prstGeom prst="rect">
              <a:avLst/>
            </a:prstGeom>
          </p:spPr>
        </p:pic>
        <p:pic>
          <p:nvPicPr>
            <p:cNvPr id="86" name="Grafik 848"/>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4183742" y="195574"/>
              <a:ext cx="1170889" cy="1170889"/>
            </a:xfrm>
            <a:prstGeom prst="rect">
              <a:avLst/>
            </a:prstGeom>
          </p:spPr>
        </p:pic>
      </p:grpSp>
      <p:grpSp>
        <p:nvGrpSpPr>
          <p:cNvPr id="131" name="Group 130"/>
          <p:cNvGrpSpPr/>
          <p:nvPr/>
        </p:nvGrpSpPr>
        <p:grpSpPr>
          <a:xfrm>
            <a:off x="4349104" y="501814"/>
            <a:ext cx="3407931" cy="432081"/>
            <a:chOff x="4349104" y="501814"/>
            <a:chExt cx="3407931" cy="432081"/>
          </a:xfrm>
        </p:grpSpPr>
        <p:sp>
          <p:nvSpPr>
            <p:cNvPr id="87" name="TextBox 86"/>
            <p:cNvSpPr txBox="1"/>
            <p:nvPr/>
          </p:nvSpPr>
          <p:spPr>
            <a:xfrm>
              <a:off x="6881795" y="578012"/>
              <a:ext cx="875240" cy="215444"/>
            </a:xfrm>
            <a:prstGeom prst="rect">
              <a:avLst/>
            </a:prstGeom>
            <a:noFill/>
          </p:spPr>
          <p:txBody>
            <a:bodyPr vert="horz" wrap="none" lIns="0" tIns="0" rIns="0" bIns="0" rtlCol="0">
              <a:spAutoFit/>
            </a:bodyPr>
            <a:lstStyle/>
            <a:p>
              <a:pPr>
                <a:spcBef>
                  <a:spcPts val="432"/>
                </a:spcBef>
                <a:buClr>
                  <a:schemeClr val="bg1">
                    <a:lumMod val="50000"/>
                  </a:schemeClr>
                </a:buClr>
              </a:pPr>
              <a:r>
                <a:rPr lang="en-US" sz="1400" dirty="0" smtClean="0">
                  <a:solidFill>
                    <a:schemeClr val="accent3"/>
                  </a:solidFill>
                </a:rPr>
                <a:t>Dashboard</a:t>
              </a:r>
            </a:p>
          </p:txBody>
        </p:sp>
        <p:sp>
          <p:nvSpPr>
            <p:cNvPr id="88" name="TextBox 87"/>
            <p:cNvSpPr txBox="1"/>
            <p:nvPr/>
          </p:nvSpPr>
          <p:spPr>
            <a:xfrm>
              <a:off x="5803276" y="503008"/>
              <a:ext cx="499880" cy="430887"/>
            </a:xfrm>
            <a:prstGeom prst="rect">
              <a:avLst/>
            </a:prstGeom>
            <a:noFill/>
          </p:spPr>
          <p:txBody>
            <a:bodyPr vert="horz" wrap="none" lIns="0" tIns="0" rIns="0" bIns="0" rtlCol="0">
              <a:spAutoFit/>
            </a:bodyPr>
            <a:lstStyle/>
            <a:p>
              <a:pPr algn="ctr">
                <a:spcBef>
                  <a:spcPts val="432"/>
                </a:spcBef>
                <a:buClr>
                  <a:schemeClr val="bg1">
                    <a:lumMod val="50000"/>
                  </a:schemeClr>
                </a:buClr>
              </a:pPr>
              <a:r>
                <a:rPr lang="en-US" sz="1400" dirty="0" smtClean="0">
                  <a:solidFill>
                    <a:schemeClr val="accent3"/>
                  </a:solidFill>
                </a:rPr>
                <a:t>Triage</a:t>
              </a:r>
              <a:br>
                <a:rPr lang="en-US" sz="1400" dirty="0" smtClean="0">
                  <a:solidFill>
                    <a:schemeClr val="accent3"/>
                  </a:solidFill>
                </a:rPr>
              </a:br>
              <a:r>
                <a:rPr lang="en-US" sz="1400" dirty="0" smtClean="0">
                  <a:solidFill>
                    <a:schemeClr val="accent3"/>
                  </a:solidFill>
                </a:rPr>
                <a:t>tasks</a:t>
              </a:r>
            </a:p>
          </p:txBody>
        </p:sp>
        <p:sp>
          <p:nvSpPr>
            <p:cNvPr id="89" name="TextBox 88"/>
            <p:cNvSpPr txBox="1"/>
            <p:nvPr/>
          </p:nvSpPr>
          <p:spPr>
            <a:xfrm>
              <a:off x="4349104" y="501814"/>
              <a:ext cx="838106" cy="430887"/>
            </a:xfrm>
            <a:prstGeom prst="rect">
              <a:avLst/>
            </a:prstGeom>
            <a:noFill/>
          </p:spPr>
          <p:txBody>
            <a:bodyPr vert="horz" wrap="square" lIns="0" tIns="0" rIns="0" bIns="0" rtlCol="0">
              <a:spAutoFit/>
            </a:bodyPr>
            <a:lstStyle/>
            <a:p>
              <a:pPr algn="ctr">
                <a:spcBef>
                  <a:spcPts val="432"/>
                </a:spcBef>
                <a:buClr>
                  <a:schemeClr val="bg1">
                    <a:lumMod val="50000"/>
                  </a:schemeClr>
                </a:buClr>
              </a:pPr>
              <a:r>
                <a:rPr lang="en-US" sz="1400" dirty="0" smtClean="0">
                  <a:solidFill>
                    <a:schemeClr val="accent3"/>
                  </a:solidFill>
                </a:rPr>
                <a:t>Work log app</a:t>
              </a:r>
            </a:p>
          </p:txBody>
        </p:sp>
      </p:grpSp>
      <p:grpSp>
        <p:nvGrpSpPr>
          <p:cNvPr id="128" name="Group 127"/>
          <p:cNvGrpSpPr/>
          <p:nvPr/>
        </p:nvGrpSpPr>
        <p:grpSpPr>
          <a:xfrm>
            <a:off x="3182812" y="1366463"/>
            <a:ext cx="4136604" cy="592969"/>
            <a:chOff x="3182812" y="1366463"/>
            <a:chExt cx="4136604" cy="592969"/>
          </a:xfrm>
        </p:grpSpPr>
        <p:cxnSp>
          <p:nvCxnSpPr>
            <p:cNvPr id="91" name="Curved Connector 90"/>
            <p:cNvCxnSpPr>
              <a:stCxn id="7" idx="0"/>
              <a:endCxn id="84" idx="2"/>
            </p:cNvCxnSpPr>
            <p:nvPr/>
          </p:nvCxnSpPr>
          <p:spPr>
            <a:xfrm rot="5400000" flipH="1" flipV="1">
              <a:off x="6468164" y="1108179"/>
              <a:ext cx="592968" cy="1109536"/>
            </a:xfrm>
            <a:prstGeom prst="curvedConnector3">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2" name="Curved Connector 91"/>
            <p:cNvCxnSpPr>
              <a:stCxn id="14" idx="0"/>
              <a:endCxn id="85" idx="2"/>
            </p:cNvCxnSpPr>
            <p:nvPr/>
          </p:nvCxnSpPr>
          <p:spPr>
            <a:xfrm rot="5400000" flipH="1" flipV="1">
              <a:off x="5090645" y="996860"/>
              <a:ext cx="592969" cy="1332176"/>
            </a:xfrm>
            <a:prstGeom prst="curvedConnector3">
              <a:avLst>
                <a:gd name="adj1" fmla="val 50000"/>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5" name="Curved Connector 94"/>
            <p:cNvCxnSpPr>
              <a:stCxn id="4" idx="0"/>
              <a:endCxn id="86" idx="2"/>
            </p:cNvCxnSpPr>
            <p:nvPr/>
          </p:nvCxnSpPr>
          <p:spPr>
            <a:xfrm rot="5400000" flipH="1" flipV="1">
              <a:off x="3679515" y="869760"/>
              <a:ext cx="592969" cy="1586376"/>
            </a:xfrm>
            <a:prstGeom prst="curvedConnector3">
              <a:avLst>
                <a:gd name="adj1" fmla="val 50000"/>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25" name="Group 124"/>
          <p:cNvGrpSpPr/>
          <p:nvPr/>
        </p:nvGrpSpPr>
        <p:grpSpPr>
          <a:xfrm>
            <a:off x="271302" y="472267"/>
            <a:ext cx="8400421" cy="4240411"/>
            <a:chOff x="271302" y="472267"/>
            <a:chExt cx="8400421" cy="4240411"/>
          </a:xfrm>
          <a:solidFill>
            <a:schemeClr val="bg1">
              <a:lumMod val="75000"/>
            </a:schemeClr>
          </a:solidFill>
        </p:grpSpPr>
        <p:sp>
          <p:nvSpPr>
            <p:cNvPr id="4" name="Rounded Rectangle 3"/>
            <p:cNvSpPr/>
            <p:nvPr/>
          </p:nvSpPr>
          <p:spPr>
            <a:xfrm>
              <a:off x="2728123" y="1959432"/>
              <a:ext cx="909376" cy="60289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Agile</a:t>
              </a:r>
              <a:br>
                <a:rPr lang="en-US" sz="1400" b="1" dirty="0" smtClean="0">
                  <a:solidFill>
                    <a:schemeClr val="bg1"/>
                  </a:solidFill>
                </a:rPr>
              </a:br>
              <a:r>
                <a:rPr lang="en-US" sz="1400" b="1" dirty="0" smtClean="0">
                  <a:solidFill>
                    <a:schemeClr val="bg1"/>
                  </a:solidFill>
                </a:rPr>
                <a:t>Apps</a:t>
              </a:r>
            </a:p>
          </p:txBody>
        </p:sp>
        <p:sp>
          <p:nvSpPr>
            <p:cNvPr id="5" name="Can 4"/>
            <p:cNvSpPr/>
            <p:nvPr/>
          </p:nvSpPr>
          <p:spPr>
            <a:xfrm>
              <a:off x="3029574" y="3074797"/>
              <a:ext cx="1215850" cy="1065125"/>
            </a:xfrm>
            <a:prstGeom prst="ca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Terracotta</a:t>
              </a:r>
            </a:p>
            <a:p>
              <a:pPr algn="ctr"/>
              <a:r>
                <a:rPr lang="en-US" sz="1400" b="1" dirty="0" smtClean="0">
                  <a:solidFill>
                    <a:schemeClr val="bg1"/>
                  </a:solidFill>
                </a:rPr>
                <a:t>DB</a:t>
              </a:r>
            </a:p>
          </p:txBody>
        </p:sp>
        <p:sp>
          <p:nvSpPr>
            <p:cNvPr id="6" name="Can 5"/>
            <p:cNvSpPr/>
            <p:nvPr/>
          </p:nvSpPr>
          <p:spPr>
            <a:xfrm>
              <a:off x="4582046" y="3074797"/>
              <a:ext cx="1215850" cy="1065125"/>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Event Store </a:t>
              </a:r>
              <a:r>
                <a:rPr lang="en-US" sz="1100" dirty="0" smtClean="0">
                  <a:solidFill>
                    <a:schemeClr val="bg1"/>
                  </a:solidFill>
                </a:rPr>
                <a:t>(</a:t>
              </a:r>
              <a:r>
                <a:rPr lang="en-US" sz="1100" dirty="0" err="1" smtClean="0">
                  <a:solidFill>
                    <a:schemeClr val="bg1"/>
                  </a:solidFill>
                </a:rPr>
                <a:t>ElasticSearch</a:t>
              </a:r>
              <a:r>
                <a:rPr lang="en-US" sz="1100" dirty="0" smtClean="0">
                  <a:solidFill>
                    <a:schemeClr val="bg1"/>
                  </a:solidFill>
                </a:rPr>
                <a:t>)</a:t>
              </a:r>
              <a:endParaRPr lang="en-US" sz="1400" dirty="0" smtClean="0">
                <a:solidFill>
                  <a:schemeClr val="bg1"/>
                </a:solidFill>
              </a:endParaRPr>
            </a:p>
          </p:txBody>
        </p:sp>
        <p:sp>
          <p:nvSpPr>
            <p:cNvPr id="13" name="Rounded Rectangle 12"/>
            <p:cNvSpPr/>
            <p:nvPr/>
          </p:nvSpPr>
          <p:spPr>
            <a:xfrm>
              <a:off x="7325244" y="1959432"/>
              <a:ext cx="1346479" cy="60289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err="1" smtClean="0">
                  <a:solidFill>
                    <a:schemeClr val="bg1"/>
                  </a:solidFill>
                </a:rPr>
                <a:t>Apama</a:t>
              </a:r>
              <a:endParaRPr lang="en-US" sz="1400" b="1" dirty="0" smtClean="0">
                <a:solidFill>
                  <a:schemeClr val="bg1"/>
                </a:solidFill>
              </a:endParaRPr>
            </a:p>
          </p:txBody>
        </p:sp>
        <p:sp>
          <p:nvSpPr>
            <p:cNvPr id="14" name="Rounded Rectangle 13"/>
            <p:cNvSpPr/>
            <p:nvPr/>
          </p:nvSpPr>
          <p:spPr>
            <a:xfrm>
              <a:off x="4183742" y="1959432"/>
              <a:ext cx="1074597" cy="60289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Business Console</a:t>
              </a:r>
            </a:p>
          </p:txBody>
        </p:sp>
        <p:sp>
          <p:nvSpPr>
            <p:cNvPr id="16" name="Rounded Rectangle 15"/>
            <p:cNvSpPr/>
            <p:nvPr/>
          </p:nvSpPr>
          <p:spPr>
            <a:xfrm>
              <a:off x="271302" y="472268"/>
              <a:ext cx="1346479" cy="84406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API Portal</a:t>
              </a:r>
            </a:p>
          </p:txBody>
        </p:sp>
        <p:sp>
          <p:nvSpPr>
            <p:cNvPr id="17" name="Rounded Rectangle 16"/>
            <p:cNvSpPr/>
            <p:nvPr/>
          </p:nvSpPr>
          <p:spPr>
            <a:xfrm>
              <a:off x="1788603" y="472267"/>
              <a:ext cx="1346479" cy="84406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API Gateway</a:t>
              </a:r>
            </a:p>
          </p:txBody>
        </p:sp>
        <p:sp>
          <p:nvSpPr>
            <p:cNvPr id="18" name="Rounded Rectangle 17"/>
            <p:cNvSpPr/>
            <p:nvPr/>
          </p:nvSpPr>
          <p:spPr>
            <a:xfrm>
              <a:off x="1256041" y="3549580"/>
              <a:ext cx="1346479" cy="47980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Cumulocity</a:t>
              </a:r>
            </a:p>
          </p:txBody>
        </p:sp>
        <p:sp>
          <p:nvSpPr>
            <p:cNvPr id="19" name="Rounded Rectangle 18"/>
            <p:cNvSpPr/>
            <p:nvPr/>
          </p:nvSpPr>
          <p:spPr>
            <a:xfrm>
              <a:off x="723478" y="4290647"/>
              <a:ext cx="7420722" cy="42203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Universal Messaging</a:t>
              </a:r>
            </a:p>
          </p:txBody>
        </p:sp>
        <p:sp>
          <p:nvSpPr>
            <p:cNvPr id="3" name="Rounded Rectangle 2"/>
            <p:cNvSpPr/>
            <p:nvPr/>
          </p:nvSpPr>
          <p:spPr>
            <a:xfrm>
              <a:off x="442124" y="1959430"/>
              <a:ext cx="1346479" cy="60289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Integration Server</a:t>
              </a:r>
            </a:p>
          </p:txBody>
        </p:sp>
        <p:grpSp>
          <p:nvGrpSpPr>
            <p:cNvPr id="111" name="Group 110"/>
            <p:cNvGrpSpPr/>
            <p:nvPr/>
          </p:nvGrpSpPr>
          <p:grpSpPr>
            <a:xfrm>
              <a:off x="5536640" y="1959431"/>
              <a:ext cx="1346479" cy="607012"/>
              <a:chOff x="5536640" y="1959431"/>
              <a:chExt cx="1346479" cy="607012"/>
            </a:xfrm>
            <a:grpFill/>
          </p:grpSpPr>
          <p:sp>
            <p:nvSpPr>
              <p:cNvPr id="7" name="Rounded Rectangle 6"/>
              <p:cNvSpPr/>
              <p:nvPr/>
            </p:nvSpPr>
            <p:spPr>
              <a:xfrm>
                <a:off x="5536640" y="1959431"/>
                <a:ext cx="1346479" cy="60289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err="1" smtClean="0">
                    <a:solidFill>
                      <a:schemeClr val="bg1"/>
                    </a:solidFill>
                  </a:rPr>
                  <a:t>MashZone</a:t>
                </a:r>
                <a:r>
                  <a:rPr lang="en-US" sz="1400" b="1" dirty="0" smtClean="0">
                    <a:solidFill>
                      <a:schemeClr val="bg1"/>
                    </a:solidFill>
                  </a:rPr>
                  <a:t> </a:t>
                </a:r>
                <a:r>
                  <a:rPr lang="en-US" sz="1400" b="1" dirty="0" err="1" smtClean="0">
                    <a:solidFill>
                      <a:schemeClr val="bg1"/>
                    </a:solidFill>
                  </a:rPr>
                  <a:t>NextGen</a:t>
                </a:r>
                <a:endParaRPr lang="en-US" sz="1400" b="1" dirty="0" smtClean="0">
                  <a:solidFill>
                    <a:schemeClr val="bg1"/>
                  </a:solidFill>
                </a:endParaRPr>
              </a:p>
            </p:txBody>
          </p:sp>
          <p:sp>
            <p:nvSpPr>
              <p:cNvPr id="109" name="Rectangle 108"/>
              <p:cNvSpPr/>
              <p:nvPr/>
            </p:nvSpPr>
            <p:spPr>
              <a:xfrm>
                <a:off x="5607041" y="2404860"/>
                <a:ext cx="93623" cy="1615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grpSp>
    </p:spTree>
    <p:extLst>
      <p:ext uri="{BB962C8B-B14F-4D97-AF65-F5344CB8AC3E}">
        <p14:creationId xmlns:p14="http://schemas.microsoft.com/office/powerpoint/2010/main" val="2137550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Image result for industry background"/>
          <p:cNvPicPr>
            <a:picLocks noChangeAspect="1" noChangeArrowheads="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0" y="0"/>
            <a:ext cx="9158310" cy="51435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7297462" y="251460"/>
            <a:ext cx="1649730" cy="712470"/>
          </a:xfrm>
          <a:prstGeom prst="roundRect">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nvGrpSpPr>
          <p:cNvPr id="4" name="Group 3"/>
          <p:cNvGrpSpPr/>
          <p:nvPr/>
        </p:nvGrpSpPr>
        <p:grpSpPr>
          <a:xfrm>
            <a:off x="1647930" y="607695"/>
            <a:ext cx="4783015" cy="1964055"/>
            <a:chOff x="1647930" y="607695"/>
            <a:chExt cx="4783015" cy="1964055"/>
          </a:xfrm>
        </p:grpSpPr>
        <p:sp>
          <p:nvSpPr>
            <p:cNvPr id="2" name="Rounded Rectangle 1"/>
            <p:cNvSpPr/>
            <p:nvPr/>
          </p:nvSpPr>
          <p:spPr>
            <a:xfrm>
              <a:off x="1647930" y="607695"/>
              <a:ext cx="4783015" cy="1964055"/>
            </a:xfrm>
            <a:prstGeom prst="roundRect">
              <a:avLst/>
            </a:prstGeom>
            <a:solidFill>
              <a:schemeClr val="bg1">
                <a:lumMod val="9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3" name="TextBox 2"/>
            <p:cNvSpPr txBox="1"/>
            <p:nvPr/>
          </p:nvSpPr>
          <p:spPr>
            <a:xfrm>
              <a:off x="2371411" y="748486"/>
              <a:ext cx="3989196" cy="276999"/>
            </a:xfrm>
            <a:prstGeom prst="rect">
              <a:avLst/>
            </a:prstGeom>
            <a:noFill/>
          </p:spPr>
          <p:txBody>
            <a:bodyPr vert="horz" wrap="square" lIns="0" tIns="0" rIns="0" bIns="0" rtlCol="0">
              <a:spAutoFit/>
            </a:bodyPr>
            <a:lstStyle/>
            <a:p>
              <a:pPr>
                <a:spcBef>
                  <a:spcPts val="432"/>
                </a:spcBef>
                <a:buClr>
                  <a:schemeClr val="bg1">
                    <a:lumMod val="50000"/>
                  </a:schemeClr>
                </a:buClr>
              </a:pPr>
              <a:r>
                <a:rPr lang="en-US" sz="1800" b="1" dirty="0" smtClean="0">
                  <a:solidFill>
                    <a:srgbClr val="C00000"/>
                  </a:solidFill>
                </a:rPr>
                <a:t>PROBLEM</a:t>
              </a:r>
            </a:p>
          </p:txBody>
        </p:sp>
        <p:sp>
          <p:nvSpPr>
            <p:cNvPr id="22" name="TextBox 21"/>
            <p:cNvSpPr txBox="1"/>
            <p:nvPr/>
          </p:nvSpPr>
          <p:spPr>
            <a:xfrm>
              <a:off x="2371411" y="1084436"/>
              <a:ext cx="3989196" cy="430887"/>
            </a:xfrm>
            <a:prstGeom prst="rect">
              <a:avLst/>
            </a:prstGeom>
            <a:noFill/>
          </p:spPr>
          <p:txBody>
            <a:bodyPr vert="horz" wrap="square" lIns="0" tIns="0" rIns="0" bIns="0" rtlCol="0">
              <a:spAutoFit/>
            </a:bodyPr>
            <a:lstStyle/>
            <a:p>
              <a:pPr marL="285750" indent="-285750">
                <a:buFont typeface="Arial" panose="020B0604020202020204" pitchFamily="34" charset="0"/>
                <a:buChar char="•"/>
              </a:pPr>
              <a:r>
                <a:rPr lang="en-US" sz="1400" dirty="0"/>
                <a:t>Any of our IT systems must be able to be notified when things change.</a:t>
              </a:r>
            </a:p>
          </p:txBody>
        </p:sp>
      </p:grpSp>
      <p:grpSp>
        <p:nvGrpSpPr>
          <p:cNvPr id="23" name="Group 22"/>
          <p:cNvGrpSpPr/>
          <p:nvPr/>
        </p:nvGrpSpPr>
        <p:grpSpPr>
          <a:xfrm>
            <a:off x="2514447" y="2747994"/>
            <a:ext cx="4783015" cy="1964055"/>
            <a:chOff x="1647930" y="607695"/>
            <a:chExt cx="4783015" cy="1964055"/>
          </a:xfrm>
        </p:grpSpPr>
        <p:sp>
          <p:nvSpPr>
            <p:cNvPr id="24" name="Rounded Rectangle 23"/>
            <p:cNvSpPr/>
            <p:nvPr/>
          </p:nvSpPr>
          <p:spPr>
            <a:xfrm>
              <a:off x="1647930" y="607695"/>
              <a:ext cx="4783015" cy="1964055"/>
            </a:xfrm>
            <a:prstGeom prst="roundRect">
              <a:avLst/>
            </a:prstGeom>
            <a:solidFill>
              <a:schemeClr val="bg1">
                <a:lumMod val="9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25" name="TextBox 24"/>
            <p:cNvSpPr txBox="1"/>
            <p:nvPr/>
          </p:nvSpPr>
          <p:spPr>
            <a:xfrm>
              <a:off x="1869011" y="748486"/>
              <a:ext cx="3989196" cy="276999"/>
            </a:xfrm>
            <a:prstGeom prst="rect">
              <a:avLst/>
            </a:prstGeom>
            <a:noFill/>
          </p:spPr>
          <p:txBody>
            <a:bodyPr vert="horz" wrap="square" lIns="0" tIns="0" rIns="0" bIns="0" rtlCol="0">
              <a:spAutoFit/>
            </a:bodyPr>
            <a:lstStyle/>
            <a:p>
              <a:pPr>
                <a:spcBef>
                  <a:spcPts val="432"/>
                </a:spcBef>
                <a:buClr>
                  <a:schemeClr val="bg1">
                    <a:lumMod val="50000"/>
                  </a:schemeClr>
                </a:buClr>
              </a:pPr>
              <a:r>
                <a:rPr lang="en-US" sz="1800" b="1" dirty="0" smtClean="0">
                  <a:solidFill>
                    <a:srgbClr val="C00000"/>
                  </a:solidFill>
                </a:rPr>
                <a:t>SOLUTION</a:t>
              </a:r>
            </a:p>
          </p:txBody>
        </p:sp>
        <p:sp>
          <p:nvSpPr>
            <p:cNvPr id="26" name="TextBox 25"/>
            <p:cNvSpPr txBox="1"/>
            <p:nvPr/>
          </p:nvSpPr>
          <p:spPr>
            <a:xfrm>
              <a:off x="1869011" y="1084436"/>
              <a:ext cx="3989196" cy="430887"/>
            </a:xfrm>
            <a:prstGeom prst="rect">
              <a:avLst/>
            </a:prstGeom>
            <a:noFill/>
          </p:spPr>
          <p:txBody>
            <a:bodyPr vert="horz" wrap="square" lIns="0" tIns="0" rIns="0" bIns="0" rtlCol="0">
              <a:spAutoFit/>
            </a:bodyPr>
            <a:lstStyle/>
            <a:p>
              <a:pPr marL="285750" indent="-285750">
                <a:buFont typeface="Arial" panose="020B0604020202020204" pitchFamily="34" charset="0"/>
                <a:buChar char="•"/>
              </a:pPr>
              <a:r>
                <a:rPr lang="en-US" sz="1400" dirty="0"/>
                <a:t>Use Digital Event Services to emit events at key milestones</a:t>
              </a:r>
              <a:r>
                <a:rPr lang="en-US" sz="1400" dirty="0" smtClean="0"/>
                <a:t>.</a:t>
              </a:r>
              <a:endParaRPr lang="en-US" sz="1400" dirty="0"/>
            </a:p>
          </p:txBody>
        </p:sp>
      </p:grpSp>
      <p:grpSp>
        <p:nvGrpSpPr>
          <p:cNvPr id="13" name="Group 12"/>
          <p:cNvGrpSpPr/>
          <p:nvPr/>
        </p:nvGrpSpPr>
        <p:grpSpPr>
          <a:xfrm>
            <a:off x="272241" y="346710"/>
            <a:ext cx="1988820" cy="2651760"/>
            <a:chOff x="3399790" y="2034540"/>
            <a:chExt cx="1988820" cy="2651760"/>
          </a:xfrm>
        </p:grpSpPr>
        <p:sp>
          <p:nvSpPr>
            <p:cNvPr id="8" name="Rounded Rectangle 7"/>
            <p:cNvSpPr/>
            <p:nvPr/>
          </p:nvSpPr>
          <p:spPr>
            <a:xfrm>
              <a:off x="3399790" y="2034540"/>
              <a:ext cx="1988820" cy="2651760"/>
            </a:xfrm>
            <a:prstGeom prst="roundRect">
              <a:avLst/>
            </a:prstGeom>
            <a:solidFill>
              <a:srgbClr val="B51D1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a:p>
              <a:pPr algn="ctr"/>
              <a:endParaRPr lang="en-US" sz="1400" b="1" dirty="0">
                <a:solidFill>
                  <a:schemeClr val="bg1"/>
                </a:solidFill>
              </a:endParaRPr>
            </a:p>
            <a:p>
              <a:pPr algn="ctr"/>
              <a:endParaRPr lang="en-US" sz="1400" b="1" dirty="0" smtClean="0">
                <a:solidFill>
                  <a:schemeClr val="bg1"/>
                </a:solidFill>
              </a:endParaRPr>
            </a:p>
            <a:p>
              <a:pPr algn="ctr"/>
              <a:endParaRPr lang="en-US" sz="1400" b="1" dirty="0">
                <a:solidFill>
                  <a:schemeClr val="bg1"/>
                </a:solidFill>
              </a:endParaRPr>
            </a:p>
            <a:p>
              <a:pPr algn="ctr"/>
              <a:endParaRPr lang="en-US" sz="1400" b="1" dirty="0" smtClean="0">
                <a:solidFill>
                  <a:schemeClr val="bg1"/>
                </a:solidFill>
              </a:endParaRPr>
            </a:p>
            <a:p>
              <a:pPr algn="ctr"/>
              <a:endParaRPr lang="en-US" sz="1400" b="1" dirty="0">
                <a:solidFill>
                  <a:schemeClr val="bg1"/>
                </a:solidFill>
              </a:endParaRPr>
            </a:p>
            <a:p>
              <a:pPr algn="ctr"/>
              <a:endParaRPr lang="en-US" sz="1400" b="1" dirty="0" smtClean="0">
                <a:solidFill>
                  <a:schemeClr val="bg1"/>
                </a:solidFill>
              </a:endParaRPr>
            </a:p>
            <a:p>
              <a:pPr algn="ctr"/>
              <a:r>
                <a:rPr lang="en-US" sz="1400" b="1" dirty="0" smtClean="0">
                  <a:solidFill>
                    <a:schemeClr val="bg1"/>
                  </a:solidFill>
                </a:rPr>
                <a:t>Jonathan</a:t>
              </a:r>
            </a:p>
            <a:p>
              <a:pPr algn="ctr"/>
              <a:r>
                <a:rPr lang="en-US" sz="2000" b="1" dirty="0" smtClean="0">
                  <a:solidFill>
                    <a:schemeClr val="bg1"/>
                  </a:solidFill>
                </a:rPr>
                <a:t>CIO</a:t>
              </a:r>
            </a:p>
          </p:txBody>
        </p:sp>
        <p:sp>
          <p:nvSpPr>
            <p:cNvPr id="10" name="Rounded Rectangle 9"/>
            <p:cNvSpPr/>
            <p:nvPr/>
          </p:nvSpPr>
          <p:spPr>
            <a:xfrm>
              <a:off x="3628390" y="2232660"/>
              <a:ext cx="1531620" cy="1531620"/>
            </a:xfrm>
            <a:prstGeom prst="roundRec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grpSp>
        <p:nvGrpSpPr>
          <p:cNvPr id="16" name="Group 15"/>
          <p:cNvGrpSpPr/>
          <p:nvPr/>
        </p:nvGrpSpPr>
        <p:grpSpPr>
          <a:xfrm>
            <a:off x="6790690" y="2232660"/>
            <a:ext cx="1988820" cy="2651760"/>
            <a:chOff x="6600190" y="2034540"/>
            <a:chExt cx="1988820" cy="2651760"/>
          </a:xfrm>
        </p:grpSpPr>
        <p:sp>
          <p:nvSpPr>
            <p:cNvPr id="14" name="Rounded Rectangle 13"/>
            <p:cNvSpPr/>
            <p:nvPr/>
          </p:nvSpPr>
          <p:spPr>
            <a:xfrm>
              <a:off x="6600190" y="2034540"/>
              <a:ext cx="1988820" cy="2651760"/>
            </a:xfrm>
            <a:prstGeom prst="roundRect">
              <a:avLst/>
            </a:prstGeom>
            <a:solidFill>
              <a:srgbClr val="B51D1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a:solidFill>
                  <a:schemeClr val="bg1"/>
                </a:solidFill>
              </a:endParaRPr>
            </a:p>
            <a:p>
              <a:pPr algn="ctr"/>
              <a:endParaRPr lang="en-US" sz="1400" b="1" dirty="0">
                <a:solidFill>
                  <a:schemeClr val="bg1"/>
                </a:solidFill>
              </a:endParaRPr>
            </a:p>
            <a:p>
              <a:pPr algn="ctr"/>
              <a:endParaRPr lang="en-US" sz="1400" b="1" dirty="0">
                <a:solidFill>
                  <a:schemeClr val="bg1"/>
                </a:solidFill>
              </a:endParaRPr>
            </a:p>
            <a:p>
              <a:pPr algn="ctr"/>
              <a:endParaRPr lang="en-US" sz="1400" b="1" dirty="0">
                <a:solidFill>
                  <a:schemeClr val="bg1"/>
                </a:solidFill>
              </a:endParaRPr>
            </a:p>
            <a:p>
              <a:pPr algn="ctr"/>
              <a:endParaRPr lang="en-US" sz="1400" b="1" dirty="0">
                <a:solidFill>
                  <a:schemeClr val="bg1"/>
                </a:solidFill>
              </a:endParaRPr>
            </a:p>
            <a:p>
              <a:pPr algn="ctr"/>
              <a:endParaRPr lang="en-US" sz="1400" b="1" dirty="0">
                <a:solidFill>
                  <a:schemeClr val="bg1"/>
                </a:solidFill>
              </a:endParaRPr>
            </a:p>
            <a:p>
              <a:pPr algn="ctr"/>
              <a:endParaRPr lang="en-US" sz="1400" b="1" dirty="0" smtClean="0">
                <a:solidFill>
                  <a:schemeClr val="bg1"/>
                </a:solidFill>
              </a:endParaRPr>
            </a:p>
            <a:p>
              <a:pPr algn="ctr"/>
              <a:endParaRPr lang="en-US" sz="1400" b="1" dirty="0">
                <a:solidFill>
                  <a:schemeClr val="bg1"/>
                </a:solidFill>
              </a:endParaRPr>
            </a:p>
            <a:p>
              <a:pPr algn="ctr"/>
              <a:r>
                <a:rPr lang="en-US" sz="1400" b="1" dirty="0" smtClean="0">
                  <a:solidFill>
                    <a:schemeClr val="bg1"/>
                  </a:solidFill>
                </a:rPr>
                <a:t>Jay</a:t>
              </a:r>
              <a:endParaRPr lang="en-US" sz="1400" b="1" dirty="0">
                <a:solidFill>
                  <a:schemeClr val="bg1"/>
                </a:solidFill>
              </a:endParaRPr>
            </a:p>
            <a:p>
              <a:pPr algn="ctr"/>
              <a:r>
                <a:rPr lang="en-US" sz="2000" b="1" dirty="0" smtClean="0">
                  <a:solidFill>
                    <a:schemeClr val="bg1"/>
                  </a:solidFill>
                </a:rPr>
                <a:t>Development Lead</a:t>
              </a:r>
              <a:endParaRPr lang="en-US" sz="2000" b="1" dirty="0">
                <a:solidFill>
                  <a:schemeClr val="bg1"/>
                </a:solidFill>
              </a:endParaRPr>
            </a:p>
          </p:txBody>
        </p:sp>
        <p:sp>
          <p:nvSpPr>
            <p:cNvPr id="15" name="Rounded Rectangle 14"/>
            <p:cNvSpPr/>
            <p:nvPr/>
          </p:nvSpPr>
          <p:spPr>
            <a:xfrm>
              <a:off x="6828790" y="2232660"/>
              <a:ext cx="1531620" cy="1531620"/>
            </a:xfrm>
            <a:prstGeom prst="roundRect">
              <a:avLst/>
            </a:prstGeom>
            <a:blipFill dpi="0" rotWithShape="1">
              <a:blip r:embed="rId7">
                <a:extLst>
                  <a:ext uri="{28A0092B-C50C-407E-A947-70E740481C1C}">
                    <a14:useLocalDpi xmlns:a14="http://schemas.microsoft.com/office/drawing/2010/main" val="0"/>
                  </a:ext>
                </a:extLst>
              </a:blip>
              <a:srcRect/>
              <a:stretch>
                <a:fillRect/>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sp>
        <p:nvSpPr>
          <p:cNvPr id="7" name="Oval 6"/>
          <p:cNvSpPr/>
          <p:nvPr/>
        </p:nvSpPr>
        <p:spPr>
          <a:xfrm>
            <a:off x="724040" y="3493230"/>
            <a:ext cx="1085222" cy="108522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smtClean="0">
                <a:solidFill>
                  <a:schemeClr val="bg1"/>
                </a:solidFill>
                <a:latin typeface="Arial Black" panose="020B0A04020102020204" pitchFamily="34" charset="0"/>
              </a:rPr>
              <a:t>7</a:t>
            </a:r>
          </a:p>
        </p:txBody>
      </p:sp>
      <p:grpSp>
        <p:nvGrpSpPr>
          <p:cNvPr id="6" name="Group 5"/>
          <p:cNvGrpSpPr/>
          <p:nvPr/>
        </p:nvGrpSpPr>
        <p:grpSpPr>
          <a:xfrm>
            <a:off x="562714" y="3332457"/>
            <a:ext cx="1406771" cy="1428320"/>
            <a:chOff x="733530" y="3332457"/>
            <a:chExt cx="1406771" cy="1428320"/>
          </a:xfrm>
          <a:solidFill>
            <a:schemeClr val="bg1">
              <a:lumMod val="75000"/>
            </a:schemeClr>
          </a:solidFill>
          <a:scene3d>
            <a:camera prst="orthographicFront">
              <a:rot lat="0" lon="0" rev="0"/>
            </a:camera>
            <a:lightRig rig="soft" dir="t">
              <a:rot lat="0" lon="0" rev="0"/>
            </a:lightRig>
          </a:scene3d>
        </p:grpSpPr>
        <p:sp>
          <p:nvSpPr>
            <p:cNvPr id="5" name="Circular Arrow 4"/>
            <p:cNvSpPr/>
            <p:nvPr/>
          </p:nvSpPr>
          <p:spPr>
            <a:xfrm>
              <a:off x="733530" y="3332457"/>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19" name="Circular Arrow 18"/>
            <p:cNvSpPr/>
            <p:nvPr/>
          </p:nvSpPr>
          <p:spPr>
            <a:xfrm rot="7200000">
              <a:off x="733530" y="3344588"/>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20" name="Circular Arrow 19"/>
            <p:cNvSpPr/>
            <p:nvPr/>
          </p:nvSpPr>
          <p:spPr>
            <a:xfrm rot="14400000">
              <a:off x="733532" y="3354008"/>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spTree>
    <p:extLst>
      <p:ext uri="{BB962C8B-B14F-4D97-AF65-F5344CB8AC3E}">
        <p14:creationId xmlns:p14="http://schemas.microsoft.com/office/powerpoint/2010/main" val="2601513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1" presetClass="entr" presetSubtype="1"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500"/>
                                        <p:tgtEl>
                                          <p:spTgt spid="6"/>
                                        </p:tgtEl>
                                      </p:cBhvr>
                                    </p:animEffect>
                                  </p:childTnLst>
                                </p:cTn>
                              </p:par>
                            </p:childTnLst>
                          </p:cTn>
                        </p:par>
                        <p:par>
                          <p:cTn id="13" fill="hold">
                            <p:stCondLst>
                              <p:cond delay="500"/>
                            </p:stCondLst>
                            <p:childTnLst>
                              <p:par>
                                <p:cTn id="14" presetID="42"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ppt_x</p:attrName>
                                        </p:attrNameLst>
                                      </p:cBhvr>
                                      <p:tavLst>
                                        <p:tav tm="0">
                                          <p:val>
                                            <p:strVal val="#ppt_x-#ppt_w*1.125000"/>
                                          </p:val>
                                        </p:tav>
                                        <p:tav tm="100000">
                                          <p:val>
                                            <p:strVal val="#ppt_x"/>
                                          </p:val>
                                        </p:tav>
                                      </p:tavLst>
                                    </p:anim>
                                    <p:animEffect transition="in" filter="wipe(right)">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childTnLst>
                          </p:cTn>
                        </p:par>
                        <p:par>
                          <p:cTn id="31" fill="hold">
                            <p:stCondLst>
                              <p:cond delay="1000"/>
                            </p:stCondLst>
                            <p:childTnLst>
                              <p:par>
                                <p:cTn id="32" presetID="12" presetClass="entr" presetSubtype="2" fill="hold" nodeType="after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additive="base">
                                        <p:cTn id="34" dur="500"/>
                                        <p:tgtEl>
                                          <p:spTgt spid="23"/>
                                        </p:tgtEl>
                                        <p:attrNameLst>
                                          <p:attrName>ppt_x</p:attrName>
                                        </p:attrNameLst>
                                      </p:cBhvr>
                                      <p:tavLst>
                                        <p:tav tm="0">
                                          <p:val>
                                            <p:strVal val="#ppt_x+#ppt_w*1.125000"/>
                                          </p:val>
                                        </p:tav>
                                        <p:tav tm="100000">
                                          <p:val>
                                            <p:strVal val="#ppt_x"/>
                                          </p:val>
                                        </p:tav>
                                      </p:tavLst>
                                    </p:anim>
                                    <p:animEffect transition="in" filter="wipe(left)">
                                      <p:cBhvr>
                                        <p:cTn id="3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Image result for industry background"/>
          <p:cNvPicPr>
            <a:picLocks noChangeAspect="1" noChangeArrowheads="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0" y="0"/>
            <a:ext cx="9158310" cy="51435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7297462" y="251460"/>
            <a:ext cx="1649730" cy="712470"/>
          </a:xfrm>
          <a:prstGeom prst="roundRect">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24" name="Rounded Rectangle 23"/>
          <p:cNvSpPr/>
          <p:nvPr/>
        </p:nvSpPr>
        <p:spPr>
          <a:xfrm>
            <a:off x="305260" y="1181100"/>
            <a:ext cx="8641932" cy="3703320"/>
          </a:xfrm>
          <a:prstGeom prst="roundRect">
            <a:avLst>
              <a:gd name="adj" fmla="val 7081"/>
            </a:avLst>
          </a:prstGeom>
          <a:solidFill>
            <a:schemeClr val="bg1">
              <a:lumMod val="9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7" name="Oval 6"/>
          <p:cNvSpPr/>
          <p:nvPr/>
        </p:nvSpPr>
        <p:spPr>
          <a:xfrm>
            <a:off x="724040" y="2490149"/>
            <a:ext cx="1085222" cy="108522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smtClean="0">
                <a:solidFill>
                  <a:schemeClr val="bg1"/>
                </a:solidFill>
                <a:latin typeface="Arial Black" panose="020B0A04020102020204" pitchFamily="34" charset="0"/>
              </a:rPr>
              <a:t>7</a:t>
            </a:r>
          </a:p>
        </p:txBody>
      </p:sp>
      <p:grpSp>
        <p:nvGrpSpPr>
          <p:cNvPr id="6" name="Group 5"/>
          <p:cNvGrpSpPr/>
          <p:nvPr/>
        </p:nvGrpSpPr>
        <p:grpSpPr>
          <a:xfrm>
            <a:off x="562714" y="2329376"/>
            <a:ext cx="1406771" cy="1428320"/>
            <a:chOff x="733530" y="3332457"/>
            <a:chExt cx="1406771" cy="1428320"/>
          </a:xfrm>
          <a:solidFill>
            <a:schemeClr val="bg1">
              <a:lumMod val="75000"/>
            </a:schemeClr>
          </a:solidFill>
          <a:scene3d>
            <a:camera prst="orthographicFront">
              <a:rot lat="0" lon="0" rev="0"/>
            </a:camera>
            <a:lightRig rig="soft" dir="t">
              <a:rot lat="0" lon="0" rev="0"/>
            </a:lightRig>
          </a:scene3d>
        </p:grpSpPr>
        <p:sp>
          <p:nvSpPr>
            <p:cNvPr id="5" name="Circular Arrow 4"/>
            <p:cNvSpPr/>
            <p:nvPr/>
          </p:nvSpPr>
          <p:spPr>
            <a:xfrm>
              <a:off x="733530" y="3332457"/>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19" name="Circular Arrow 18"/>
            <p:cNvSpPr/>
            <p:nvPr/>
          </p:nvSpPr>
          <p:spPr>
            <a:xfrm rot="7200000">
              <a:off x="733530" y="3344588"/>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20" name="Circular Arrow 19"/>
            <p:cNvSpPr/>
            <p:nvPr/>
          </p:nvSpPr>
          <p:spPr>
            <a:xfrm rot="14400000">
              <a:off x="733532" y="3354008"/>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graphicFrame>
        <p:nvGraphicFramePr>
          <p:cNvPr id="9" name="Diagram 8"/>
          <p:cNvGraphicFramePr/>
          <p:nvPr>
            <p:extLst>
              <p:ext uri="{D42A27DB-BD31-4B8C-83A1-F6EECF244321}">
                <p14:modId xmlns:p14="http://schemas.microsoft.com/office/powerpoint/2010/main" val="3637043184"/>
              </p:ext>
            </p:extLst>
          </p:nvPr>
        </p:nvGraphicFramePr>
        <p:xfrm>
          <a:off x="1809262" y="1181099"/>
          <a:ext cx="6941038" cy="370332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2" name="TextBox 11"/>
          <p:cNvSpPr txBox="1"/>
          <p:nvPr/>
        </p:nvSpPr>
        <p:spPr>
          <a:xfrm>
            <a:off x="413046" y="299918"/>
            <a:ext cx="1396216" cy="615553"/>
          </a:xfrm>
          <a:prstGeom prst="rect">
            <a:avLst/>
          </a:prstGeom>
          <a:noFill/>
        </p:spPr>
        <p:txBody>
          <a:bodyPr vert="horz" wrap="none" lIns="0" tIns="0" rIns="0" bIns="0" rtlCol="0">
            <a:spAutoFit/>
          </a:bodyPr>
          <a:lstStyle/>
          <a:p>
            <a:pPr>
              <a:spcBef>
                <a:spcPts val="432"/>
              </a:spcBef>
              <a:buClr>
                <a:schemeClr val="bg1">
                  <a:lumMod val="50000"/>
                </a:schemeClr>
              </a:buClr>
            </a:pPr>
            <a:r>
              <a:rPr lang="en-US" sz="4000" b="1" dirty="0" smtClean="0">
                <a:solidFill>
                  <a:srgbClr val="C00000"/>
                </a:solidFill>
              </a:rPr>
              <a:t>Steps</a:t>
            </a:r>
          </a:p>
        </p:txBody>
      </p:sp>
    </p:spTree>
    <p:extLst>
      <p:ext uri="{BB962C8B-B14F-4D97-AF65-F5344CB8AC3E}">
        <p14:creationId xmlns:p14="http://schemas.microsoft.com/office/powerpoint/2010/main" val="4746211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ounded Rectangle 65"/>
          <p:cNvSpPr/>
          <p:nvPr/>
        </p:nvSpPr>
        <p:spPr>
          <a:xfrm rot="16200000">
            <a:off x="1534328" y="2020935"/>
            <a:ext cx="522525" cy="492369"/>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DBO</a:t>
            </a:r>
          </a:p>
        </p:txBody>
      </p:sp>
      <p:sp>
        <p:nvSpPr>
          <p:cNvPr id="67" name="Rounded Rectangle 66"/>
          <p:cNvSpPr/>
          <p:nvPr/>
        </p:nvSpPr>
        <p:spPr>
          <a:xfrm>
            <a:off x="1235934" y="2316137"/>
            <a:ext cx="522525" cy="49236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Autofit/>
          </a:bodyPr>
          <a:lstStyle/>
          <a:p>
            <a:pPr algn="ctr"/>
            <a:r>
              <a:rPr lang="en-US" sz="1050" b="1" dirty="0" smtClean="0">
                <a:solidFill>
                  <a:schemeClr val="bg1"/>
                </a:solidFill>
              </a:rPr>
              <a:t>Adapter</a:t>
            </a:r>
          </a:p>
        </p:txBody>
      </p:sp>
      <p:grpSp>
        <p:nvGrpSpPr>
          <p:cNvPr id="132" name="Group 131"/>
          <p:cNvGrpSpPr/>
          <p:nvPr/>
        </p:nvGrpSpPr>
        <p:grpSpPr>
          <a:xfrm>
            <a:off x="793814" y="1316329"/>
            <a:ext cx="6991140" cy="2974321"/>
            <a:chOff x="793814" y="1316329"/>
            <a:chExt cx="6991140" cy="2974321"/>
          </a:xfrm>
        </p:grpSpPr>
        <p:cxnSp>
          <p:nvCxnSpPr>
            <p:cNvPr id="133" name="Curved Connector 132"/>
            <p:cNvCxnSpPr/>
            <p:nvPr/>
          </p:nvCxnSpPr>
          <p:spPr>
            <a:xfrm rot="5400000" flipH="1" flipV="1">
              <a:off x="550139" y="1620291"/>
              <a:ext cx="698365" cy="90442"/>
            </a:xfrm>
            <a:prstGeom prst="curved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Curved Connector 133"/>
            <p:cNvCxnSpPr/>
            <p:nvPr/>
          </p:nvCxnSpPr>
          <p:spPr>
            <a:xfrm rot="5400000" flipH="1" flipV="1">
              <a:off x="1728312" y="964644"/>
              <a:ext cx="381846" cy="1085215"/>
            </a:xfrm>
            <a:prstGeom prst="curved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Curved Connector 134"/>
            <p:cNvCxnSpPr/>
            <p:nvPr/>
          </p:nvCxnSpPr>
          <p:spPr>
            <a:xfrm rot="16200000" flipV="1">
              <a:off x="75356" y="3526970"/>
              <a:ext cx="1482135" cy="45220"/>
            </a:xfrm>
            <a:prstGeom prst="curvedConnector3">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6" name="Curved Connector 135"/>
            <p:cNvCxnSpPr/>
            <p:nvPr/>
          </p:nvCxnSpPr>
          <p:spPr>
            <a:xfrm rot="16200000" flipH="1">
              <a:off x="1050825" y="2626867"/>
              <a:ext cx="694597" cy="565518"/>
            </a:xfrm>
            <a:prstGeom prst="curvedConnector3">
              <a:avLst>
                <a:gd name="adj1" fmla="val 717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Curved Connector 137"/>
            <p:cNvCxnSpPr/>
            <p:nvPr/>
          </p:nvCxnSpPr>
          <p:spPr>
            <a:xfrm rot="16200000" flipV="1">
              <a:off x="7020020" y="3525716"/>
              <a:ext cx="1482135" cy="47732"/>
            </a:xfrm>
            <a:prstGeom prst="curvedConnector3">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9" name="Curved Connector 138"/>
            <p:cNvCxnSpPr/>
            <p:nvPr/>
          </p:nvCxnSpPr>
          <p:spPr>
            <a:xfrm rot="16200000" flipV="1">
              <a:off x="5902136" y="3465427"/>
              <a:ext cx="1482136" cy="168310"/>
            </a:xfrm>
            <a:prstGeom prst="curvedConnector3">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0" name="Curved Connector 139"/>
            <p:cNvCxnSpPr/>
            <p:nvPr/>
          </p:nvCxnSpPr>
          <p:spPr>
            <a:xfrm rot="5400000">
              <a:off x="5461272" y="2537213"/>
              <a:ext cx="266283" cy="808884"/>
            </a:xfrm>
            <a:prstGeom prst="curvedConnector3">
              <a:avLst>
                <a:gd name="adj1" fmla="val 50000"/>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1" name="Curved Connector 140"/>
            <p:cNvCxnSpPr/>
            <p:nvPr/>
          </p:nvCxnSpPr>
          <p:spPr>
            <a:xfrm rot="5400000">
              <a:off x="4391499" y="1812443"/>
              <a:ext cx="508354" cy="2016354"/>
            </a:xfrm>
            <a:prstGeom prst="curvedConnector3">
              <a:avLst>
                <a:gd name="adj1" fmla="val 50000"/>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2" name="Curved Connector 141"/>
            <p:cNvCxnSpPr/>
            <p:nvPr/>
          </p:nvCxnSpPr>
          <p:spPr>
            <a:xfrm flipV="1">
              <a:off x="2041775" y="2260881"/>
              <a:ext cx="686348" cy="6238"/>
            </a:xfrm>
            <a:prstGeom prst="curvedConnector3">
              <a:avLst>
                <a:gd name="adj1" fmla="val 50000"/>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3" name="Curved Connector 142"/>
            <p:cNvCxnSpPr/>
            <p:nvPr/>
          </p:nvCxnSpPr>
          <p:spPr>
            <a:xfrm rot="5400000" flipH="1" flipV="1">
              <a:off x="2731670" y="1331041"/>
              <a:ext cx="261262" cy="2133420"/>
            </a:xfrm>
            <a:prstGeom prst="curvedConnector4">
              <a:avLst>
                <a:gd name="adj1" fmla="val -64601"/>
                <a:gd name="adj2" fmla="val 90619"/>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4" name="Curved Connector 143"/>
            <p:cNvCxnSpPr/>
            <p:nvPr/>
          </p:nvCxnSpPr>
          <p:spPr>
            <a:xfrm rot="16200000" flipV="1">
              <a:off x="2858750" y="743576"/>
              <a:ext cx="266285" cy="4396158"/>
            </a:xfrm>
            <a:prstGeom prst="curvedConnector3">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5" name="Curved Connector 144"/>
            <p:cNvCxnSpPr/>
            <p:nvPr/>
          </p:nvCxnSpPr>
          <p:spPr>
            <a:xfrm rot="16200000" flipH="1">
              <a:off x="3210439" y="1095264"/>
              <a:ext cx="266291" cy="3692774"/>
            </a:xfrm>
            <a:prstGeom prst="curvedConnector3">
              <a:avLst>
                <a:gd name="adj1" fmla="val 50000"/>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7" name="Curved Connector 136"/>
            <p:cNvCxnSpPr/>
            <p:nvPr/>
          </p:nvCxnSpPr>
          <p:spPr>
            <a:xfrm rot="16200000" flipH="1">
              <a:off x="2434203" y="1871500"/>
              <a:ext cx="266291" cy="2140302"/>
            </a:xfrm>
            <a:prstGeom prst="curved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6" name="Group 145"/>
          <p:cNvGrpSpPr/>
          <p:nvPr/>
        </p:nvGrpSpPr>
        <p:grpSpPr>
          <a:xfrm>
            <a:off x="312622" y="1426459"/>
            <a:ext cx="8597169" cy="1850112"/>
            <a:chOff x="312622" y="1426459"/>
            <a:chExt cx="8597169" cy="1850112"/>
          </a:xfrm>
        </p:grpSpPr>
        <p:sp>
          <p:nvSpPr>
            <p:cNvPr id="147" name="TextBox 146"/>
            <p:cNvSpPr txBox="1"/>
            <p:nvPr/>
          </p:nvSpPr>
          <p:spPr>
            <a:xfrm>
              <a:off x="312622" y="1426459"/>
              <a:ext cx="586699"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ym typeface="Wingdings"/>
                </a:rPr>
                <a:t> </a:t>
              </a:r>
              <a:r>
                <a:rPr lang="en-US" sz="1050" dirty="0" smtClean="0"/>
                <a:t>publish</a:t>
              </a:r>
            </a:p>
          </p:txBody>
        </p:sp>
        <p:sp>
          <p:nvSpPr>
            <p:cNvPr id="148" name="TextBox 147"/>
            <p:cNvSpPr txBox="1"/>
            <p:nvPr/>
          </p:nvSpPr>
          <p:spPr>
            <a:xfrm>
              <a:off x="1668031" y="1536592"/>
              <a:ext cx="548227"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a:sym typeface="Wingdings"/>
                </a:rPr>
                <a:t></a:t>
              </a:r>
              <a:r>
                <a:rPr lang="en-US" sz="1050" dirty="0" smtClean="0">
                  <a:sym typeface="Wingdings"/>
                </a:rPr>
                <a:t> </a:t>
              </a:r>
              <a:r>
                <a:rPr lang="en-US" sz="1050" dirty="0" smtClean="0"/>
                <a:t>invoke</a:t>
              </a:r>
            </a:p>
          </p:txBody>
        </p:sp>
        <p:sp>
          <p:nvSpPr>
            <p:cNvPr id="149" name="TextBox 148"/>
            <p:cNvSpPr txBox="1"/>
            <p:nvPr/>
          </p:nvSpPr>
          <p:spPr>
            <a:xfrm>
              <a:off x="823962" y="2963454"/>
              <a:ext cx="411972"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a:sym typeface="Wingdings"/>
                </a:rPr>
                <a:t></a:t>
              </a:r>
              <a:r>
                <a:rPr lang="en-US" sz="1050" dirty="0" smtClean="0">
                  <a:sym typeface="Wingdings"/>
                </a:rPr>
                <a:t> </a:t>
              </a:r>
              <a:r>
                <a:rPr lang="en-US" sz="1050" dirty="0" smtClean="0"/>
                <a:t>emit</a:t>
              </a:r>
            </a:p>
          </p:txBody>
        </p:sp>
        <p:sp>
          <p:nvSpPr>
            <p:cNvPr id="150" name="TextBox 149"/>
            <p:cNvSpPr txBox="1"/>
            <p:nvPr/>
          </p:nvSpPr>
          <p:spPr>
            <a:xfrm>
              <a:off x="1680883" y="3044246"/>
              <a:ext cx="548227"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a:sym typeface="Wingdings"/>
                </a:rPr>
                <a:t></a:t>
              </a:r>
              <a:r>
                <a:rPr lang="en-US" sz="1050" dirty="0" smtClean="0">
                  <a:sym typeface="Wingdings"/>
                </a:rPr>
                <a:t> </a:t>
              </a:r>
              <a:r>
                <a:rPr lang="en-US" sz="1050" dirty="0" smtClean="0"/>
                <a:t>invoke</a:t>
              </a:r>
            </a:p>
          </p:txBody>
        </p:sp>
        <p:sp>
          <p:nvSpPr>
            <p:cNvPr id="151" name="TextBox 150"/>
            <p:cNvSpPr txBox="1"/>
            <p:nvPr/>
          </p:nvSpPr>
          <p:spPr>
            <a:xfrm>
              <a:off x="2492298" y="2970096"/>
              <a:ext cx="419987"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a:sym typeface="Wingdings"/>
                </a:rPr>
                <a:t></a:t>
              </a:r>
              <a:r>
                <a:rPr lang="en-US" sz="1050" dirty="0" smtClean="0">
                  <a:sym typeface="Wingdings"/>
                </a:rPr>
                <a:t> </a:t>
              </a:r>
              <a:r>
                <a:rPr lang="en-US" sz="1050" dirty="0" smtClean="0"/>
                <a:t>crud</a:t>
              </a:r>
            </a:p>
          </p:txBody>
        </p:sp>
        <p:sp>
          <p:nvSpPr>
            <p:cNvPr id="152" name="TextBox 151"/>
            <p:cNvSpPr txBox="1"/>
            <p:nvPr/>
          </p:nvSpPr>
          <p:spPr>
            <a:xfrm>
              <a:off x="7792497" y="3114988"/>
              <a:ext cx="1117294"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a:solidFill>
                    <a:schemeClr val="accent3"/>
                  </a:solidFill>
                  <a:sym typeface="Wingdings"/>
                </a:rPr>
                <a:t> </a:t>
              </a:r>
              <a:r>
                <a:rPr lang="en-US" sz="1050" dirty="0" smtClean="0">
                  <a:solidFill>
                    <a:schemeClr val="accent3"/>
                  </a:solidFill>
                  <a:sym typeface="Wingdings"/>
                </a:rPr>
                <a:t>consume/</a:t>
              </a:r>
              <a:r>
                <a:rPr lang="en-US" sz="1050" dirty="0" smtClean="0">
                  <a:solidFill>
                    <a:schemeClr val="accent3"/>
                  </a:solidFill>
                </a:rPr>
                <a:t>emit</a:t>
              </a:r>
            </a:p>
          </p:txBody>
        </p:sp>
        <p:sp>
          <p:nvSpPr>
            <p:cNvPr id="153" name="TextBox 152"/>
            <p:cNvSpPr txBox="1"/>
            <p:nvPr/>
          </p:nvSpPr>
          <p:spPr>
            <a:xfrm>
              <a:off x="6627441" y="2889305"/>
              <a:ext cx="705321"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olidFill>
                    <a:schemeClr val="accent3"/>
                  </a:solidFill>
                  <a:sym typeface="Wingdings"/>
                </a:rPr>
                <a:t> </a:t>
              </a:r>
              <a:r>
                <a:rPr lang="en-US" sz="1050" dirty="0" smtClean="0">
                  <a:solidFill>
                    <a:schemeClr val="accent3"/>
                  </a:solidFill>
                </a:rPr>
                <a:t>consume</a:t>
              </a:r>
            </a:p>
          </p:txBody>
        </p:sp>
        <p:sp>
          <p:nvSpPr>
            <p:cNvPr id="154" name="TextBox 153"/>
            <p:cNvSpPr txBox="1"/>
            <p:nvPr/>
          </p:nvSpPr>
          <p:spPr>
            <a:xfrm>
              <a:off x="5797896" y="2937840"/>
              <a:ext cx="509755"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olidFill>
                    <a:schemeClr val="accent3"/>
                  </a:solidFill>
                  <a:sym typeface="Wingdings"/>
                </a:rPr>
                <a:t> </a:t>
              </a:r>
              <a:r>
                <a:rPr lang="en-US" sz="1050" dirty="0" smtClean="0">
                  <a:solidFill>
                    <a:schemeClr val="accent3"/>
                  </a:solidFill>
                </a:rPr>
                <a:t>select</a:t>
              </a:r>
            </a:p>
          </p:txBody>
        </p:sp>
        <p:sp>
          <p:nvSpPr>
            <p:cNvPr id="155" name="TextBox 154"/>
            <p:cNvSpPr txBox="1"/>
            <p:nvPr/>
          </p:nvSpPr>
          <p:spPr>
            <a:xfrm>
              <a:off x="5026885" y="2739828"/>
              <a:ext cx="509755"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olidFill>
                    <a:schemeClr val="accent3"/>
                  </a:solidFill>
                  <a:sym typeface="Wingdings"/>
                </a:rPr>
                <a:t> </a:t>
              </a:r>
              <a:r>
                <a:rPr lang="en-US" sz="1050" dirty="0" smtClean="0">
                  <a:solidFill>
                    <a:schemeClr val="accent3"/>
                  </a:solidFill>
                </a:rPr>
                <a:t>select</a:t>
              </a:r>
            </a:p>
          </p:txBody>
        </p:sp>
        <p:sp>
          <p:nvSpPr>
            <p:cNvPr id="156" name="TextBox 155"/>
            <p:cNvSpPr txBox="1"/>
            <p:nvPr/>
          </p:nvSpPr>
          <p:spPr>
            <a:xfrm>
              <a:off x="2124883" y="2095179"/>
              <a:ext cx="543418"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olidFill>
                    <a:schemeClr val="accent3"/>
                  </a:solidFill>
                  <a:sym typeface="Wingdings"/>
                </a:rPr>
                <a:t> </a:t>
              </a:r>
              <a:r>
                <a:rPr lang="en-US" sz="1050" dirty="0" smtClean="0">
                  <a:solidFill>
                    <a:schemeClr val="accent3"/>
                  </a:solidFill>
                </a:rPr>
                <a:t>create</a:t>
              </a:r>
            </a:p>
          </p:txBody>
        </p:sp>
        <p:sp>
          <p:nvSpPr>
            <p:cNvPr id="157" name="TextBox 156"/>
            <p:cNvSpPr txBox="1"/>
            <p:nvPr/>
          </p:nvSpPr>
          <p:spPr>
            <a:xfrm>
              <a:off x="2124883" y="2487110"/>
              <a:ext cx="543418"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olidFill>
                    <a:schemeClr val="accent3"/>
                  </a:solidFill>
                  <a:sym typeface="Wingdings"/>
                </a:rPr>
                <a:t> </a:t>
              </a:r>
              <a:r>
                <a:rPr lang="en-US" sz="1050" dirty="0" smtClean="0">
                  <a:solidFill>
                    <a:schemeClr val="accent3"/>
                  </a:solidFill>
                </a:rPr>
                <a:t>create</a:t>
              </a:r>
            </a:p>
          </p:txBody>
        </p:sp>
      </p:grpSp>
      <p:grpSp>
        <p:nvGrpSpPr>
          <p:cNvPr id="126" name="Group 125"/>
          <p:cNvGrpSpPr/>
          <p:nvPr/>
        </p:nvGrpSpPr>
        <p:grpSpPr>
          <a:xfrm>
            <a:off x="532550" y="226083"/>
            <a:ext cx="7465933" cy="3523211"/>
            <a:chOff x="532550" y="226083"/>
            <a:chExt cx="7465933" cy="3523211"/>
          </a:xfrm>
          <a:solidFill>
            <a:schemeClr val="bg1">
              <a:lumMod val="65000"/>
            </a:schemeClr>
          </a:solidFill>
        </p:grpSpPr>
        <p:sp>
          <p:nvSpPr>
            <p:cNvPr id="114" name="Rounded Rectangle 113"/>
            <p:cNvSpPr/>
            <p:nvPr/>
          </p:nvSpPr>
          <p:spPr>
            <a:xfrm rot="5400000">
              <a:off x="3913933" y="2020935"/>
              <a:ext cx="522525" cy="4923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TE</a:t>
              </a:r>
            </a:p>
          </p:txBody>
        </p:sp>
        <p:sp>
          <p:nvSpPr>
            <p:cNvPr id="73" name="Rounded Rectangle 72"/>
            <p:cNvSpPr/>
            <p:nvPr/>
          </p:nvSpPr>
          <p:spPr>
            <a:xfrm>
              <a:off x="5737592" y="2316145"/>
              <a:ext cx="522525" cy="4923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JDBC</a:t>
              </a:r>
            </a:p>
          </p:txBody>
        </p:sp>
        <p:sp>
          <p:nvSpPr>
            <p:cNvPr id="49" name="Rounded Rectangle 48"/>
            <p:cNvSpPr/>
            <p:nvPr/>
          </p:nvSpPr>
          <p:spPr>
            <a:xfrm>
              <a:off x="1419619" y="3256925"/>
              <a:ext cx="522525" cy="49236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gn="ctr"/>
              <a:r>
                <a:rPr lang="en-US" sz="1100" b="1" dirty="0" smtClean="0">
                  <a:solidFill>
                    <a:schemeClr val="bg1"/>
                  </a:solidFill>
                </a:rPr>
                <a:t>REST</a:t>
              </a:r>
            </a:p>
          </p:txBody>
        </p:sp>
        <p:sp>
          <p:nvSpPr>
            <p:cNvPr id="33" name="Rounded Rectangle 32"/>
            <p:cNvSpPr/>
            <p:nvPr/>
          </p:nvSpPr>
          <p:spPr>
            <a:xfrm>
              <a:off x="2507049" y="226083"/>
              <a:ext cx="522525" cy="49236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gn="ctr"/>
              <a:r>
                <a:rPr lang="en-US" sz="1100" b="1" dirty="0" smtClean="0">
                  <a:solidFill>
                    <a:schemeClr val="bg1"/>
                  </a:solidFill>
                </a:rPr>
                <a:t>REST</a:t>
              </a:r>
            </a:p>
          </p:txBody>
        </p:sp>
        <p:sp>
          <p:nvSpPr>
            <p:cNvPr id="29" name="Rounded Rectangle 28"/>
            <p:cNvSpPr/>
            <p:nvPr/>
          </p:nvSpPr>
          <p:spPr>
            <a:xfrm>
              <a:off x="1115365" y="1698174"/>
              <a:ext cx="522525" cy="49236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gn="ctr"/>
              <a:r>
                <a:rPr lang="en-US" sz="1100" b="1" dirty="0" smtClean="0">
                  <a:solidFill>
                    <a:schemeClr val="bg1"/>
                  </a:solidFill>
                </a:rPr>
                <a:t>REST</a:t>
              </a:r>
            </a:p>
          </p:txBody>
        </p:sp>
        <p:sp>
          <p:nvSpPr>
            <p:cNvPr id="21" name="Rounded Rectangle 20"/>
            <p:cNvSpPr/>
            <p:nvPr/>
          </p:nvSpPr>
          <p:spPr>
            <a:xfrm>
              <a:off x="7475958" y="2316145"/>
              <a:ext cx="522525" cy="4923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DES</a:t>
              </a:r>
            </a:p>
          </p:txBody>
        </p:sp>
        <p:sp>
          <p:nvSpPr>
            <p:cNvPr id="22" name="Rounded Rectangle 21"/>
            <p:cNvSpPr/>
            <p:nvPr/>
          </p:nvSpPr>
          <p:spPr>
            <a:xfrm>
              <a:off x="532550" y="2316143"/>
              <a:ext cx="522525" cy="492369"/>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DES</a:t>
              </a:r>
            </a:p>
          </p:txBody>
        </p:sp>
        <p:sp>
          <p:nvSpPr>
            <p:cNvPr id="20" name="Rounded Rectangle 19"/>
            <p:cNvSpPr/>
            <p:nvPr/>
          </p:nvSpPr>
          <p:spPr>
            <a:xfrm>
              <a:off x="6297786" y="2316145"/>
              <a:ext cx="522525" cy="4923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DES</a:t>
              </a:r>
            </a:p>
          </p:txBody>
        </p:sp>
      </p:grpSp>
      <p:sp>
        <p:nvSpPr>
          <p:cNvPr id="2" name="Footer Placeholder 1"/>
          <p:cNvSpPr>
            <a:spLocks noGrp="1"/>
          </p:cNvSpPr>
          <p:nvPr>
            <p:ph type="ftr" sz="quarter" idx="12"/>
          </p:nvPr>
        </p:nvSpPr>
        <p:spPr/>
        <p:txBody>
          <a:bodyPr/>
          <a:lstStyle/>
          <a:p>
            <a:r>
              <a:rPr lang="en-US" smtClean="0"/>
              <a:t>© 2018 Software AG. All rights reserved. For internal use only</a:t>
            </a:r>
            <a:endParaRPr lang="en-US" dirty="0" smtClean="0"/>
          </a:p>
        </p:txBody>
      </p:sp>
      <p:grpSp>
        <p:nvGrpSpPr>
          <p:cNvPr id="130" name="Group 129"/>
          <p:cNvGrpSpPr/>
          <p:nvPr/>
        </p:nvGrpSpPr>
        <p:grpSpPr>
          <a:xfrm>
            <a:off x="4183742" y="195574"/>
            <a:ext cx="3721118" cy="1170889"/>
            <a:chOff x="4183742" y="195574"/>
            <a:chExt cx="3721118" cy="1170889"/>
          </a:xfrm>
        </p:grpSpPr>
        <p:pic>
          <p:nvPicPr>
            <p:cNvPr id="84" name="Grafik 848"/>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6733971" y="195574"/>
              <a:ext cx="1170889" cy="1170889"/>
            </a:xfrm>
            <a:prstGeom prst="rect">
              <a:avLst/>
            </a:prstGeom>
          </p:spPr>
        </p:pic>
        <p:pic>
          <p:nvPicPr>
            <p:cNvPr id="85" name="Grafik 848"/>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5467772" y="195574"/>
              <a:ext cx="1170889" cy="1170889"/>
            </a:xfrm>
            <a:prstGeom prst="rect">
              <a:avLst/>
            </a:prstGeom>
          </p:spPr>
        </p:pic>
        <p:pic>
          <p:nvPicPr>
            <p:cNvPr id="86" name="Grafik 848"/>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4183742" y="195574"/>
              <a:ext cx="1170889" cy="1170889"/>
            </a:xfrm>
            <a:prstGeom prst="rect">
              <a:avLst/>
            </a:prstGeom>
          </p:spPr>
        </p:pic>
      </p:grpSp>
      <p:grpSp>
        <p:nvGrpSpPr>
          <p:cNvPr id="131" name="Group 130"/>
          <p:cNvGrpSpPr/>
          <p:nvPr/>
        </p:nvGrpSpPr>
        <p:grpSpPr>
          <a:xfrm>
            <a:off x="4349104" y="501814"/>
            <a:ext cx="3407931" cy="432081"/>
            <a:chOff x="4349104" y="501814"/>
            <a:chExt cx="3407931" cy="432081"/>
          </a:xfrm>
        </p:grpSpPr>
        <p:sp>
          <p:nvSpPr>
            <p:cNvPr id="87" name="TextBox 86"/>
            <p:cNvSpPr txBox="1"/>
            <p:nvPr/>
          </p:nvSpPr>
          <p:spPr>
            <a:xfrm>
              <a:off x="6881795" y="578012"/>
              <a:ext cx="875240" cy="215444"/>
            </a:xfrm>
            <a:prstGeom prst="rect">
              <a:avLst/>
            </a:prstGeom>
            <a:noFill/>
          </p:spPr>
          <p:txBody>
            <a:bodyPr vert="horz" wrap="none" lIns="0" tIns="0" rIns="0" bIns="0" rtlCol="0">
              <a:spAutoFit/>
            </a:bodyPr>
            <a:lstStyle/>
            <a:p>
              <a:pPr>
                <a:spcBef>
                  <a:spcPts val="432"/>
                </a:spcBef>
                <a:buClr>
                  <a:schemeClr val="bg1">
                    <a:lumMod val="50000"/>
                  </a:schemeClr>
                </a:buClr>
              </a:pPr>
              <a:r>
                <a:rPr lang="en-US" sz="1400" dirty="0" smtClean="0">
                  <a:solidFill>
                    <a:schemeClr val="accent3"/>
                  </a:solidFill>
                </a:rPr>
                <a:t>Dashboard</a:t>
              </a:r>
            </a:p>
          </p:txBody>
        </p:sp>
        <p:sp>
          <p:nvSpPr>
            <p:cNvPr id="88" name="TextBox 87"/>
            <p:cNvSpPr txBox="1"/>
            <p:nvPr/>
          </p:nvSpPr>
          <p:spPr>
            <a:xfrm>
              <a:off x="5803276" y="503008"/>
              <a:ext cx="499880" cy="430887"/>
            </a:xfrm>
            <a:prstGeom prst="rect">
              <a:avLst/>
            </a:prstGeom>
            <a:noFill/>
          </p:spPr>
          <p:txBody>
            <a:bodyPr vert="horz" wrap="none" lIns="0" tIns="0" rIns="0" bIns="0" rtlCol="0">
              <a:spAutoFit/>
            </a:bodyPr>
            <a:lstStyle/>
            <a:p>
              <a:pPr algn="ctr">
                <a:spcBef>
                  <a:spcPts val="432"/>
                </a:spcBef>
                <a:buClr>
                  <a:schemeClr val="bg1">
                    <a:lumMod val="50000"/>
                  </a:schemeClr>
                </a:buClr>
              </a:pPr>
              <a:r>
                <a:rPr lang="en-US" sz="1400" dirty="0" smtClean="0">
                  <a:solidFill>
                    <a:schemeClr val="accent3"/>
                  </a:solidFill>
                </a:rPr>
                <a:t>Triage</a:t>
              </a:r>
              <a:br>
                <a:rPr lang="en-US" sz="1400" dirty="0" smtClean="0">
                  <a:solidFill>
                    <a:schemeClr val="accent3"/>
                  </a:solidFill>
                </a:rPr>
              </a:br>
              <a:r>
                <a:rPr lang="en-US" sz="1400" dirty="0" smtClean="0">
                  <a:solidFill>
                    <a:schemeClr val="accent3"/>
                  </a:solidFill>
                </a:rPr>
                <a:t>tasks</a:t>
              </a:r>
            </a:p>
          </p:txBody>
        </p:sp>
        <p:sp>
          <p:nvSpPr>
            <p:cNvPr id="89" name="TextBox 88"/>
            <p:cNvSpPr txBox="1"/>
            <p:nvPr/>
          </p:nvSpPr>
          <p:spPr>
            <a:xfrm>
              <a:off x="4349104" y="501814"/>
              <a:ext cx="838106" cy="430887"/>
            </a:xfrm>
            <a:prstGeom prst="rect">
              <a:avLst/>
            </a:prstGeom>
            <a:noFill/>
          </p:spPr>
          <p:txBody>
            <a:bodyPr vert="horz" wrap="square" lIns="0" tIns="0" rIns="0" bIns="0" rtlCol="0">
              <a:spAutoFit/>
            </a:bodyPr>
            <a:lstStyle/>
            <a:p>
              <a:pPr algn="ctr">
                <a:spcBef>
                  <a:spcPts val="432"/>
                </a:spcBef>
                <a:buClr>
                  <a:schemeClr val="bg1">
                    <a:lumMod val="50000"/>
                  </a:schemeClr>
                </a:buClr>
              </a:pPr>
              <a:r>
                <a:rPr lang="en-US" sz="1400" dirty="0" smtClean="0">
                  <a:solidFill>
                    <a:schemeClr val="accent3"/>
                  </a:solidFill>
                </a:rPr>
                <a:t>Work log app</a:t>
              </a:r>
            </a:p>
          </p:txBody>
        </p:sp>
      </p:grpSp>
      <p:grpSp>
        <p:nvGrpSpPr>
          <p:cNvPr id="128" name="Group 127"/>
          <p:cNvGrpSpPr/>
          <p:nvPr/>
        </p:nvGrpSpPr>
        <p:grpSpPr>
          <a:xfrm>
            <a:off x="3182812" y="1366463"/>
            <a:ext cx="4136604" cy="592969"/>
            <a:chOff x="3182812" y="1366463"/>
            <a:chExt cx="4136604" cy="592969"/>
          </a:xfrm>
        </p:grpSpPr>
        <p:cxnSp>
          <p:nvCxnSpPr>
            <p:cNvPr id="91" name="Curved Connector 90"/>
            <p:cNvCxnSpPr>
              <a:stCxn id="7" idx="0"/>
              <a:endCxn id="84" idx="2"/>
            </p:cNvCxnSpPr>
            <p:nvPr/>
          </p:nvCxnSpPr>
          <p:spPr>
            <a:xfrm rot="5400000" flipH="1" flipV="1">
              <a:off x="6468164" y="1108179"/>
              <a:ext cx="592968" cy="1109536"/>
            </a:xfrm>
            <a:prstGeom prst="curvedConnector3">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2" name="Curved Connector 91"/>
            <p:cNvCxnSpPr>
              <a:stCxn id="14" idx="0"/>
              <a:endCxn id="85" idx="2"/>
            </p:cNvCxnSpPr>
            <p:nvPr/>
          </p:nvCxnSpPr>
          <p:spPr>
            <a:xfrm rot="5400000" flipH="1" flipV="1">
              <a:off x="5090645" y="996860"/>
              <a:ext cx="592969" cy="1332176"/>
            </a:xfrm>
            <a:prstGeom prst="curvedConnector3">
              <a:avLst>
                <a:gd name="adj1" fmla="val 50000"/>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5" name="Curved Connector 94"/>
            <p:cNvCxnSpPr>
              <a:stCxn id="4" idx="0"/>
              <a:endCxn id="86" idx="2"/>
            </p:cNvCxnSpPr>
            <p:nvPr/>
          </p:nvCxnSpPr>
          <p:spPr>
            <a:xfrm rot="5400000" flipH="1" flipV="1">
              <a:off x="3679515" y="869760"/>
              <a:ext cx="592969" cy="1586376"/>
            </a:xfrm>
            <a:prstGeom prst="curvedConnector3">
              <a:avLst>
                <a:gd name="adj1" fmla="val 50000"/>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25" name="Group 124"/>
          <p:cNvGrpSpPr/>
          <p:nvPr/>
        </p:nvGrpSpPr>
        <p:grpSpPr>
          <a:xfrm>
            <a:off x="271302" y="472267"/>
            <a:ext cx="8400421" cy="4240411"/>
            <a:chOff x="271302" y="472267"/>
            <a:chExt cx="8400421" cy="4240411"/>
          </a:xfrm>
          <a:solidFill>
            <a:schemeClr val="bg1">
              <a:lumMod val="75000"/>
            </a:schemeClr>
          </a:solidFill>
        </p:grpSpPr>
        <p:sp>
          <p:nvSpPr>
            <p:cNvPr id="4" name="Rounded Rectangle 3"/>
            <p:cNvSpPr/>
            <p:nvPr/>
          </p:nvSpPr>
          <p:spPr>
            <a:xfrm>
              <a:off x="2728123" y="1959432"/>
              <a:ext cx="909376" cy="60289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Agile</a:t>
              </a:r>
              <a:br>
                <a:rPr lang="en-US" sz="1400" b="1" dirty="0" smtClean="0">
                  <a:solidFill>
                    <a:schemeClr val="bg1"/>
                  </a:solidFill>
                </a:rPr>
              </a:br>
              <a:r>
                <a:rPr lang="en-US" sz="1400" b="1" dirty="0" smtClean="0">
                  <a:solidFill>
                    <a:schemeClr val="bg1"/>
                  </a:solidFill>
                </a:rPr>
                <a:t>Apps</a:t>
              </a:r>
            </a:p>
          </p:txBody>
        </p:sp>
        <p:sp>
          <p:nvSpPr>
            <p:cNvPr id="5" name="Can 4"/>
            <p:cNvSpPr/>
            <p:nvPr/>
          </p:nvSpPr>
          <p:spPr>
            <a:xfrm>
              <a:off x="3029574" y="3074797"/>
              <a:ext cx="1215850" cy="1065125"/>
            </a:xfrm>
            <a:prstGeom prst="ca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Terracotta</a:t>
              </a:r>
            </a:p>
            <a:p>
              <a:pPr algn="ctr"/>
              <a:r>
                <a:rPr lang="en-US" sz="1400" b="1" dirty="0" smtClean="0">
                  <a:solidFill>
                    <a:schemeClr val="bg1"/>
                  </a:solidFill>
                </a:rPr>
                <a:t>DB</a:t>
              </a:r>
            </a:p>
          </p:txBody>
        </p:sp>
        <p:sp>
          <p:nvSpPr>
            <p:cNvPr id="6" name="Can 5"/>
            <p:cNvSpPr/>
            <p:nvPr/>
          </p:nvSpPr>
          <p:spPr>
            <a:xfrm>
              <a:off x="4582046" y="3074797"/>
              <a:ext cx="1215850" cy="1065125"/>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Event Store </a:t>
              </a:r>
              <a:r>
                <a:rPr lang="en-US" sz="1100" dirty="0" smtClean="0">
                  <a:solidFill>
                    <a:schemeClr val="bg1"/>
                  </a:solidFill>
                </a:rPr>
                <a:t>(</a:t>
              </a:r>
              <a:r>
                <a:rPr lang="en-US" sz="1100" dirty="0" err="1" smtClean="0">
                  <a:solidFill>
                    <a:schemeClr val="bg1"/>
                  </a:solidFill>
                </a:rPr>
                <a:t>ElasticSearch</a:t>
              </a:r>
              <a:r>
                <a:rPr lang="en-US" sz="1100" dirty="0" smtClean="0">
                  <a:solidFill>
                    <a:schemeClr val="bg1"/>
                  </a:solidFill>
                </a:rPr>
                <a:t>)</a:t>
              </a:r>
              <a:endParaRPr lang="en-US" sz="1400" dirty="0" smtClean="0">
                <a:solidFill>
                  <a:schemeClr val="bg1"/>
                </a:solidFill>
              </a:endParaRPr>
            </a:p>
          </p:txBody>
        </p:sp>
        <p:sp>
          <p:nvSpPr>
            <p:cNvPr id="13" name="Rounded Rectangle 12"/>
            <p:cNvSpPr/>
            <p:nvPr/>
          </p:nvSpPr>
          <p:spPr>
            <a:xfrm>
              <a:off x="7325244" y="1959432"/>
              <a:ext cx="1346479" cy="60289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err="1" smtClean="0">
                  <a:solidFill>
                    <a:schemeClr val="bg1"/>
                  </a:solidFill>
                </a:rPr>
                <a:t>Apama</a:t>
              </a:r>
              <a:endParaRPr lang="en-US" sz="1400" b="1" dirty="0" smtClean="0">
                <a:solidFill>
                  <a:schemeClr val="bg1"/>
                </a:solidFill>
              </a:endParaRPr>
            </a:p>
          </p:txBody>
        </p:sp>
        <p:sp>
          <p:nvSpPr>
            <p:cNvPr id="14" name="Rounded Rectangle 13"/>
            <p:cNvSpPr/>
            <p:nvPr/>
          </p:nvSpPr>
          <p:spPr>
            <a:xfrm>
              <a:off x="4183742" y="1959432"/>
              <a:ext cx="1074597" cy="60289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Business Console</a:t>
              </a:r>
            </a:p>
          </p:txBody>
        </p:sp>
        <p:sp>
          <p:nvSpPr>
            <p:cNvPr id="16" name="Rounded Rectangle 15"/>
            <p:cNvSpPr/>
            <p:nvPr/>
          </p:nvSpPr>
          <p:spPr>
            <a:xfrm>
              <a:off x="271302" y="472268"/>
              <a:ext cx="1346479" cy="84406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API Portal</a:t>
              </a:r>
            </a:p>
          </p:txBody>
        </p:sp>
        <p:sp>
          <p:nvSpPr>
            <p:cNvPr id="17" name="Rounded Rectangle 16"/>
            <p:cNvSpPr/>
            <p:nvPr/>
          </p:nvSpPr>
          <p:spPr>
            <a:xfrm>
              <a:off x="1788603" y="472267"/>
              <a:ext cx="1346479" cy="84406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API Gateway</a:t>
              </a:r>
            </a:p>
          </p:txBody>
        </p:sp>
        <p:sp>
          <p:nvSpPr>
            <p:cNvPr id="18" name="Rounded Rectangle 17"/>
            <p:cNvSpPr/>
            <p:nvPr/>
          </p:nvSpPr>
          <p:spPr>
            <a:xfrm>
              <a:off x="1256041" y="3549580"/>
              <a:ext cx="1346479" cy="47980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Cumulocity</a:t>
              </a:r>
            </a:p>
          </p:txBody>
        </p:sp>
        <p:sp>
          <p:nvSpPr>
            <p:cNvPr id="19" name="Rounded Rectangle 18"/>
            <p:cNvSpPr/>
            <p:nvPr/>
          </p:nvSpPr>
          <p:spPr>
            <a:xfrm>
              <a:off x="723478" y="4290647"/>
              <a:ext cx="7420722" cy="42203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Universal Messaging</a:t>
              </a:r>
            </a:p>
          </p:txBody>
        </p:sp>
        <p:sp>
          <p:nvSpPr>
            <p:cNvPr id="3" name="Rounded Rectangle 2"/>
            <p:cNvSpPr/>
            <p:nvPr/>
          </p:nvSpPr>
          <p:spPr>
            <a:xfrm>
              <a:off x="442124" y="1959430"/>
              <a:ext cx="1346479" cy="60289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Integration Server</a:t>
              </a:r>
            </a:p>
          </p:txBody>
        </p:sp>
        <p:grpSp>
          <p:nvGrpSpPr>
            <p:cNvPr id="111" name="Group 110"/>
            <p:cNvGrpSpPr/>
            <p:nvPr/>
          </p:nvGrpSpPr>
          <p:grpSpPr>
            <a:xfrm>
              <a:off x="5536640" y="1959431"/>
              <a:ext cx="1346479" cy="607012"/>
              <a:chOff x="5536640" y="1959431"/>
              <a:chExt cx="1346479" cy="607012"/>
            </a:xfrm>
            <a:grpFill/>
          </p:grpSpPr>
          <p:sp>
            <p:nvSpPr>
              <p:cNvPr id="7" name="Rounded Rectangle 6"/>
              <p:cNvSpPr/>
              <p:nvPr/>
            </p:nvSpPr>
            <p:spPr>
              <a:xfrm>
                <a:off x="5536640" y="1959431"/>
                <a:ext cx="1346479" cy="60289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err="1" smtClean="0">
                    <a:solidFill>
                      <a:schemeClr val="bg1"/>
                    </a:solidFill>
                  </a:rPr>
                  <a:t>MashZone</a:t>
                </a:r>
                <a:r>
                  <a:rPr lang="en-US" sz="1400" b="1" dirty="0" smtClean="0">
                    <a:solidFill>
                      <a:schemeClr val="bg1"/>
                    </a:solidFill>
                  </a:rPr>
                  <a:t> </a:t>
                </a:r>
                <a:r>
                  <a:rPr lang="en-US" sz="1400" b="1" dirty="0" err="1" smtClean="0">
                    <a:solidFill>
                      <a:schemeClr val="bg1"/>
                    </a:solidFill>
                  </a:rPr>
                  <a:t>NextGen</a:t>
                </a:r>
                <a:endParaRPr lang="en-US" sz="1400" b="1" dirty="0" smtClean="0">
                  <a:solidFill>
                    <a:schemeClr val="bg1"/>
                  </a:solidFill>
                </a:endParaRPr>
              </a:p>
            </p:txBody>
          </p:sp>
          <p:sp>
            <p:nvSpPr>
              <p:cNvPr id="109" name="Rectangle 108"/>
              <p:cNvSpPr/>
              <p:nvPr/>
            </p:nvSpPr>
            <p:spPr>
              <a:xfrm>
                <a:off x="5607041" y="2404860"/>
                <a:ext cx="93623" cy="1615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grpSp>
    </p:spTree>
    <p:extLst>
      <p:ext uri="{BB962C8B-B14F-4D97-AF65-F5344CB8AC3E}">
        <p14:creationId xmlns:p14="http://schemas.microsoft.com/office/powerpoint/2010/main" val="204052838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Image result for industry background"/>
          <p:cNvPicPr>
            <a:picLocks noChangeAspect="1" noChangeArrowheads="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0" y="0"/>
            <a:ext cx="9158310" cy="51435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7297462" y="251460"/>
            <a:ext cx="1649730" cy="712470"/>
          </a:xfrm>
          <a:prstGeom prst="roundRect">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nvGrpSpPr>
          <p:cNvPr id="4" name="Group 3"/>
          <p:cNvGrpSpPr/>
          <p:nvPr/>
        </p:nvGrpSpPr>
        <p:grpSpPr>
          <a:xfrm>
            <a:off x="1647930" y="607695"/>
            <a:ext cx="4783015" cy="1964055"/>
            <a:chOff x="1647930" y="607695"/>
            <a:chExt cx="4783015" cy="1964055"/>
          </a:xfrm>
        </p:grpSpPr>
        <p:sp>
          <p:nvSpPr>
            <p:cNvPr id="2" name="Rounded Rectangle 1"/>
            <p:cNvSpPr/>
            <p:nvPr/>
          </p:nvSpPr>
          <p:spPr>
            <a:xfrm>
              <a:off x="1647930" y="607695"/>
              <a:ext cx="4783015" cy="1964055"/>
            </a:xfrm>
            <a:prstGeom prst="roundRect">
              <a:avLst/>
            </a:prstGeom>
            <a:solidFill>
              <a:schemeClr val="bg1">
                <a:lumMod val="9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3" name="TextBox 2"/>
            <p:cNvSpPr txBox="1"/>
            <p:nvPr/>
          </p:nvSpPr>
          <p:spPr>
            <a:xfrm>
              <a:off x="2371411" y="748486"/>
              <a:ext cx="3989196" cy="276999"/>
            </a:xfrm>
            <a:prstGeom prst="rect">
              <a:avLst/>
            </a:prstGeom>
            <a:noFill/>
          </p:spPr>
          <p:txBody>
            <a:bodyPr vert="horz" wrap="square" lIns="0" tIns="0" rIns="0" bIns="0" rtlCol="0">
              <a:spAutoFit/>
            </a:bodyPr>
            <a:lstStyle/>
            <a:p>
              <a:pPr>
                <a:spcBef>
                  <a:spcPts val="432"/>
                </a:spcBef>
                <a:buClr>
                  <a:schemeClr val="bg1">
                    <a:lumMod val="50000"/>
                  </a:schemeClr>
                </a:buClr>
              </a:pPr>
              <a:r>
                <a:rPr lang="en-US" sz="1800" b="1" dirty="0" smtClean="0">
                  <a:solidFill>
                    <a:srgbClr val="C00000"/>
                  </a:solidFill>
                </a:rPr>
                <a:t>PROBLEM</a:t>
              </a:r>
            </a:p>
          </p:txBody>
        </p:sp>
        <p:sp>
          <p:nvSpPr>
            <p:cNvPr id="22" name="TextBox 21"/>
            <p:cNvSpPr txBox="1"/>
            <p:nvPr/>
          </p:nvSpPr>
          <p:spPr>
            <a:xfrm>
              <a:off x="2371411" y="1084436"/>
              <a:ext cx="3989196" cy="430887"/>
            </a:xfrm>
            <a:prstGeom prst="rect">
              <a:avLst/>
            </a:prstGeom>
            <a:noFill/>
          </p:spPr>
          <p:txBody>
            <a:bodyPr vert="horz" wrap="square" lIns="0" tIns="0" rIns="0" bIns="0" rtlCol="0">
              <a:spAutoFit/>
            </a:bodyPr>
            <a:lstStyle/>
            <a:p>
              <a:pPr marL="285750" indent="-285750">
                <a:buFont typeface="Arial" panose="020B0604020202020204" pitchFamily="34" charset="0"/>
                <a:buChar char="•"/>
              </a:pPr>
              <a:r>
                <a:rPr lang="en-US" sz="1400" dirty="0"/>
                <a:t>Government regulations force us to keep a strict audit trail of all Thing activity.</a:t>
              </a:r>
            </a:p>
          </p:txBody>
        </p:sp>
      </p:grpSp>
      <p:grpSp>
        <p:nvGrpSpPr>
          <p:cNvPr id="23" name="Group 22"/>
          <p:cNvGrpSpPr/>
          <p:nvPr/>
        </p:nvGrpSpPr>
        <p:grpSpPr>
          <a:xfrm>
            <a:off x="2514447" y="2747994"/>
            <a:ext cx="4783015" cy="1964055"/>
            <a:chOff x="1647930" y="607695"/>
            <a:chExt cx="4783015" cy="1964055"/>
          </a:xfrm>
        </p:grpSpPr>
        <p:sp>
          <p:nvSpPr>
            <p:cNvPr id="24" name="Rounded Rectangle 23"/>
            <p:cNvSpPr/>
            <p:nvPr/>
          </p:nvSpPr>
          <p:spPr>
            <a:xfrm>
              <a:off x="1647930" y="607695"/>
              <a:ext cx="4783015" cy="1964055"/>
            </a:xfrm>
            <a:prstGeom prst="roundRect">
              <a:avLst/>
            </a:prstGeom>
            <a:solidFill>
              <a:schemeClr val="bg1">
                <a:lumMod val="9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25" name="TextBox 24"/>
            <p:cNvSpPr txBox="1"/>
            <p:nvPr/>
          </p:nvSpPr>
          <p:spPr>
            <a:xfrm>
              <a:off x="1869011" y="748486"/>
              <a:ext cx="3989196" cy="276999"/>
            </a:xfrm>
            <a:prstGeom prst="rect">
              <a:avLst/>
            </a:prstGeom>
            <a:noFill/>
          </p:spPr>
          <p:txBody>
            <a:bodyPr vert="horz" wrap="square" lIns="0" tIns="0" rIns="0" bIns="0" rtlCol="0">
              <a:spAutoFit/>
            </a:bodyPr>
            <a:lstStyle/>
            <a:p>
              <a:pPr>
                <a:spcBef>
                  <a:spcPts val="432"/>
                </a:spcBef>
                <a:buClr>
                  <a:schemeClr val="bg1">
                    <a:lumMod val="50000"/>
                  </a:schemeClr>
                </a:buClr>
              </a:pPr>
              <a:r>
                <a:rPr lang="en-US" sz="1800" b="1" dirty="0" smtClean="0">
                  <a:solidFill>
                    <a:srgbClr val="C00000"/>
                  </a:solidFill>
                </a:rPr>
                <a:t>SOLUTION</a:t>
              </a:r>
            </a:p>
          </p:txBody>
        </p:sp>
        <p:sp>
          <p:nvSpPr>
            <p:cNvPr id="26" name="TextBox 25"/>
            <p:cNvSpPr txBox="1"/>
            <p:nvPr/>
          </p:nvSpPr>
          <p:spPr>
            <a:xfrm>
              <a:off x="1869011" y="1084436"/>
              <a:ext cx="3989196" cy="861774"/>
            </a:xfrm>
            <a:prstGeom prst="rect">
              <a:avLst/>
            </a:prstGeom>
            <a:noFill/>
          </p:spPr>
          <p:txBody>
            <a:bodyPr vert="horz" wrap="square" lIns="0" tIns="0" rIns="0" bIns="0" rtlCol="0">
              <a:spAutoFit/>
            </a:bodyPr>
            <a:lstStyle/>
            <a:p>
              <a:pPr marL="285750" indent="-285750">
                <a:buFont typeface="Arial" panose="020B0604020202020204" pitchFamily="34" charset="0"/>
                <a:buChar char="•"/>
              </a:pPr>
              <a:r>
                <a:rPr lang="en-US" sz="1400" dirty="0"/>
                <a:t>Use Digital Event Persistence to store all events to </a:t>
              </a:r>
              <a:r>
                <a:rPr lang="en-US" sz="1400" dirty="0" err="1"/>
                <a:t>Elasticsearch</a:t>
              </a:r>
              <a:r>
                <a:rPr lang="en-US" sz="1400" dirty="0" smtClean="0"/>
                <a:t>.</a:t>
              </a:r>
            </a:p>
            <a:p>
              <a:pPr marL="285750" indent="-285750">
                <a:buFont typeface="Arial" panose="020B0604020202020204" pitchFamily="34" charset="0"/>
                <a:buChar char="•"/>
              </a:pPr>
              <a:r>
                <a:rPr lang="en-US" sz="1400" dirty="0"/>
                <a:t>Configure DES in IS to send </a:t>
              </a:r>
              <a:r>
                <a:rPr lang="en-US" sz="1400" dirty="0" err="1"/>
                <a:t>ThingEvents</a:t>
              </a:r>
              <a:r>
                <a:rPr lang="en-US" sz="1400" dirty="0"/>
                <a:t> to </a:t>
              </a:r>
              <a:r>
                <a:rPr lang="en-US" sz="1400" dirty="0" err="1"/>
                <a:t>Elasticsearch</a:t>
              </a:r>
              <a:r>
                <a:rPr lang="en-US" sz="1400" dirty="0"/>
                <a:t>.</a:t>
              </a:r>
            </a:p>
          </p:txBody>
        </p:sp>
      </p:grpSp>
      <p:grpSp>
        <p:nvGrpSpPr>
          <p:cNvPr id="13" name="Group 12"/>
          <p:cNvGrpSpPr/>
          <p:nvPr/>
        </p:nvGrpSpPr>
        <p:grpSpPr>
          <a:xfrm>
            <a:off x="272241" y="346710"/>
            <a:ext cx="1988820" cy="2651760"/>
            <a:chOff x="3399790" y="2034540"/>
            <a:chExt cx="1988820" cy="2651760"/>
          </a:xfrm>
        </p:grpSpPr>
        <p:sp>
          <p:nvSpPr>
            <p:cNvPr id="8" name="Rounded Rectangle 7"/>
            <p:cNvSpPr/>
            <p:nvPr/>
          </p:nvSpPr>
          <p:spPr>
            <a:xfrm>
              <a:off x="3399790" y="2034540"/>
              <a:ext cx="1988820" cy="2651760"/>
            </a:xfrm>
            <a:prstGeom prst="roundRect">
              <a:avLst/>
            </a:prstGeom>
            <a:solidFill>
              <a:srgbClr val="B51D1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a:p>
              <a:pPr algn="ctr"/>
              <a:endParaRPr lang="en-US" sz="1400" b="1" dirty="0">
                <a:solidFill>
                  <a:schemeClr val="bg1"/>
                </a:solidFill>
              </a:endParaRPr>
            </a:p>
            <a:p>
              <a:pPr algn="ctr"/>
              <a:endParaRPr lang="en-US" sz="1400" b="1" dirty="0" smtClean="0">
                <a:solidFill>
                  <a:schemeClr val="bg1"/>
                </a:solidFill>
              </a:endParaRPr>
            </a:p>
            <a:p>
              <a:pPr algn="ctr"/>
              <a:endParaRPr lang="en-US" sz="1400" b="1" dirty="0">
                <a:solidFill>
                  <a:schemeClr val="bg1"/>
                </a:solidFill>
              </a:endParaRPr>
            </a:p>
            <a:p>
              <a:pPr algn="ctr"/>
              <a:endParaRPr lang="en-US" sz="1400" b="1" dirty="0" smtClean="0">
                <a:solidFill>
                  <a:schemeClr val="bg1"/>
                </a:solidFill>
              </a:endParaRPr>
            </a:p>
            <a:p>
              <a:pPr algn="ctr"/>
              <a:endParaRPr lang="en-US" sz="1400" b="1" dirty="0">
                <a:solidFill>
                  <a:schemeClr val="bg1"/>
                </a:solidFill>
              </a:endParaRPr>
            </a:p>
            <a:p>
              <a:pPr algn="ctr"/>
              <a:endParaRPr lang="en-US" sz="1400" b="1" dirty="0" smtClean="0">
                <a:solidFill>
                  <a:schemeClr val="bg1"/>
                </a:solidFill>
              </a:endParaRPr>
            </a:p>
            <a:p>
              <a:pPr algn="ctr"/>
              <a:r>
                <a:rPr lang="en-US" sz="1400" b="1" dirty="0" smtClean="0">
                  <a:solidFill>
                    <a:schemeClr val="bg1"/>
                  </a:solidFill>
                </a:rPr>
                <a:t>Jonathan</a:t>
              </a:r>
            </a:p>
            <a:p>
              <a:pPr algn="ctr"/>
              <a:r>
                <a:rPr lang="en-US" sz="2000" b="1" dirty="0" smtClean="0">
                  <a:solidFill>
                    <a:schemeClr val="bg1"/>
                  </a:solidFill>
                </a:rPr>
                <a:t>CIO</a:t>
              </a:r>
            </a:p>
          </p:txBody>
        </p:sp>
        <p:sp>
          <p:nvSpPr>
            <p:cNvPr id="10" name="Rounded Rectangle 9"/>
            <p:cNvSpPr/>
            <p:nvPr/>
          </p:nvSpPr>
          <p:spPr>
            <a:xfrm>
              <a:off x="3628390" y="2232660"/>
              <a:ext cx="1531620" cy="1531620"/>
            </a:xfrm>
            <a:prstGeom prst="roundRec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grpSp>
        <p:nvGrpSpPr>
          <p:cNvPr id="16" name="Group 15"/>
          <p:cNvGrpSpPr/>
          <p:nvPr/>
        </p:nvGrpSpPr>
        <p:grpSpPr>
          <a:xfrm>
            <a:off x="6790690" y="2232660"/>
            <a:ext cx="1988820" cy="2651760"/>
            <a:chOff x="6600190" y="2034540"/>
            <a:chExt cx="1988820" cy="2651760"/>
          </a:xfrm>
        </p:grpSpPr>
        <p:sp>
          <p:nvSpPr>
            <p:cNvPr id="14" name="Rounded Rectangle 13"/>
            <p:cNvSpPr/>
            <p:nvPr/>
          </p:nvSpPr>
          <p:spPr>
            <a:xfrm>
              <a:off x="6600190" y="2034540"/>
              <a:ext cx="1988820" cy="2651760"/>
            </a:xfrm>
            <a:prstGeom prst="roundRect">
              <a:avLst/>
            </a:prstGeom>
            <a:solidFill>
              <a:srgbClr val="B51D1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a:solidFill>
                  <a:schemeClr val="bg1"/>
                </a:solidFill>
              </a:endParaRPr>
            </a:p>
            <a:p>
              <a:pPr algn="ctr"/>
              <a:endParaRPr lang="en-US" sz="1400" b="1" dirty="0">
                <a:solidFill>
                  <a:schemeClr val="bg1"/>
                </a:solidFill>
              </a:endParaRPr>
            </a:p>
            <a:p>
              <a:pPr algn="ctr"/>
              <a:endParaRPr lang="en-US" sz="1400" b="1" dirty="0">
                <a:solidFill>
                  <a:schemeClr val="bg1"/>
                </a:solidFill>
              </a:endParaRPr>
            </a:p>
            <a:p>
              <a:pPr algn="ctr"/>
              <a:endParaRPr lang="en-US" sz="1400" b="1" dirty="0">
                <a:solidFill>
                  <a:schemeClr val="bg1"/>
                </a:solidFill>
              </a:endParaRPr>
            </a:p>
            <a:p>
              <a:pPr algn="ctr"/>
              <a:endParaRPr lang="en-US" sz="1400" b="1" dirty="0">
                <a:solidFill>
                  <a:schemeClr val="bg1"/>
                </a:solidFill>
              </a:endParaRPr>
            </a:p>
            <a:p>
              <a:pPr algn="ctr"/>
              <a:endParaRPr lang="en-US" sz="1400" b="1" dirty="0">
                <a:solidFill>
                  <a:schemeClr val="bg1"/>
                </a:solidFill>
              </a:endParaRPr>
            </a:p>
            <a:p>
              <a:pPr algn="ctr"/>
              <a:endParaRPr lang="en-US" sz="1400" b="1" dirty="0" smtClean="0">
                <a:solidFill>
                  <a:schemeClr val="bg1"/>
                </a:solidFill>
              </a:endParaRPr>
            </a:p>
            <a:p>
              <a:pPr algn="ctr"/>
              <a:endParaRPr lang="en-US" sz="1400" b="1" dirty="0">
                <a:solidFill>
                  <a:schemeClr val="bg1"/>
                </a:solidFill>
              </a:endParaRPr>
            </a:p>
            <a:p>
              <a:pPr algn="ctr"/>
              <a:r>
                <a:rPr lang="en-US" sz="1400" b="1" dirty="0" smtClean="0">
                  <a:solidFill>
                    <a:schemeClr val="bg1"/>
                  </a:solidFill>
                </a:rPr>
                <a:t>Jay</a:t>
              </a:r>
              <a:endParaRPr lang="en-US" sz="1400" b="1" dirty="0">
                <a:solidFill>
                  <a:schemeClr val="bg1"/>
                </a:solidFill>
              </a:endParaRPr>
            </a:p>
            <a:p>
              <a:pPr algn="ctr"/>
              <a:r>
                <a:rPr lang="en-US" sz="2000" b="1" dirty="0" smtClean="0">
                  <a:solidFill>
                    <a:schemeClr val="bg1"/>
                  </a:solidFill>
                </a:rPr>
                <a:t>Development Lead</a:t>
              </a:r>
              <a:endParaRPr lang="en-US" sz="2000" b="1" dirty="0">
                <a:solidFill>
                  <a:schemeClr val="bg1"/>
                </a:solidFill>
              </a:endParaRPr>
            </a:p>
          </p:txBody>
        </p:sp>
        <p:sp>
          <p:nvSpPr>
            <p:cNvPr id="15" name="Rounded Rectangle 14"/>
            <p:cNvSpPr/>
            <p:nvPr/>
          </p:nvSpPr>
          <p:spPr>
            <a:xfrm>
              <a:off x="6828790" y="2232660"/>
              <a:ext cx="1531620" cy="1531620"/>
            </a:xfrm>
            <a:prstGeom prst="roundRect">
              <a:avLst/>
            </a:prstGeom>
            <a:blipFill dpi="0" rotWithShape="1">
              <a:blip r:embed="rId7">
                <a:extLst>
                  <a:ext uri="{28A0092B-C50C-407E-A947-70E740481C1C}">
                    <a14:useLocalDpi xmlns:a14="http://schemas.microsoft.com/office/drawing/2010/main" val="0"/>
                  </a:ext>
                </a:extLst>
              </a:blip>
              <a:srcRect/>
              <a:stretch>
                <a:fillRect/>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sp>
        <p:nvSpPr>
          <p:cNvPr id="7" name="Oval 6"/>
          <p:cNvSpPr/>
          <p:nvPr/>
        </p:nvSpPr>
        <p:spPr>
          <a:xfrm>
            <a:off x="724040" y="3493230"/>
            <a:ext cx="1085222" cy="108522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smtClean="0">
                <a:solidFill>
                  <a:schemeClr val="bg1"/>
                </a:solidFill>
                <a:latin typeface="Arial Black" panose="020B0A04020102020204" pitchFamily="34" charset="0"/>
              </a:rPr>
              <a:t>8</a:t>
            </a:r>
          </a:p>
        </p:txBody>
      </p:sp>
      <p:grpSp>
        <p:nvGrpSpPr>
          <p:cNvPr id="6" name="Group 5"/>
          <p:cNvGrpSpPr/>
          <p:nvPr/>
        </p:nvGrpSpPr>
        <p:grpSpPr>
          <a:xfrm>
            <a:off x="562714" y="3332457"/>
            <a:ext cx="1406771" cy="1428320"/>
            <a:chOff x="733530" y="3332457"/>
            <a:chExt cx="1406771" cy="1428320"/>
          </a:xfrm>
          <a:solidFill>
            <a:schemeClr val="bg1">
              <a:lumMod val="75000"/>
            </a:schemeClr>
          </a:solidFill>
          <a:scene3d>
            <a:camera prst="orthographicFront">
              <a:rot lat="0" lon="0" rev="0"/>
            </a:camera>
            <a:lightRig rig="soft" dir="t">
              <a:rot lat="0" lon="0" rev="0"/>
            </a:lightRig>
          </a:scene3d>
        </p:grpSpPr>
        <p:sp>
          <p:nvSpPr>
            <p:cNvPr id="5" name="Circular Arrow 4"/>
            <p:cNvSpPr/>
            <p:nvPr/>
          </p:nvSpPr>
          <p:spPr>
            <a:xfrm>
              <a:off x="733530" y="3332457"/>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19" name="Circular Arrow 18"/>
            <p:cNvSpPr/>
            <p:nvPr/>
          </p:nvSpPr>
          <p:spPr>
            <a:xfrm rot="7200000">
              <a:off x="733530" y="3344588"/>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20" name="Circular Arrow 19"/>
            <p:cNvSpPr/>
            <p:nvPr/>
          </p:nvSpPr>
          <p:spPr>
            <a:xfrm rot="14400000">
              <a:off x="733532" y="3354008"/>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spTree>
    <p:extLst>
      <p:ext uri="{BB962C8B-B14F-4D97-AF65-F5344CB8AC3E}">
        <p14:creationId xmlns:p14="http://schemas.microsoft.com/office/powerpoint/2010/main" val="2601513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1" presetClass="entr" presetSubtype="1"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500"/>
                                        <p:tgtEl>
                                          <p:spTgt spid="6"/>
                                        </p:tgtEl>
                                      </p:cBhvr>
                                    </p:animEffect>
                                  </p:childTnLst>
                                </p:cTn>
                              </p:par>
                            </p:childTnLst>
                          </p:cTn>
                        </p:par>
                        <p:par>
                          <p:cTn id="13" fill="hold">
                            <p:stCondLst>
                              <p:cond delay="500"/>
                            </p:stCondLst>
                            <p:childTnLst>
                              <p:par>
                                <p:cTn id="14" presetID="42"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ppt_x</p:attrName>
                                        </p:attrNameLst>
                                      </p:cBhvr>
                                      <p:tavLst>
                                        <p:tav tm="0">
                                          <p:val>
                                            <p:strVal val="#ppt_x-#ppt_w*1.125000"/>
                                          </p:val>
                                        </p:tav>
                                        <p:tav tm="100000">
                                          <p:val>
                                            <p:strVal val="#ppt_x"/>
                                          </p:val>
                                        </p:tav>
                                      </p:tavLst>
                                    </p:anim>
                                    <p:animEffect transition="in" filter="wipe(right)">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childTnLst>
                          </p:cTn>
                        </p:par>
                        <p:par>
                          <p:cTn id="31" fill="hold">
                            <p:stCondLst>
                              <p:cond delay="1000"/>
                            </p:stCondLst>
                            <p:childTnLst>
                              <p:par>
                                <p:cTn id="32" presetID="12" presetClass="entr" presetSubtype="2" fill="hold" nodeType="after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additive="base">
                                        <p:cTn id="34" dur="500"/>
                                        <p:tgtEl>
                                          <p:spTgt spid="23"/>
                                        </p:tgtEl>
                                        <p:attrNameLst>
                                          <p:attrName>ppt_x</p:attrName>
                                        </p:attrNameLst>
                                      </p:cBhvr>
                                      <p:tavLst>
                                        <p:tav tm="0">
                                          <p:val>
                                            <p:strVal val="#ppt_x+#ppt_w*1.125000"/>
                                          </p:val>
                                        </p:tav>
                                        <p:tav tm="100000">
                                          <p:val>
                                            <p:strVal val="#ppt_x"/>
                                          </p:val>
                                        </p:tav>
                                      </p:tavLst>
                                    </p:anim>
                                    <p:animEffect transition="in" filter="wipe(left)">
                                      <p:cBhvr>
                                        <p:cTn id="3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Image result for industry background"/>
          <p:cNvPicPr>
            <a:picLocks noChangeAspect="1" noChangeArrowheads="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0" y="0"/>
            <a:ext cx="9158310" cy="51435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7297462" y="251460"/>
            <a:ext cx="1649730" cy="712470"/>
          </a:xfrm>
          <a:prstGeom prst="roundRect">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24" name="Rounded Rectangle 23"/>
          <p:cNvSpPr/>
          <p:nvPr/>
        </p:nvSpPr>
        <p:spPr>
          <a:xfrm>
            <a:off x="305260" y="1181100"/>
            <a:ext cx="8641932" cy="3703320"/>
          </a:xfrm>
          <a:prstGeom prst="roundRect">
            <a:avLst>
              <a:gd name="adj" fmla="val 7081"/>
            </a:avLst>
          </a:prstGeom>
          <a:solidFill>
            <a:schemeClr val="bg1">
              <a:lumMod val="9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7" name="Oval 6"/>
          <p:cNvSpPr/>
          <p:nvPr/>
        </p:nvSpPr>
        <p:spPr>
          <a:xfrm>
            <a:off x="724040" y="2490149"/>
            <a:ext cx="1085222" cy="108522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smtClean="0">
                <a:solidFill>
                  <a:schemeClr val="bg1"/>
                </a:solidFill>
                <a:latin typeface="Arial Black" panose="020B0A04020102020204" pitchFamily="34" charset="0"/>
              </a:rPr>
              <a:t>8</a:t>
            </a:r>
          </a:p>
        </p:txBody>
      </p:sp>
      <p:grpSp>
        <p:nvGrpSpPr>
          <p:cNvPr id="6" name="Group 5"/>
          <p:cNvGrpSpPr/>
          <p:nvPr/>
        </p:nvGrpSpPr>
        <p:grpSpPr>
          <a:xfrm>
            <a:off x="562714" y="2329376"/>
            <a:ext cx="1406771" cy="1428320"/>
            <a:chOff x="733530" y="3332457"/>
            <a:chExt cx="1406771" cy="1428320"/>
          </a:xfrm>
          <a:solidFill>
            <a:schemeClr val="bg1">
              <a:lumMod val="75000"/>
            </a:schemeClr>
          </a:solidFill>
          <a:scene3d>
            <a:camera prst="orthographicFront">
              <a:rot lat="0" lon="0" rev="0"/>
            </a:camera>
            <a:lightRig rig="soft" dir="t">
              <a:rot lat="0" lon="0" rev="0"/>
            </a:lightRig>
          </a:scene3d>
        </p:grpSpPr>
        <p:sp>
          <p:nvSpPr>
            <p:cNvPr id="5" name="Circular Arrow 4"/>
            <p:cNvSpPr/>
            <p:nvPr/>
          </p:nvSpPr>
          <p:spPr>
            <a:xfrm>
              <a:off x="733530" y="3332457"/>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19" name="Circular Arrow 18"/>
            <p:cNvSpPr/>
            <p:nvPr/>
          </p:nvSpPr>
          <p:spPr>
            <a:xfrm rot="7200000">
              <a:off x="733530" y="3344588"/>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20" name="Circular Arrow 19"/>
            <p:cNvSpPr/>
            <p:nvPr/>
          </p:nvSpPr>
          <p:spPr>
            <a:xfrm rot="14400000">
              <a:off x="733532" y="3354008"/>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graphicFrame>
        <p:nvGraphicFramePr>
          <p:cNvPr id="9" name="Diagram 8"/>
          <p:cNvGraphicFramePr/>
          <p:nvPr>
            <p:extLst>
              <p:ext uri="{D42A27DB-BD31-4B8C-83A1-F6EECF244321}">
                <p14:modId xmlns:p14="http://schemas.microsoft.com/office/powerpoint/2010/main" val="396000319"/>
              </p:ext>
            </p:extLst>
          </p:nvPr>
        </p:nvGraphicFramePr>
        <p:xfrm>
          <a:off x="1809262" y="1181099"/>
          <a:ext cx="6941038" cy="370332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2" name="TextBox 11"/>
          <p:cNvSpPr txBox="1"/>
          <p:nvPr/>
        </p:nvSpPr>
        <p:spPr>
          <a:xfrm>
            <a:off x="413046" y="299918"/>
            <a:ext cx="1396216" cy="615553"/>
          </a:xfrm>
          <a:prstGeom prst="rect">
            <a:avLst/>
          </a:prstGeom>
          <a:noFill/>
        </p:spPr>
        <p:txBody>
          <a:bodyPr vert="horz" wrap="none" lIns="0" tIns="0" rIns="0" bIns="0" rtlCol="0">
            <a:spAutoFit/>
          </a:bodyPr>
          <a:lstStyle/>
          <a:p>
            <a:pPr>
              <a:spcBef>
                <a:spcPts val="432"/>
              </a:spcBef>
              <a:buClr>
                <a:schemeClr val="bg1">
                  <a:lumMod val="50000"/>
                </a:schemeClr>
              </a:buClr>
            </a:pPr>
            <a:r>
              <a:rPr lang="en-US" sz="4000" b="1" dirty="0" smtClean="0">
                <a:solidFill>
                  <a:srgbClr val="C00000"/>
                </a:solidFill>
              </a:rPr>
              <a:t>Steps</a:t>
            </a:r>
          </a:p>
        </p:txBody>
      </p:sp>
    </p:spTree>
    <p:extLst>
      <p:ext uri="{BB962C8B-B14F-4D97-AF65-F5344CB8AC3E}">
        <p14:creationId xmlns:p14="http://schemas.microsoft.com/office/powerpoint/2010/main" val="4746211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9" name="Picture 7" descr="Image result for billboard"/>
          <p:cNvPicPr>
            <a:picLocks noChangeAspect="1" noChangeArrowheads="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0" y="-801688"/>
            <a:ext cx="9144000" cy="5945188"/>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1080" y="616519"/>
            <a:ext cx="7033930" cy="2764856"/>
          </a:xfrm>
          <a:prstGeom prst="rect">
            <a:avLst/>
          </a:prstGeom>
          <a:noFill/>
          <a:ln>
            <a:noFill/>
          </a:ln>
          <a:scene3d>
            <a:camera prst="orthographicFront"/>
            <a:lightRig rig="threePt" dir="t"/>
          </a:scene3d>
          <a:sp3d z="1270000"/>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053257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ounded Rectangle 65"/>
          <p:cNvSpPr/>
          <p:nvPr/>
        </p:nvSpPr>
        <p:spPr>
          <a:xfrm rot="16200000">
            <a:off x="1534328" y="2020935"/>
            <a:ext cx="522525" cy="492369"/>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DBO</a:t>
            </a:r>
          </a:p>
        </p:txBody>
      </p:sp>
      <p:sp>
        <p:nvSpPr>
          <p:cNvPr id="67" name="Rounded Rectangle 66"/>
          <p:cNvSpPr/>
          <p:nvPr/>
        </p:nvSpPr>
        <p:spPr>
          <a:xfrm>
            <a:off x="1235934" y="2316137"/>
            <a:ext cx="522525" cy="49236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Autofit/>
          </a:bodyPr>
          <a:lstStyle/>
          <a:p>
            <a:pPr algn="ctr"/>
            <a:r>
              <a:rPr lang="en-US" sz="1050" b="1" dirty="0" smtClean="0">
                <a:solidFill>
                  <a:schemeClr val="bg1"/>
                </a:solidFill>
              </a:rPr>
              <a:t>Adapter</a:t>
            </a:r>
          </a:p>
        </p:txBody>
      </p:sp>
      <p:grpSp>
        <p:nvGrpSpPr>
          <p:cNvPr id="132" name="Group 131"/>
          <p:cNvGrpSpPr/>
          <p:nvPr/>
        </p:nvGrpSpPr>
        <p:grpSpPr>
          <a:xfrm>
            <a:off x="793814" y="1316329"/>
            <a:ext cx="6991140" cy="2974321"/>
            <a:chOff x="793814" y="1316329"/>
            <a:chExt cx="6991140" cy="2974321"/>
          </a:xfrm>
        </p:grpSpPr>
        <p:cxnSp>
          <p:nvCxnSpPr>
            <p:cNvPr id="133" name="Curved Connector 132"/>
            <p:cNvCxnSpPr/>
            <p:nvPr/>
          </p:nvCxnSpPr>
          <p:spPr>
            <a:xfrm rot="5400000" flipH="1" flipV="1">
              <a:off x="550139" y="1620291"/>
              <a:ext cx="698365" cy="90442"/>
            </a:xfrm>
            <a:prstGeom prst="curved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Curved Connector 133"/>
            <p:cNvCxnSpPr/>
            <p:nvPr/>
          </p:nvCxnSpPr>
          <p:spPr>
            <a:xfrm rot="5400000" flipH="1" flipV="1">
              <a:off x="1728312" y="964644"/>
              <a:ext cx="381846" cy="1085215"/>
            </a:xfrm>
            <a:prstGeom prst="curved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Curved Connector 134"/>
            <p:cNvCxnSpPr/>
            <p:nvPr/>
          </p:nvCxnSpPr>
          <p:spPr>
            <a:xfrm rot="16200000" flipV="1">
              <a:off x="75356" y="3526970"/>
              <a:ext cx="1482135" cy="45220"/>
            </a:xfrm>
            <a:prstGeom prst="curved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Curved Connector 135"/>
            <p:cNvCxnSpPr/>
            <p:nvPr/>
          </p:nvCxnSpPr>
          <p:spPr>
            <a:xfrm rot="16200000" flipH="1">
              <a:off x="1050825" y="2626867"/>
              <a:ext cx="694597" cy="565518"/>
            </a:xfrm>
            <a:prstGeom prst="curvedConnector3">
              <a:avLst>
                <a:gd name="adj1" fmla="val 717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Curved Connector 137"/>
            <p:cNvCxnSpPr/>
            <p:nvPr/>
          </p:nvCxnSpPr>
          <p:spPr>
            <a:xfrm rot="16200000" flipV="1">
              <a:off x="7020020" y="3525716"/>
              <a:ext cx="1482135" cy="47732"/>
            </a:xfrm>
            <a:prstGeom prst="curvedConnector3">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9" name="Curved Connector 138"/>
            <p:cNvCxnSpPr/>
            <p:nvPr/>
          </p:nvCxnSpPr>
          <p:spPr>
            <a:xfrm rot="16200000" flipV="1">
              <a:off x="5902136" y="3465427"/>
              <a:ext cx="1482136" cy="168310"/>
            </a:xfrm>
            <a:prstGeom prst="curvedConnector3">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0" name="Curved Connector 139"/>
            <p:cNvCxnSpPr/>
            <p:nvPr/>
          </p:nvCxnSpPr>
          <p:spPr>
            <a:xfrm rot="5400000">
              <a:off x="5461272" y="2537213"/>
              <a:ext cx="266283" cy="808884"/>
            </a:xfrm>
            <a:prstGeom prst="curvedConnector3">
              <a:avLst>
                <a:gd name="adj1" fmla="val 50000"/>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1" name="Curved Connector 140"/>
            <p:cNvCxnSpPr/>
            <p:nvPr/>
          </p:nvCxnSpPr>
          <p:spPr>
            <a:xfrm rot="5400000">
              <a:off x="4391499" y="1812443"/>
              <a:ext cx="508354" cy="2016354"/>
            </a:xfrm>
            <a:prstGeom prst="curvedConnector3">
              <a:avLst>
                <a:gd name="adj1" fmla="val 50000"/>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2" name="Curved Connector 141"/>
            <p:cNvCxnSpPr/>
            <p:nvPr/>
          </p:nvCxnSpPr>
          <p:spPr>
            <a:xfrm flipV="1">
              <a:off x="2041775" y="2260881"/>
              <a:ext cx="686348" cy="6238"/>
            </a:xfrm>
            <a:prstGeom prst="curvedConnector3">
              <a:avLst>
                <a:gd name="adj1" fmla="val 50000"/>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3" name="Curved Connector 142"/>
            <p:cNvCxnSpPr/>
            <p:nvPr/>
          </p:nvCxnSpPr>
          <p:spPr>
            <a:xfrm rot="5400000" flipH="1" flipV="1">
              <a:off x="2731670" y="1331041"/>
              <a:ext cx="261262" cy="2133420"/>
            </a:xfrm>
            <a:prstGeom prst="curvedConnector4">
              <a:avLst>
                <a:gd name="adj1" fmla="val -64601"/>
                <a:gd name="adj2" fmla="val 90619"/>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5" name="Curved Connector 144"/>
            <p:cNvCxnSpPr/>
            <p:nvPr/>
          </p:nvCxnSpPr>
          <p:spPr>
            <a:xfrm rot="16200000" flipH="1">
              <a:off x="3210439" y="1095264"/>
              <a:ext cx="266291" cy="3692774"/>
            </a:xfrm>
            <a:prstGeom prst="curvedConnector3">
              <a:avLst>
                <a:gd name="adj1" fmla="val 50000"/>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7" name="Curved Connector 136"/>
            <p:cNvCxnSpPr/>
            <p:nvPr/>
          </p:nvCxnSpPr>
          <p:spPr>
            <a:xfrm rot="16200000" flipH="1">
              <a:off x="2434203" y="1871500"/>
              <a:ext cx="266291" cy="2140302"/>
            </a:xfrm>
            <a:prstGeom prst="curved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Curved Connector 143"/>
            <p:cNvCxnSpPr/>
            <p:nvPr/>
          </p:nvCxnSpPr>
          <p:spPr>
            <a:xfrm rot="16200000" flipV="1">
              <a:off x="2858750" y="743576"/>
              <a:ext cx="266285" cy="4396158"/>
            </a:xfrm>
            <a:prstGeom prst="curvedConnector3">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146" name="Group 145"/>
          <p:cNvGrpSpPr/>
          <p:nvPr/>
        </p:nvGrpSpPr>
        <p:grpSpPr>
          <a:xfrm>
            <a:off x="312622" y="1426459"/>
            <a:ext cx="8597169" cy="1850112"/>
            <a:chOff x="312622" y="1426459"/>
            <a:chExt cx="8597169" cy="1850112"/>
          </a:xfrm>
        </p:grpSpPr>
        <p:sp>
          <p:nvSpPr>
            <p:cNvPr id="147" name="TextBox 146"/>
            <p:cNvSpPr txBox="1"/>
            <p:nvPr/>
          </p:nvSpPr>
          <p:spPr>
            <a:xfrm>
              <a:off x="312622" y="1426459"/>
              <a:ext cx="586699"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ym typeface="Wingdings"/>
                </a:rPr>
                <a:t> </a:t>
              </a:r>
              <a:r>
                <a:rPr lang="en-US" sz="1050" dirty="0" smtClean="0"/>
                <a:t>publish</a:t>
              </a:r>
            </a:p>
          </p:txBody>
        </p:sp>
        <p:sp>
          <p:nvSpPr>
            <p:cNvPr id="148" name="TextBox 147"/>
            <p:cNvSpPr txBox="1"/>
            <p:nvPr/>
          </p:nvSpPr>
          <p:spPr>
            <a:xfrm>
              <a:off x="1668031" y="1536592"/>
              <a:ext cx="548227"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a:sym typeface="Wingdings"/>
                </a:rPr>
                <a:t></a:t>
              </a:r>
              <a:r>
                <a:rPr lang="en-US" sz="1050" dirty="0" smtClean="0">
                  <a:sym typeface="Wingdings"/>
                </a:rPr>
                <a:t> </a:t>
              </a:r>
              <a:r>
                <a:rPr lang="en-US" sz="1050" dirty="0" smtClean="0"/>
                <a:t>invoke</a:t>
              </a:r>
            </a:p>
          </p:txBody>
        </p:sp>
        <p:sp>
          <p:nvSpPr>
            <p:cNvPr id="149" name="TextBox 148"/>
            <p:cNvSpPr txBox="1"/>
            <p:nvPr/>
          </p:nvSpPr>
          <p:spPr>
            <a:xfrm>
              <a:off x="823962" y="2963454"/>
              <a:ext cx="411972"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a:sym typeface="Wingdings"/>
                </a:rPr>
                <a:t></a:t>
              </a:r>
              <a:r>
                <a:rPr lang="en-US" sz="1050" dirty="0" smtClean="0">
                  <a:sym typeface="Wingdings"/>
                </a:rPr>
                <a:t> </a:t>
              </a:r>
              <a:r>
                <a:rPr lang="en-US" sz="1050" dirty="0" smtClean="0"/>
                <a:t>emit</a:t>
              </a:r>
            </a:p>
          </p:txBody>
        </p:sp>
        <p:sp>
          <p:nvSpPr>
            <p:cNvPr id="150" name="TextBox 149"/>
            <p:cNvSpPr txBox="1"/>
            <p:nvPr/>
          </p:nvSpPr>
          <p:spPr>
            <a:xfrm>
              <a:off x="1680883" y="3044246"/>
              <a:ext cx="548227"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a:sym typeface="Wingdings"/>
                </a:rPr>
                <a:t></a:t>
              </a:r>
              <a:r>
                <a:rPr lang="en-US" sz="1050" dirty="0" smtClean="0">
                  <a:sym typeface="Wingdings"/>
                </a:rPr>
                <a:t> </a:t>
              </a:r>
              <a:r>
                <a:rPr lang="en-US" sz="1050" dirty="0" smtClean="0"/>
                <a:t>invoke</a:t>
              </a:r>
            </a:p>
          </p:txBody>
        </p:sp>
        <p:sp>
          <p:nvSpPr>
            <p:cNvPr id="151" name="TextBox 150"/>
            <p:cNvSpPr txBox="1"/>
            <p:nvPr/>
          </p:nvSpPr>
          <p:spPr>
            <a:xfrm>
              <a:off x="2492298" y="2970096"/>
              <a:ext cx="419987"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a:sym typeface="Wingdings"/>
                </a:rPr>
                <a:t></a:t>
              </a:r>
              <a:r>
                <a:rPr lang="en-US" sz="1050" dirty="0" smtClean="0">
                  <a:sym typeface="Wingdings"/>
                </a:rPr>
                <a:t> </a:t>
              </a:r>
              <a:r>
                <a:rPr lang="en-US" sz="1050" dirty="0" smtClean="0"/>
                <a:t>crud</a:t>
              </a:r>
            </a:p>
          </p:txBody>
        </p:sp>
        <p:sp>
          <p:nvSpPr>
            <p:cNvPr id="152" name="TextBox 151"/>
            <p:cNvSpPr txBox="1"/>
            <p:nvPr/>
          </p:nvSpPr>
          <p:spPr>
            <a:xfrm>
              <a:off x="7792497" y="3114988"/>
              <a:ext cx="1117294"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a:solidFill>
                    <a:schemeClr val="accent3"/>
                  </a:solidFill>
                  <a:sym typeface="Wingdings"/>
                </a:rPr>
                <a:t> </a:t>
              </a:r>
              <a:r>
                <a:rPr lang="en-US" sz="1050" dirty="0" smtClean="0">
                  <a:solidFill>
                    <a:schemeClr val="accent3"/>
                  </a:solidFill>
                  <a:sym typeface="Wingdings"/>
                </a:rPr>
                <a:t>consume/</a:t>
              </a:r>
              <a:r>
                <a:rPr lang="en-US" sz="1050" dirty="0" smtClean="0">
                  <a:solidFill>
                    <a:schemeClr val="accent3"/>
                  </a:solidFill>
                </a:rPr>
                <a:t>emit</a:t>
              </a:r>
            </a:p>
          </p:txBody>
        </p:sp>
        <p:sp>
          <p:nvSpPr>
            <p:cNvPr id="153" name="TextBox 152"/>
            <p:cNvSpPr txBox="1"/>
            <p:nvPr/>
          </p:nvSpPr>
          <p:spPr>
            <a:xfrm>
              <a:off x="6627441" y="2889305"/>
              <a:ext cx="705321"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olidFill>
                    <a:schemeClr val="accent3"/>
                  </a:solidFill>
                  <a:sym typeface="Wingdings"/>
                </a:rPr>
                <a:t> </a:t>
              </a:r>
              <a:r>
                <a:rPr lang="en-US" sz="1050" dirty="0" smtClean="0">
                  <a:solidFill>
                    <a:schemeClr val="accent3"/>
                  </a:solidFill>
                </a:rPr>
                <a:t>consume</a:t>
              </a:r>
            </a:p>
          </p:txBody>
        </p:sp>
        <p:sp>
          <p:nvSpPr>
            <p:cNvPr id="154" name="TextBox 153"/>
            <p:cNvSpPr txBox="1"/>
            <p:nvPr/>
          </p:nvSpPr>
          <p:spPr>
            <a:xfrm>
              <a:off x="5797896" y="2937840"/>
              <a:ext cx="509755"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olidFill>
                    <a:schemeClr val="accent3"/>
                  </a:solidFill>
                  <a:sym typeface="Wingdings"/>
                </a:rPr>
                <a:t> </a:t>
              </a:r>
              <a:r>
                <a:rPr lang="en-US" sz="1050" dirty="0" smtClean="0">
                  <a:solidFill>
                    <a:schemeClr val="accent3"/>
                  </a:solidFill>
                </a:rPr>
                <a:t>select</a:t>
              </a:r>
            </a:p>
          </p:txBody>
        </p:sp>
        <p:sp>
          <p:nvSpPr>
            <p:cNvPr id="155" name="TextBox 154"/>
            <p:cNvSpPr txBox="1"/>
            <p:nvPr/>
          </p:nvSpPr>
          <p:spPr>
            <a:xfrm>
              <a:off x="5026885" y="2739828"/>
              <a:ext cx="509755"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olidFill>
                    <a:schemeClr val="accent3"/>
                  </a:solidFill>
                  <a:sym typeface="Wingdings"/>
                </a:rPr>
                <a:t> </a:t>
              </a:r>
              <a:r>
                <a:rPr lang="en-US" sz="1050" dirty="0" smtClean="0">
                  <a:solidFill>
                    <a:schemeClr val="accent3"/>
                  </a:solidFill>
                </a:rPr>
                <a:t>select</a:t>
              </a:r>
            </a:p>
          </p:txBody>
        </p:sp>
        <p:sp>
          <p:nvSpPr>
            <p:cNvPr id="156" name="TextBox 155"/>
            <p:cNvSpPr txBox="1"/>
            <p:nvPr/>
          </p:nvSpPr>
          <p:spPr>
            <a:xfrm>
              <a:off x="2124883" y="2095179"/>
              <a:ext cx="543418"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olidFill>
                    <a:schemeClr val="accent3"/>
                  </a:solidFill>
                  <a:sym typeface="Wingdings"/>
                </a:rPr>
                <a:t> </a:t>
              </a:r>
              <a:r>
                <a:rPr lang="en-US" sz="1050" dirty="0" smtClean="0">
                  <a:solidFill>
                    <a:schemeClr val="accent3"/>
                  </a:solidFill>
                </a:rPr>
                <a:t>create</a:t>
              </a:r>
            </a:p>
          </p:txBody>
        </p:sp>
        <p:sp>
          <p:nvSpPr>
            <p:cNvPr id="157" name="TextBox 156"/>
            <p:cNvSpPr txBox="1"/>
            <p:nvPr/>
          </p:nvSpPr>
          <p:spPr>
            <a:xfrm>
              <a:off x="2124883" y="2487110"/>
              <a:ext cx="543418"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olidFill>
                    <a:schemeClr val="accent3"/>
                  </a:solidFill>
                  <a:sym typeface="Wingdings"/>
                </a:rPr>
                <a:t> </a:t>
              </a:r>
              <a:r>
                <a:rPr lang="en-US" sz="1050" dirty="0" smtClean="0">
                  <a:solidFill>
                    <a:schemeClr val="accent3"/>
                  </a:solidFill>
                </a:rPr>
                <a:t>create</a:t>
              </a:r>
            </a:p>
          </p:txBody>
        </p:sp>
      </p:grpSp>
      <p:grpSp>
        <p:nvGrpSpPr>
          <p:cNvPr id="126" name="Group 125"/>
          <p:cNvGrpSpPr/>
          <p:nvPr/>
        </p:nvGrpSpPr>
        <p:grpSpPr>
          <a:xfrm>
            <a:off x="532550" y="226083"/>
            <a:ext cx="7465933" cy="3523211"/>
            <a:chOff x="532550" y="226083"/>
            <a:chExt cx="7465933" cy="3523211"/>
          </a:xfrm>
          <a:solidFill>
            <a:schemeClr val="bg1">
              <a:lumMod val="65000"/>
            </a:schemeClr>
          </a:solidFill>
        </p:grpSpPr>
        <p:sp>
          <p:nvSpPr>
            <p:cNvPr id="114" name="Rounded Rectangle 113"/>
            <p:cNvSpPr/>
            <p:nvPr/>
          </p:nvSpPr>
          <p:spPr>
            <a:xfrm rot="5400000">
              <a:off x="3913933" y="2020935"/>
              <a:ext cx="522525" cy="4923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TE</a:t>
              </a:r>
            </a:p>
          </p:txBody>
        </p:sp>
        <p:sp>
          <p:nvSpPr>
            <p:cNvPr id="73" name="Rounded Rectangle 72"/>
            <p:cNvSpPr/>
            <p:nvPr/>
          </p:nvSpPr>
          <p:spPr>
            <a:xfrm>
              <a:off x="5737592" y="2316145"/>
              <a:ext cx="522525" cy="4923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JDBC</a:t>
              </a:r>
            </a:p>
          </p:txBody>
        </p:sp>
        <p:sp>
          <p:nvSpPr>
            <p:cNvPr id="49" name="Rounded Rectangle 48"/>
            <p:cNvSpPr/>
            <p:nvPr/>
          </p:nvSpPr>
          <p:spPr>
            <a:xfrm>
              <a:off x="1419619" y="3256925"/>
              <a:ext cx="522525" cy="49236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gn="ctr"/>
              <a:r>
                <a:rPr lang="en-US" sz="1100" b="1" dirty="0" smtClean="0">
                  <a:solidFill>
                    <a:schemeClr val="bg1"/>
                  </a:solidFill>
                </a:rPr>
                <a:t>REST</a:t>
              </a:r>
            </a:p>
          </p:txBody>
        </p:sp>
        <p:sp>
          <p:nvSpPr>
            <p:cNvPr id="33" name="Rounded Rectangle 32"/>
            <p:cNvSpPr/>
            <p:nvPr/>
          </p:nvSpPr>
          <p:spPr>
            <a:xfrm>
              <a:off x="2507049" y="226083"/>
              <a:ext cx="522525" cy="49236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gn="ctr"/>
              <a:r>
                <a:rPr lang="en-US" sz="1100" b="1" dirty="0" smtClean="0">
                  <a:solidFill>
                    <a:schemeClr val="bg1"/>
                  </a:solidFill>
                </a:rPr>
                <a:t>REST</a:t>
              </a:r>
            </a:p>
          </p:txBody>
        </p:sp>
        <p:sp>
          <p:nvSpPr>
            <p:cNvPr id="29" name="Rounded Rectangle 28"/>
            <p:cNvSpPr/>
            <p:nvPr/>
          </p:nvSpPr>
          <p:spPr>
            <a:xfrm>
              <a:off x="1115365" y="1698174"/>
              <a:ext cx="522525" cy="49236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gn="ctr"/>
              <a:r>
                <a:rPr lang="en-US" sz="1100" b="1" dirty="0" smtClean="0">
                  <a:solidFill>
                    <a:schemeClr val="bg1"/>
                  </a:solidFill>
                </a:rPr>
                <a:t>REST</a:t>
              </a:r>
            </a:p>
          </p:txBody>
        </p:sp>
        <p:sp>
          <p:nvSpPr>
            <p:cNvPr id="21" name="Rounded Rectangle 20"/>
            <p:cNvSpPr/>
            <p:nvPr/>
          </p:nvSpPr>
          <p:spPr>
            <a:xfrm>
              <a:off x="7475958" y="2316145"/>
              <a:ext cx="522525" cy="4923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DES</a:t>
              </a:r>
            </a:p>
          </p:txBody>
        </p:sp>
        <p:sp>
          <p:nvSpPr>
            <p:cNvPr id="22" name="Rounded Rectangle 21"/>
            <p:cNvSpPr/>
            <p:nvPr/>
          </p:nvSpPr>
          <p:spPr>
            <a:xfrm>
              <a:off x="532550" y="2316143"/>
              <a:ext cx="522525" cy="49236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DES</a:t>
              </a:r>
            </a:p>
          </p:txBody>
        </p:sp>
        <p:sp>
          <p:nvSpPr>
            <p:cNvPr id="20" name="Rounded Rectangle 19"/>
            <p:cNvSpPr/>
            <p:nvPr/>
          </p:nvSpPr>
          <p:spPr>
            <a:xfrm>
              <a:off x="6297786" y="2316145"/>
              <a:ext cx="522525" cy="4923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DES</a:t>
              </a:r>
            </a:p>
          </p:txBody>
        </p:sp>
      </p:grpSp>
      <p:sp>
        <p:nvSpPr>
          <p:cNvPr id="2" name="Footer Placeholder 1"/>
          <p:cNvSpPr>
            <a:spLocks noGrp="1"/>
          </p:cNvSpPr>
          <p:nvPr>
            <p:ph type="ftr" sz="quarter" idx="12"/>
          </p:nvPr>
        </p:nvSpPr>
        <p:spPr/>
        <p:txBody>
          <a:bodyPr/>
          <a:lstStyle/>
          <a:p>
            <a:r>
              <a:rPr lang="en-US" smtClean="0"/>
              <a:t>© 2018 Software AG. All rights reserved. For internal use only</a:t>
            </a:r>
            <a:endParaRPr lang="en-US" dirty="0" smtClean="0"/>
          </a:p>
        </p:txBody>
      </p:sp>
      <p:grpSp>
        <p:nvGrpSpPr>
          <p:cNvPr id="130" name="Group 129"/>
          <p:cNvGrpSpPr/>
          <p:nvPr/>
        </p:nvGrpSpPr>
        <p:grpSpPr>
          <a:xfrm>
            <a:off x="4183742" y="195574"/>
            <a:ext cx="3721118" cy="1170889"/>
            <a:chOff x="4183742" y="195574"/>
            <a:chExt cx="3721118" cy="1170889"/>
          </a:xfrm>
        </p:grpSpPr>
        <p:pic>
          <p:nvPicPr>
            <p:cNvPr id="84" name="Grafik 848"/>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6733971" y="195574"/>
              <a:ext cx="1170889" cy="1170889"/>
            </a:xfrm>
            <a:prstGeom prst="rect">
              <a:avLst/>
            </a:prstGeom>
          </p:spPr>
        </p:pic>
        <p:pic>
          <p:nvPicPr>
            <p:cNvPr id="85" name="Grafik 848"/>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5467772" y="195574"/>
              <a:ext cx="1170889" cy="1170889"/>
            </a:xfrm>
            <a:prstGeom prst="rect">
              <a:avLst/>
            </a:prstGeom>
          </p:spPr>
        </p:pic>
        <p:pic>
          <p:nvPicPr>
            <p:cNvPr id="86" name="Grafik 848"/>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4183742" y="195574"/>
              <a:ext cx="1170889" cy="1170889"/>
            </a:xfrm>
            <a:prstGeom prst="rect">
              <a:avLst/>
            </a:prstGeom>
          </p:spPr>
        </p:pic>
      </p:grpSp>
      <p:grpSp>
        <p:nvGrpSpPr>
          <p:cNvPr id="131" name="Group 130"/>
          <p:cNvGrpSpPr/>
          <p:nvPr/>
        </p:nvGrpSpPr>
        <p:grpSpPr>
          <a:xfrm>
            <a:off x="4349104" y="501814"/>
            <a:ext cx="3407931" cy="432081"/>
            <a:chOff x="4349104" y="501814"/>
            <a:chExt cx="3407931" cy="432081"/>
          </a:xfrm>
        </p:grpSpPr>
        <p:sp>
          <p:nvSpPr>
            <p:cNvPr id="87" name="TextBox 86"/>
            <p:cNvSpPr txBox="1"/>
            <p:nvPr/>
          </p:nvSpPr>
          <p:spPr>
            <a:xfrm>
              <a:off x="6881795" y="578012"/>
              <a:ext cx="875240" cy="215444"/>
            </a:xfrm>
            <a:prstGeom prst="rect">
              <a:avLst/>
            </a:prstGeom>
            <a:noFill/>
          </p:spPr>
          <p:txBody>
            <a:bodyPr vert="horz" wrap="none" lIns="0" tIns="0" rIns="0" bIns="0" rtlCol="0">
              <a:spAutoFit/>
            </a:bodyPr>
            <a:lstStyle/>
            <a:p>
              <a:pPr>
                <a:spcBef>
                  <a:spcPts val="432"/>
                </a:spcBef>
                <a:buClr>
                  <a:schemeClr val="bg1">
                    <a:lumMod val="50000"/>
                  </a:schemeClr>
                </a:buClr>
              </a:pPr>
              <a:r>
                <a:rPr lang="en-US" sz="1400" dirty="0" smtClean="0">
                  <a:solidFill>
                    <a:schemeClr val="accent3"/>
                  </a:solidFill>
                </a:rPr>
                <a:t>Dashboard</a:t>
              </a:r>
            </a:p>
          </p:txBody>
        </p:sp>
        <p:sp>
          <p:nvSpPr>
            <p:cNvPr id="88" name="TextBox 87"/>
            <p:cNvSpPr txBox="1"/>
            <p:nvPr/>
          </p:nvSpPr>
          <p:spPr>
            <a:xfrm>
              <a:off x="5803276" y="503008"/>
              <a:ext cx="499880" cy="430887"/>
            </a:xfrm>
            <a:prstGeom prst="rect">
              <a:avLst/>
            </a:prstGeom>
            <a:noFill/>
          </p:spPr>
          <p:txBody>
            <a:bodyPr vert="horz" wrap="none" lIns="0" tIns="0" rIns="0" bIns="0" rtlCol="0">
              <a:spAutoFit/>
            </a:bodyPr>
            <a:lstStyle/>
            <a:p>
              <a:pPr algn="ctr">
                <a:spcBef>
                  <a:spcPts val="432"/>
                </a:spcBef>
                <a:buClr>
                  <a:schemeClr val="bg1">
                    <a:lumMod val="50000"/>
                  </a:schemeClr>
                </a:buClr>
              </a:pPr>
              <a:r>
                <a:rPr lang="en-US" sz="1400" dirty="0" smtClean="0">
                  <a:solidFill>
                    <a:schemeClr val="accent3"/>
                  </a:solidFill>
                </a:rPr>
                <a:t>Triage</a:t>
              </a:r>
              <a:br>
                <a:rPr lang="en-US" sz="1400" dirty="0" smtClean="0">
                  <a:solidFill>
                    <a:schemeClr val="accent3"/>
                  </a:solidFill>
                </a:rPr>
              </a:br>
              <a:r>
                <a:rPr lang="en-US" sz="1400" dirty="0" smtClean="0">
                  <a:solidFill>
                    <a:schemeClr val="accent3"/>
                  </a:solidFill>
                </a:rPr>
                <a:t>tasks</a:t>
              </a:r>
            </a:p>
          </p:txBody>
        </p:sp>
        <p:sp>
          <p:nvSpPr>
            <p:cNvPr id="89" name="TextBox 88"/>
            <p:cNvSpPr txBox="1"/>
            <p:nvPr/>
          </p:nvSpPr>
          <p:spPr>
            <a:xfrm>
              <a:off x="4349104" y="501814"/>
              <a:ext cx="838106" cy="430887"/>
            </a:xfrm>
            <a:prstGeom prst="rect">
              <a:avLst/>
            </a:prstGeom>
            <a:noFill/>
          </p:spPr>
          <p:txBody>
            <a:bodyPr vert="horz" wrap="square" lIns="0" tIns="0" rIns="0" bIns="0" rtlCol="0">
              <a:spAutoFit/>
            </a:bodyPr>
            <a:lstStyle/>
            <a:p>
              <a:pPr algn="ctr">
                <a:spcBef>
                  <a:spcPts val="432"/>
                </a:spcBef>
                <a:buClr>
                  <a:schemeClr val="bg1">
                    <a:lumMod val="50000"/>
                  </a:schemeClr>
                </a:buClr>
              </a:pPr>
              <a:r>
                <a:rPr lang="en-US" sz="1400" dirty="0" smtClean="0">
                  <a:solidFill>
                    <a:schemeClr val="accent3"/>
                  </a:solidFill>
                </a:rPr>
                <a:t>Work log app</a:t>
              </a:r>
            </a:p>
          </p:txBody>
        </p:sp>
      </p:grpSp>
      <p:grpSp>
        <p:nvGrpSpPr>
          <p:cNvPr id="128" name="Group 127"/>
          <p:cNvGrpSpPr/>
          <p:nvPr/>
        </p:nvGrpSpPr>
        <p:grpSpPr>
          <a:xfrm>
            <a:off x="3182812" y="1366463"/>
            <a:ext cx="4136604" cy="592969"/>
            <a:chOff x="3182812" y="1366463"/>
            <a:chExt cx="4136604" cy="592969"/>
          </a:xfrm>
        </p:grpSpPr>
        <p:cxnSp>
          <p:nvCxnSpPr>
            <p:cNvPr id="91" name="Curved Connector 90"/>
            <p:cNvCxnSpPr>
              <a:stCxn id="7" idx="0"/>
              <a:endCxn id="84" idx="2"/>
            </p:cNvCxnSpPr>
            <p:nvPr/>
          </p:nvCxnSpPr>
          <p:spPr>
            <a:xfrm rot="5400000" flipH="1" flipV="1">
              <a:off x="6468164" y="1108179"/>
              <a:ext cx="592968" cy="1109536"/>
            </a:xfrm>
            <a:prstGeom prst="curvedConnector3">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2" name="Curved Connector 91"/>
            <p:cNvCxnSpPr>
              <a:stCxn id="14" idx="0"/>
              <a:endCxn id="85" idx="2"/>
            </p:cNvCxnSpPr>
            <p:nvPr/>
          </p:nvCxnSpPr>
          <p:spPr>
            <a:xfrm rot="5400000" flipH="1" flipV="1">
              <a:off x="5090645" y="996860"/>
              <a:ext cx="592969" cy="1332176"/>
            </a:xfrm>
            <a:prstGeom prst="curvedConnector3">
              <a:avLst>
                <a:gd name="adj1" fmla="val 50000"/>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5" name="Curved Connector 94"/>
            <p:cNvCxnSpPr>
              <a:stCxn id="4" idx="0"/>
              <a:endCxn id="86" idx="2"/>
            </p:cNvCxnSpPr>
            <p:nvPr/>
          </p:nvCxnSpPr>
          <p:spPr>
            <a:xfrm rot="5400000" flipH="1" flipV="1">
              <a:off x="3679515" y="869760"/>
              <a:ext cx="592969" cy="1586376"/>
            </a:xfrm>
            <a:prstGeom prst="curvedConnector3">
              <a:avLst>
                <a:gd name="adj1" fmla="val 50000"/>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25" name="Group 124"/>
          <p:cNvGrpSpPr/>
          <p:nvPr/>
        </p:nvGrpSpPr>
        <p:grpSpPr>
          <a:xfrm>
            <a:off x="271302" y="472267"/>
            <a:ext cx="8400421" cy="4240411"/>
            <a:chOff x="271302" y="472267"/>
            <a:chExt cx="8400421" cy="4240411"/>
          </a:xfrm>
          <a:solidFill>
            <a:schemeClr val="bg1">
              <a:lumMod val="75000"/>
            </a:schemeClr>
          </a:solidFill>
        </p:grpSpPr>
        <p:sp>
          <p:nvSpPr>
            <p:cNvPr id="4" name="Rounded Rectangle 3"/>
            <p:cNvSpPr/>
            <p:nvPr/>
          </p:nvSpPr>
          <p:spPr>
            <a:xfrm>
              <a:off x="2728123" y="1959432"/>
              <a:ext cx="909376" cy="60289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Agile</a:t>
              </a:r>
              <a:br>
                <a:rPr lang="en-US" sz="1400" b="1" dirty="0" smtClean="0">
                  <a:solidFill>
                    <a:schemeClr val="bg1"/>
                  </a:solidFill>
                </a:rPr>
              </a:br>
              <a:r>
                <a:rPr lang="en-US" sz="1400" b="1" dirty="0" smtClean="0">
                  <a:solidFill>
                    <a:schemeClr val="bg1"/>
                  </a:solidFill>
                </a:rPr>
                <a:t>Apps</a:t>
              </a:r>
            </a:p>
          </p:txBody>
        </p:sp>
        <p:sp>
          <p:nvSpPr>
            <p:cNvPr id="5" name="Can 4"/>
            <p:cNvSpPr/>
            <p:nvPr/>
          </p:nvSpPr>
          <p:spPr>
            <a:xfrm>
              <a:off x="3029574" y="3074797"/>
              <a:ext cx="1215850" cy="1065125"/>
            </a:xfrm>
            <a:prstGeom prst="ca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Terracotta</a:t>
              </a:r>
            </a:p>
            <a:p>
              <a:pPr algn="ctr"/>
              <a:r>
                <a:rPr lang="en-US" sz="1400" b="1" dirty="0" smtClean="0">
                  <a:solidFill>
                    <a:schemeClr val="bg1"/>
                  </a:solidFill>
                </a:rPr>
                <a:t>DB</a:t>
              </a:r>
            </a:p>
          </p:txBody>
        </p:sp>
        <p:sp>
          <p:nvSpPr>
            <p:cNvPr id="6" name="Can 5"/>
            <p:cNvSpPr/>
            <p:nvPr/>
          </p:nvSpPr>
          <p:spPr>
            <a:xfrm>
              <a:off x="4582046" y="3074797"/>
              <a:ext cx="1215850" cy="1065125"/>
            </a:xfrm>
            <a:prstGeom prst="ca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Event Store </a:t>
              </a:r>
              <a:r>
                <a:rPr lang="en-US" sz="1100" dirty="0" smtClean="0">
                  <a:solidFill>
                    <a:schemeClr val="bg1"/>
                  </a:solidFill>
                </a:rPr>
                <a:t>(</a:t>
              </a:r>
              <a:r>
                <a:rPr lang="en-US" sz="1100" dirty="0" err="1" smtClean="0">
                  <a:solidFill>
                    <a:schemeClr val="bg1"/>
                  </a:solidFill>
                </a:rPr>
                <a:t>ElasticSearch</a:t>
              </a:r>
              <a:r>
                <a:rPr lang="en-US" sz="1100" dirty="0" smtClean="0">
                  <a:solidFill>
                    <a:schemeClr val="bg1"/>
                  </a:solidFill>
                </a:rPr>
                <a:t>)</a:t>
              </a:r>
              <a:endParaRPr lang="en-US" sz="1400" dirty="0" smtClean="0">
                <a:solidFill>
                  <a:schemeClr val="bg1"/>
                </a:solidFill>
              </a:endParaRPr>
            </a:p>
          </p:txBody>
        </p:sp>
        <p:sp>
          <p:nvSpPr>
            <p:cNvPr id="13" name="Rounded Rectangle 12"/>
            <p:cNvSpPr/>
            <p:nvPr/>
          </p:nvSpPr>
          <p:spPr>
            <a:xfrm>
              <a:off x="7325244" y="1959432"/>
              <a:ext cx="1346479" cy="60289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err="1" smtClean="0">
                  <a:solidFill>
                    <a:schemeClr val="bg1"/>
                  </a:solidFill>
                </a:rPr>
                <a:t>Apama</a:t>
              </a:r>
              <a:endParaRPr lang="en-US" sz="1400" b="1" dirty="0" smtClean="0">
                <a:solidFill>
                  <a:schemeClr val="bg1"/>
                </a:solidFill>
              </a:endParaRPr>
            </a:p>
          </p:txBody>
        </p:sp>
        <p:sp>
          <p:nvSpPr>
            <p:cNvPr id="14" name="Rounded Rectangle 13"/>
            <p:cNvSpPr/>
            <p:nvPr/>
          </p:nvSpPr>
          <p:spPr>
            <a:xfrm>
              <a:off x="4183742" y="1959432"/>
              <a:ext cx="1074597" cy="60289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Business Console</a:t>
              </a:r>
            </a:p>
          </p:txBody>
        </p:sp>
        <p:sp>
          <p:nvSpPr>
            <p:cNvPr id="16" name="Rounded Rectangle 15"/>
            <p:cNvSpPr/>
            <p:nvPr/>
          </p:nvSpPr>
          <p:spPr>
            <a:xfrm>
              <a:off x="271302" y="472268"/>
              <a:ext cx="1346479" cy="84406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API Portal</a:t>
              </a:r>
            </a:p>
          </p:txBody>
        </p:sp>
        <p:sp>
          <p:nvSpPr>
            <p:cNvPr id="17" name="Rounded Rectangle 16"/>
            <p:cNvSpPr/>
            <p:nvPr/>
          </p:nvSpPr>
          <p:spPr>
            <a:xfrm>
              <a:off x="1788603" y="472267"/>
              <a:ext cx="1346479" cy="84406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API Gateway</a:t>
              </a:r>
            </a:p>
          </p:txBody>
        </p:sp>
        <p:sp>
          <p:nvSpPr>
            <p:cNvPr id="18" name="Rounded Rectangle 17"/>
            <p:cNvSpPr/>
            <p:nvPr/>
          </p:nvSpPr>
          <p:spPr>
            <a:xfrm>
              <a:off x="1256041" y="3549580"/>
              <a:ext cx="1346479" cy="47980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Cumulocity</a:t>
              </a:r>
            </a:p>
          </p:txBody>
        </p:sp>
        <p:sp>
          <p:nvSpPr>
            <p:cNvPr id="19" name="Rounded Rectangle 18"/>
            <p:cNvSpPr/>
            <p:nvPr/>
          </p:nvSpPr>
          <p:spPr>
            <a:xfrm>
              <a:off x="723478" y="4290647"/>
              <a:ext cx="7420722" cy="42203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Universal Messaging</a:t>
              </a:r>
            </a:p>
          </p:txBody>
        </p:sp>
        <p:sp>
          <p:nvSpPr>
            <p:cNvPr id="3" name="Rounded Rectangle 2"/>
            <p:cNvSpPr/>
            <p:nvPr/>
          </p:nvSpPr>
          <p:spPr>
            <a:xfrm>
              <a:off x="442124" y="1959430"/>
              <a:ext cx="1346479" cy="60289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Integration Server</a:t>
              </a:r>
            </a:p>
          </p:txBody>
        </p:sp>
        <p:grpSp>
          <p:nvGrpSpPr>
            <p:cNvPr id="111" name="Group 110"/>
            <p:cNvGrpSpPr/>
            <p:nvPr/>
          </p:nvGrpSpPr>
          <p:grpSpPr>
            <a:xfrm>
              <a:off x="5536640" y="1959431"/>
              <a:ext cx="1346479" cy="607012"/>
              <a:chOff x="5536640" y="1959431"/>
              <a:chExt cx="1346479" cy="607012"/>
            </a:xfrm>
            <a:grpFill/>
          </p:grpSpPr>
          <p:sp>
            <p:nvSpPr>
              <p:cNvPr id="7" name="Rounded Rectangle 6"/>
              <p:cNvSpPr/>
              <p:nvPr/>
            </p:nvSpPr>
            <p:spPr>
              <a:xfrm>
                <a:off x="5536640" y="1959431"/>
                <a:ext cx="1346479" cy="60289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err="1" smtClean="0">
                    <a:solidFill>
                      <a:schemeClr val="bg1"/>
                    </a:solidFill>
                  </a:rPr>
                  <a:t>MashZone</a:t>
                </a:r>
                <a:r>
                  <a:rPr lang="en-US" sz="1400" b="1" dirty="0" smtClean="0">
                    <a:solidFill>
                      <a:schemeClr val="bg1"/>
                    </a:solidFill>
                  </a:rPr>
                  <a:t> </a:t>
                </a:r>
                <a:r>
                  <a:rPr lang="en-US" sz="1400" b="1" dirty="0" err="1" smtClean="0">
                    <a:solidFill>
                      <a:schemeClr val="bg1"/>
                    </a:solidFill>
                  </a:rPr>
                  <a:t>NextGen</a:t>
                </a:r>
                <a:endParaRPr lang="en-US" sz="1400" b="1" dirty="0" smtClean="0">
                  <a:solidFill>
                    <a:schemeClr val="bg1"/>
                  </a:solidFill>
                </a:endParaRPr>
              </a:p>
            </p:txBody>
          </p:sp>
          <p:sp>
            <p:nvSpPr>
              <p:cNvPr id="109" name="Rectangle 108"/>
              <p:cNvSpPr/>
              <p:nvPr/>
            </p:nvSpPr>
            <p:spPr>
              <a:xfrm>
                <a:off x="5607041" y="2404860"/>
                <a:ext cx="93623" cy="1615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grpSp>
    </p:spTree>
    <p:extLst>
      <p:ext uri="{BB962C8B-B14F-4D97-AF65-F5344CB8AC3E}">
        <p14:creationId xmlns:p14="http://schemas.microsoft.com/office/powerpoint/2010/main" val="13180640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Image result for industry background"/>
          <p:cNvPicPr>
            <a:picLocks noChangeAspect="1" noChangeArrowheads="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0" y="0"/>
            <a:ext cx="9158310" cy="51435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7297462" y="251460"/>
            <a:ext cx="1649730" cy="712470"/>
          </a:xfrm>
          <a:prstGeom prst="roundRect">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nvGrpSpPr>
          <p:cNvPr id="4" name="Group 3"/>
          <p:cNvGrpSpPr/>
          <p:nvPr/>
        </p:nvGrpSpPr>
        <p:grpSpPr>
          <a:xfrm>
            <a:off x="1647930" y="607695"/>
            <a:ext cx="4783015" cy="1964055"/>
            <a:chOff x="1647930" y="607695"/>
            <a:chExt cx="4783015" cy="1964055"/>
          </a:xfrm>
        </p:grpSpPr>
        <p:sp>
          <p:nvSpPr>
            <p:cNvPr id="2" name="Rounded Rectangle 1"/>
            <p:cNvSpPr/>
            <p:nvPr/>
          </p:nvSpPr>
          <p:spPr>
            <a:xfrm>
              <a:off x="1647930" y="607695"/>
              <a:ext cx="4783015" cy="1964055"/>
            </a:xfrm>
            <a:prstGeom prst="roundRect">
              <a:avLst/>
            </a:prstGeom>
            <a:solidFill>
              <a:schemeClr val="bg1">
                <a:lumMod val="9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3" name="TextBox 2"/>
            <p:cNvSpPr txBox="1"/>
            <p:nvPr/>
          </p:nvSpPr>
          <p:spPr>
            <a:xfrm>
              <a:off x="2371411" y="748486"/>
              <a:ext cx="3989196" cy="276999"/>
            </a:xfrm>
            <a:prstGeom prst="rect">
              <a:avLst/>
            </a:prstGeom>
            <a:noFill/>
          </p:spPr>
          <p:txBody>
            <a:bodyPr vert="horz" wrap="square" lIns="0" tIns="0" rIns="0" bIns="0" rtlCol="0">
              <a:spAutoFit/>
            </a:bodyPr>
            <a:lstStyle/>
            <a:p>
              <a:pPr>
                <a:spcBef>
                  <a:spcPts val="432"/>
                </a:spcBef>
                <a:buClr>
                  <a:schemeClr val="bg1">
                    <a:lumMod val="50000"/>
                  </a:schemeClr>
                </a:buClr>
              </a:pPr>
              <a:r>
                <a:rPr lang="en-US" sz="1800" b="1" dirty="0" smtClean="0">
                  <a:solidFill>
                    <a:srgbClr val="C00000"/>
                  </a:solidFill>
                </a:rPr>
                <a:t>PROBLEM</a:t>
              </a:r>
            </a:p>
          </p:txBody>
        </p:sp>
        <p:sp>
          <p:nvSpPr>
            <p:cNvPr id="22" name="TextBox 21"/>
            <p:cNvSpPr txBox="1"/>
            <p:nvPr/>
          </p:nvSpPr>
          <p:spPr>
            <a:xfrm>
              <a:off x="2371411" y="1084436"/>
              <a:ext cx="3989196" cy="646331"/>
            </a:xfrm>
            <a:prstGeom prst="rect">
              <a:avLst/>
            </a:prstGeom>
            <a:noFill/>
          </p:spPr>
          <p:txBody>
            <a:bodyPr vert="horz" wrap="square" lIns="0" tIns="0" rIns="0" bIns="0" rtlCol="0">
              <a:spAutoFit/>
            </a:bodyPr>
            <a:lstStyle/>
            <a:p>
              <a:pPr marL="285750" indent="-285750">
                <a:buFont typeface="Arial" panose="020B0604020202020204" pitchFamily="34" charset="0"/>
                <a:buChar char="•"/>
              </a:pPr>
              <a:r>
                <a:rPr lang="en-US" sz="1400" dirty="0"/>
                <a:t>We must be able to detect exceptional changes in Thing </a:t>
              </a:r>
              <a:r>
                <a:rPr lang="en-US" sz="1400" dirty="0" smtClean="0"/>
                <a:t>health </a:t>
              </a:r>
              <a:r>
                <a:rPr lang="en-US" sz="1400" dirty="0"/>
                <a:t>in real time and raise alerts.</a:t>
              </a:r>
            </a:p>
          </p:txBody>
        </p:sp>
      </p:grpSp>
      <p:grpSp>
        <p:nvGrpSpPr>
          <p:cNvPr id="23" name="Group 22"/>
          <p:cNvGrpSpPr/>
          <p:nvPr/>
        </p:nvGrpSpPr>
        <p:grpSpPr>
          <a:xfrm>
            <a:off x="2514447" y="2747994"/>
            <a:ext cx="4783015" cy="1964055"/>
            <a:chOff x="1647930" y="607695"/>
            <a:chExt cx="4783015" cy="1964055"/>
          </a:xfrm>
        </p:grpSpPr>
        <p:sp>
          <p:nvSpPr>
            <p:cNvPr id="24" name="Rounded Rectangle 23"/>
            <p:cNvSpPr/>
            <p:nvPr/>
          </p:nvSpPr>
          <p:spPr>
            <a:xfrm>
              <a:off x="1647930" y="607695"/>
              <a:ext cx="4783015" cy="1964055"/>
            </a:xfrm>
            <a:prstGeom prst="roundRect">
              <a:avLst/>
            </a:prstGeom>
            <a:solidFill>
              <a:schemeClr val="bg1">
                <a:lumMod val="9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25" name="TextBox 24"/>
            <p:cNvSpPr txBox="1"/>
            <p:nvPr/>
          </p:nvSpPr>
          <p:spPr>
            <a:xfrm>
              <a:off x="1869011" y="748486"/>
              <a:ext cx="3989196" cy="276999"/>
            </a:xfrm>
            <a:prstGeom prst="rect">
              <a:avLst/>
            </a:prstGeom>
            <a:noFill/>
          </p:spPr>
          <p:txBody>
            <a:bodyPr vert="horz" wrap="square" lIns="0" tIns="0" rIns="0" bIns="0" rtlCol="0">
              <a:spAutoFit/>
            </a:bodyPr>
            <a:lstStyle/>
            <a:p>
              <a:pPr>
                <a:spcBef>
                  <a:spcPts val="432"/>
                </a:spcBef>
                <a:buClr>
                  <a:schemeClr val="bg1">
                    <a:lumMod val="50000"/>
                  </a:schemeClr>
                </a:buClr>
              </a:pPr>
              <a:r>
                <a:rPr lang="en-US" sz="1800" b="1" dirty="0" smtClean="0">
                  <a:solidFill>
                    <a:srgbClr val="C00000"/>
                  </a:solidFill>
                </a:rPr>
                <a:t>SOLUTION</a:t>
              </a:r>
            </a:p>
          </p:txBody>
        </p:sp>
        <p:sp>
          <p:nvSpPr>
            <p:cNvPr id="26" name="TextBox 25"/>
            <p:cNvSpPr txBox="1"/>
            <p:nvPr/>
          </p:nvSpPr>
          <p:spPr>
            <a:xfrm>
              <a:off x="1869011" y="1084436"/>
              <a:ext cx="3989196" cy="430887"/>
            </a:xfrm>
            <a:prstGeom prst="rect">
              <a:avLst/>
            </a:prstGeom>
            <a:noFill/>
          </p:spPr>
          <p:txBody>
            <a:bodyPr vert="horz" wrap="square" lIns="0" tIns="0" rIns="0" bIns="0" rtlCol="0">
              <a:spAutoFit/>
            </a:bodyPr>
            <a:lstStyle/>
            <a:p>
              <a:pPr marL="285750" indent="-285750">
                <a:buFont typeface="Arial" panose="020B0604020202020204" pitchFamily="34" charset="0"/>
                <a:buChar char="•"/>
              </a:pPr>
              <a:r>
                <a:rPr lang="en-US" sz="1400" dirty="0" smtClean="0"/>
                <a:t>Use </a:t>
              </a:r>
              <a:r>
                <a:rPr lang="en-US" sz="1400" dirty="0" err="1" smtClean="0"/>
                <a:t>Apama</a:t>
              </a:r>
              <a:r>
                <a:rPr lang="en-US" sz="1400" dirty="0" smtClean="0"/>
                <a:t> to detect the problematic pattern and send an Alert event.</a:t>
              </a:r>
              <a:endParaRPr lang="en-US" sz="1400" dirty="0"/>
            </a:p>
          </p:txBody>
        </p:sp>
      </p:grpSp>
      <p:grpSp>
        <p:nvGrpSpPr>
          <p:cNvPr id="13" name="Group 12"/>
          <p:cNvGrpSpPr/>
          <p:nvPr/>
        </p:nvGrpSpPr>
        <p:grpSpPr>
          <a:xfrm>
            <a:off x="272241" y="346710"/>
            <a:ext cx="1988820" cy="2651760"/>
            <a:chOff x="3399790" y="2034540"/>
            <a:chExt cx="1988820" cy="2651760"/>
          </a:xfrm>
        </p:grpSpPr>
        <p:sp>
          <p:nvSpPr>
            <p:cNvPr id="8" name="Rounded Rectangle 7"/>
            <p:cNvSpPr/>
            <p:nvPr/>
          </p:nvSpPr>
          <p:spPr>
            <a:xfrm>
              <a:off x="3399790" y="2034540"/>
              <a:ext cx="1988820" cy="2651760"/>
            </a:xfrm>
            <a:prstGeom prst="roundRect">
              <a:avLst/>
            </a:prstGeom>
            <a:solidFill>
              <a:srgbClr val="B51D1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a:p>
              <a:pPr algn="ctr"/>
              <a:endParaRPr lang="en-US" sz="1400" b="1" dirty="0">
                <a:solidFill>
                  <a:schemeClr val="bg1"/>
                </a:solidFill>
              </a:endParaRPr>
            </a:p>
            <a:p>
              <a:pPr algn="ctr"/>
              <a:endParaRPr lang="en-US" sz="1400" b="1" dirty="0" smtClean="0">
                <a:solidFill>
                  <a:schemeClr val="bg1"/>
                </a:solidFill>
              </a:endParaRPr>
            </a:p>
            <a:p>
              <a:pPr algn="ctr"/>
              <a:endParaRPr lang="en-US" sz="1400" b="1" dirty="0">
                <a:solidFill>
                  <a:schemeClr val="bg1"/>
                </a:solidFill>
              </a:endParaRPr>
            </a:p>
            <a:p>
              <a:pPr algn="ctr"/>
              <a:endParaRPr lang="en-US" sz="1400" b="1" dirty="0" smtClean="0">
                <a:solidFill>
                  <a:schemeClr val="bg1"/>
                </a:solidFill>
              </a:endParaRPr>
            </a:p>
            <a:p>
              <a:pPr algn="ctr"/>
              <a:endParaRPr lang="en-US" sz="1400" b="1" dirty="0">
                <a:solidFill>
                  <a:schemeClr val="bg1"/>
                </a:solidFill>
              </a:endParaRPr>
            </a:p>
            <a:p>
              <a:pPr algn="ctr"/>
              <a:endParaRPr lang="en-US" sz="1400" b="1" dirty="0" smtClean="0">
                <a:solidFill>
                  <a:schemeClr val="bg1"/>
                </a:solidFill>
              </a:endParaRPr>
            </a:p>
            <a:p>
              <a:pPr algn="ctr"/>
              <a:r>
                <a:rPr lang="en-US" sz="1400" b="1" dirty="0" smtClean="0">
                  <a:solidFill>
                    <a:schemeClr val="bg1"/>
                  </a:solidFill>
                </a:rPr>
                <a:t>Jonathan</a:t>
              </a:r>
            </a:p>
            <a:p>
              <a:pPr algn="ctr"/>
              <a:r>
                <a:rPr lang="en-US" sz="2000" b="1" dirty="0" smtClean="0">
                  <a:solidFill>
                    <a:schemeClr val="bg1"/>
                  </a:solidFill>
                </a:rPr>
                <a:t>CIO</a:t>
              </a:r>
            </a:p>
          </p:txBody>
        </p:sp>
        <p:sp>
          <p:nvSpPr>
            <p:cNvPr id="10" name="Rounded Rectangle 9"/>
            <p:cNvSpPr/>
            <p:nvPr/>
          </p:nvSpPr>
          <p:spPr>
            <a:xfrm>
              <a:off x="3628390" y="2232660"/>
              <a:ext cx="1531620" cy="1531620"/>
            </a:xfrm>
            <a:prstGeom prst="roundRec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grpSp>
        <p:nvGrpSpPr>
          <p:cNvPr id="16" name="Group 15"/>
          <p:cNvGrpSpPr/>
          <p:nvPr/>
        </p:nvGrpSpPr>
        <p:grpSpPr>
          <a:xfrm>
            <a:off x="6790690" y="2232660"/>
            <a:ext cx="1988820" cy="2651760"/>
            <a:chOff x="6600190" y="2034540"/>
            <a:chExt cx="1988820" cy="2651760"/>
          </a:xfrm>
        </p:grpSpPr>
        <p:sp>
          <p:nvSpPr>
            <p:cNvPr id="14" name="Rounded Rectangle 13"/>
            <p:cNvSpPr/>
            <p:nvPr/>
          </p:nvSpPr>
          <p:spPr>
            <a:xfrm>
              <a:off x="6600190" y="2034540"/>
              <a:ext cx="1988820" cy="2651760"/>
            </a:xfrm>
            <a:prstGeom prst="roundRect">
              <a:avLst/>
            </a:prstGeom>
            <a:solidFill>
              <a:srgbClr val="B51D1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a:solidFill>
                  <a:schemeClr val="bg1"/>
                </a:solidFill>
              </a:endParaRPr>
            </a:p>
            <a:p>
              <a:pPr algn="ctr"/>
              <a:endParaRPr lang="en-US" sz="1400" b="1" dirty="0">
                <a:solidFill>
                  <a:schemeClr val="bg1"/>
                </a:solidFill>
              </a:endParaRPr>
            </a:p>
            <a:p>
              <a:pPr algn="ctr"/>
              <a:endParaRPr lang="en-US" sz="1400" b="1" dirty="0">
                <a:solidFill>
                  <a:schemeClr val="bg1"/>
                </a:solidFill>
              </a:endParaRPr>
            </a:p>
            <a:p>
              <a:pPr algn="ctr"/>
              <a:endParaRPr lang="en-US" sz="1400" b="1" dirty="0">
                <a:solidFill>
                  <a:schemeClr val="bg1"/>
                </a:solidFill>
              </a:endParaRPr>
            </a:p>
            <a:p>
              <a:pPr algn="ctr"/>
              <a:endParaRPr lang="en-US" sz="1400" b="1" dirty="0">
                <a:solidFill>
                  <a:schemeClr val="bg1"/>
                </a:solidFill>
              </a:endParaRPr>
            </a:p>
            <a:p>
              <a:pPr algn="ctr"/>
              <a:endParaRPr lang="en-US" sz="1400" b="1" dirty="0">
                <a:solidFill>
                  <a:schemeClr val="bg1"/>
                </a:solidFill>
              </a:endParaRPr>
            </a:p>
            <a:p>
              <a:pPr algn="ctr"/>
              <a:endParaRPr lang="en-US" sz="1400" b="1" dirty="0" smtClean="0">
                <a:solidFill>
                  <a:schemeClr val="bg1"/>
                </a:solidFill>
              </a:endParaRPr>
            </a:p>
            <a:p>
              <a:pPr algn="ctr"/>
              <a:endParaRPr lang="en-US" sz="1400" b="1" dirty="0">
                <a:solidFill>
                  <a:schemeClr val="bg1"/>
                </a:solidFill>
              </a:endParaRPr>
            </a:p>
            <a:p>
              <a:pPr algn="ctr"/>
              <a:r>
                <a:rPr lang="en-US" sz="1400" b="1" dirty="0" smtClean="0">
                  <a:solidFill>
                    <a:schemeClr val="bg1"/>
                  </a:solidFill>
                </a:rPr>
                <a:t>Jay</a:t>
              </a:r>
              <a:endParaRPr lang="en-US" sz="1400" b="1" dirty="0">
                <a:solidFill>
                  <a:schemeClr val="bg1"/>
                </a:solidFill>
              </a:endParaRPr>
            </a:p>
            <a:p>
              <a:pPr algn="ctr"/>
              <a:r>
                <a:rPr lang="en-US" sz="2000" b="1" dirty="0" smtClean="0">
                  <a:solidFill>
                    <a:schemeClr val="bg1"/>
                  </a:solidFill>
                </a:rPr>
                <a:t>Development Lead</a:t>
              </a:r>
              <a:endParaRPr lang="en-US" sz="2000" b="1" dirty="0">
                <a:solidFill>
                  <a:schemeClr val="bg1"/>
                </a:solidFill>
              </a:endParaRPr>
            </a:p>
          </p:txBody>
        </p:sp>
        <p:sp>
          <p:nvSpPr>
            <p:cNvPr id="15" name="Rounded Rectangle 14"/>
            <p:cNvSpPr/>
            <p:nvPr/>
          </p:nvSpPr>
          <p:spPr>
            <a:xfrm>
              <a:off x="6828790" y="2232660"/>
              <a:ext cx="1531620" cy="1531620"/>
            </a:xfrm>
            <a:prstGeom prst="roundRect">
              <a:avLst/>
            </a:prstGeom>
            <a:blipFill dpi="0" rotWithShape="1">
              <a:blip r:embed="rId7">
                <a:extLst>
                  <a:ext uri="{28A0092B-C50C-407E-A947-70E740481C1C}">
                    <a14:useLocalDpi xmlns:a14="http://schemas.microsoft.com/office/drawing/2010/main" val="0"/>
                  </a:ext>
                </a:extLst>
              </a:blip>
              <a:srcRect/>
              <a:stretch>
                <a:fillRect/>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sp>
        <p:nvSpPr>
          <p:cNvPr id="7" name="Oval 6"/>
          <p:cNvSpPr/>
          <p:nvPr/>
        </p:nvSpPr>
        <p:spPr>
          <a:xfrm>
            <a:off x="724040" y="3493230"/>
            <a:ext cx="1085222" cy="108522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smtClean="0">
                <a:solidFill>
                  <a:schemeClr val="bg1"/>
                </a:solidFill>
                <a:latin typeface="Arial Black" panose="020B0A04020102020204" pitchFamily="34" charset="0"/>
              </a:rPr>
              <a:t>9</a:t>
            </a:r>
          </a:p>
        </p:txBody>
      </p:sp>
      <p:grpSp>
        <p:nvGrpSpPr>
          <p:cNvPr id="6" name="Group 5"/>
          <p:cNvGrpSpPr/>
          <p:nvPr/>
        </p:nvGrpSpPr>
        <p:grpSpPr>
          <a:xfrm>
            <a:off x="562714" y="3332457"/>
            <a:ext cx="1406771" cy="1428320"/>
            <a:chOff x="733530" y="3332457"/>
            <a:chExt cx="1406771" cy="1428320"/>
          </a:xfrm>
          <a:solidFill>
            <a:schemeClr val="bg1">
              <a:lumMod val="75000"/>
            </a:schemeClr>
          </a:solidFill>
          <a:scene3d>
            <a:camera prst="orthographicFront">
              <a:rot lat="0" lon="0" rev="0"/>
            </a:camera>
            <a:lightRig rig="soft" dir="t">
              <a:rot lat="0" lon="0" rev="0"/>
            </a:lightRig>
          </a:scene3d>
        </p:grpSpPr>
        <p:sp>
          <p:nvSpPr>
            <p:cNvPr id="5" name="Circular Arrow 4"/>
            <p:cNvSpPr/>
            <p:nvPr/>
          </p:nvSpPr>
          <p:spPr>
            <a:xfrm>
              <a:off x="733530" y="3332457"/>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19" name="Circular Arrow 18"/>
            <p:cNvSpPr/>
            <p:nvPr/>
          </p:nvSpPr>
          <p:spPr>
            <a:xfrm rot="7200000">
              <a:off x="733530" y="3344588"/>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20" name="Circular Arrow 19"/>
            <p:cNvSpPr/>
            <p:nvPr/>
          </p:nvSpPr>
          <p:spPr>
            <a:xfrm rot="14400000">
              <a:off x="733532" y="3354008"/>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spTree>
    <p:extLst>
      <p:ext uri="{BB962C8B-B14F-4D97-AF65-F5344CB8AC3E}">
        <p14:creationId xmlns:p14="http://schemas.microsoft.com/office/powerpoint/2010/main" val="2601513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1" presetClass="entr" presetSubtype="1"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500"/>
                                        <p:tgtEl>
                                          <p:spTgt spid="6"/>
                                        </p:tgtEl>
                                      </p:cBhvr>
                                    </p:animEffect>
                                  </p:childTnLst>
                                </p:cTn>
                              </p:par>
                            </p:childTnLst>
                          </p:cTn>
                        </p:par>
                        <p:par>
                          <p:cTn id="13" fill="hold">
                            <p:stCondLst>
                              <p:cond delay="500"/>
                            </p:stCondLst>
                            <p:childTnLst>
                              <p:par>
                                <p:cTn id="14" presetID="42"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ppt_x</p:attrName>
                                        </p:attrNameLst>
                                      </p:cBhvr>
                                      <p:tavLst>
                                        <p:tav tm="0">
                                          <p:val>
                                            <p:strVal val="#ppt_x-#ppt_w*1.125000"/>
                                          </p:val>
                                        </p:tav>
                                        <p:tav tm="100000">
                                          <p:val>
                                            <p:strVal val="#ppt_x"/>
                                          </p:val>
                                        </p:tav>
                                      </p:tavLst>
                                    </p:anim>
                                    <p:animEffect transition="in" filter="wipe(right)">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childTnLst>
                          </p:cTn>
                        </p:par>
                        <p:par>
                          <p:cTn id="31" fill="hold">
                            <p:stCondLst>
                              <p:cond delay="1000"/>
                            </p:stCondLst>
                            <p:childTnLst>
                              <p:par>
                                <p:cTn id="32" presetID="12" presetClass="entr" presetSubtype="2" fill="hold" nodeType="after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additive="base">
                                        <p:cTn id="34" dur="500"/>
                                        <p:tgtEl>
                                          <p:spTgt spid="23"/>
                                        </p:tgtEl>
                                        <p:attrNameLst>
                                          <p:attrName>ppt_x</p:attrName>
                                        </p:attrNameLst>
                                      </p:cBhvr>
                                      <p:tavLst>
                                        <p:tav tm="0">
                                          <p:val>
                                            <p:strVal val="#ppt_x+#ppt_w*1.125000"/>
                                          </p:val>
                                        </p:tav>
                                        <p:tav tm="100000">
                                          <p:val>
                                            <p:strVal val="#ppt_x"/>
                                          </p:val>
                                        </p:tav>
                                      </p:tavLst>
                                    </p:anim>
                                    <p:animEffect transition="in" filter="wipe(left)">
                                      <p:cBhvr>
                                        <p:cTn id="3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Image result for industry background"/>
          <p:cNvPicPr>
            <a:picLocks noChangeAspect="1" noChangeArrowheads="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0" y="0"/>
            <a:ext cx="9158310" cy="51435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7297462" y="251460"/>
            <a:ext cx="1649730" cy="712470"/>
          </a:xfrm>
          <a:prstGeom prst="roundRect">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24" name="Rounded Rectangle 23"/>
          <p:cNvSpPr/>
          <p:nvPr/>
        </p:nvSpPr>
        <p:spPr>
          <a:xfrm>
            <a:off x="305260" y="1181100"/>
            <a:ext cx="8641932" cy="3703320"/>
          </a:xfrm>
          <a:prstGeom prst="roundRect">
            <a:avLst>
              <a:gd name="adj" fmla="val 7081"/>
            </a:avLst>
          </a:prstGeom>
          <a:solidFill>
            <a:schemeClr val="bg1">
              <a:lumMod val="9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7" name="Oval 6"/>
          <p:cNvSpPr/>
          <p:nvPr/>
        </p:nvSpPr>
        <p:spPr>
          <a:xfrm>
            <a:off x="724040" y="2490149"/>
            <a:ext cx="1085222" cy="108522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smtClean="0">
                <a:solidFill>
                  <a:schemeClr val="bg1"/>
                </a:solidFill>
                <a:latin typeface="Arial Black" panose="020B0A04020102020204" pitchFamily="34" charset="0"/>
              </a:rPr>
              <a:t>9</a:t>
            </a:r>
          </a:p>
        </p:txBody>
      </p:sp>
      <p:grpSp>
        <p:nvGrpSpPr>
          <p:cNvPr id="6" name="Group 5"/>
          <p:cNvGrpSpPr/>
          <p:nvPr/>
        </p:nvGrpSpPr>
        <p:grpSpPr>
          <a:xfrm>
            <a:off x="562714" y="2329376"/>
            <a:ext cx="1406771" cy="1428320"/>
            <a:chOff x="733530" y="3332457"/>
            <a:chExt cx="1406771" cy="1428320"/>
          </a:xfrm>
          <a:solidFill>
            <a:schemeClr val="bg1">
              <a:lumMod val="75000"/>
            </a:schemeClr>
          </a:solidFill>
          <a:scene3d>
            <a:camera prst="orthographicFront">
              <a:rot lat="0" lon="0" rev="0"/>
            </a:camera>
            <a:lightRig rig="soft" dir="t">
              <a:rot lat="0" lon="0" rev="0"/>
            </a:lightRig>
          </a:scene3d>
        </p:grpSpPr>
        <p:sp>
          <p:nvSpPr>
            <p:cNvPr id="5" name="Circular Arrow 4"/>
            <p:cNvSpPr/>
            <p:nvPr/>
          </p:nvSpPr>
          <p:spPr>
            <a:xfrm>
              <a:off x="733530" y="3332457"/>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19" name="Circular Arrow 18"/>
            <p:cNvSpPr/>
            <p:nvPr/>
          </p:nvSpPr>
          <p:spPr>
            <a:xfrm rot="7200000">
              <a:off x="733530" y="3344588"/>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20" name="Circular Arrow 19"/>
            <p:cNvSpPr/>
            <p:nvPr/>
          </p:nvSpPr>
          <p:spPr>
            <a:xfrm rot="14400000">
              <a:off x="733532" y="3354008"/>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graphicFrame>
        <p:nvGraphicFramePr>
          <p:cNvPr id="9" name="Diagram 8"/>
          <p:cNvGraphicFramePr/>
          <p:nvPr>
            <p:extLst>
              <p:ext uri="{D42A27DB-BD31-4B8C-83A1-F6EECF244321}">
                <p14:modId xmlns:p14="http://schemas.microsoft.com/office/powerpoint/2010/main" val="3936591269"/>
              </p:ext>
            </p:extLst>
          </p:nvPr>
        </p:nvGraphicFramePr>
        <p:xfrm>
          <a:off x="1809262" y="1181099"/>
          <a:ext cx="6941038" cy="370332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2" name="TextBox 11"/>
          <p:cNvSpPr txBox="1"/>
          <p:nvPr/>
        </p:nvSpPr>
        <p:spPr>
          <a:xfrm>
            <a:off x="413046" y="299918"/>
            <a:ext cx="1396216" cy="615553"/>
          </a:xfrm>
          <a:prstGeom prst="rect">
            <a:avLst/>
          </a:prstGeom>
          <a:noFill/>
        </p:spPr>
        <p:txBody>
          <a:bodyPr vert="horz" wrap="none" lIns="0" tIns="0" rIns="0" bIns="0" rtlCol="0">
            <a:spAutoFit/>
          </a:bodyPr>
          <a:lstStyle/>
          <a:p>
            <a:pPr>
              <a:spcBef>
                <a:spcPts val="432"/>
              </a:spcBef>
              <a:buClr>
                <a:schemeClr val="bg1">
                  <a:lumMod val="50000"/>
                </a:schemeClr>
              </a:buClr>
            </a:pPr>
            <a:r>
              <a:rPr lang="en-US" sz="4000" b="1" dirty="0" smtClean="0">
                <a:solidFill>
                  <a:srgbClr val="C00000"/>
                </a:solidFill>
              </a:rPr>
              <a:t>Steps</a:t>
            </a:r>
          </a:p>
        </p:txBody>
      </p:sp>
    </p:spTree>
    <p:extLst>
      <p:ext uri="{BB962C8B-B14F-4D97-AF65-F5344CB8AC3E}">
        <p14:creationId xmlns:p14="http://schemas.microsoft.com/office/powerpoint/2010/main" val="4746211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ounded Rectangle 65"/>
          <p:cNvSpPr/>
          <p:nvPr/>
        </p:nvSpPr>
        <p:spPr>
          <a:xfrm rot="16200000">
            <a:off x="1534328" y="2020935"/>
            <a:ext cx="522525" cy="492369"/>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DBO</a:t>
            </a:r>
          </a:p>
        </p:txBody>
      </p:sp>
      <p:sp>
        <p:nvSpPr>
          <p:cNvPr id="67" name="Rounded Rectangle 66"/>
          <p:cNvSpPr/>
          <p:nvPr/>
        </p:nvSpPr>
        <p:spPr>
          <a:xfrm>
            <a:off x="1235934" y="2316137"/>
            <a:ext cx="522525" cy="49236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Autofit/>
          </a:bodyPr>
          <a:lstStyle/>
          <a:p>
            <a:pPr algn="ctr"/>
            <a:r>
              <a:rPr lang="en-US" sz="1050" b="1" dirty="0" smtClean="0">
                <a:solidFill>
                  <a:schemeClr val="bg1"/>
                </a:solidFill>
              </a:rPr>
              <a:t>Adapter</a:t>
            </a:r>
          </a:p>
        </p:txBody>
      </p:sp>
      <p:grpSp>
        <p:nvGrpSpPr>
          <p:cNvPr id="132" name="Group 131"/>
          <p:cNvGrpSpPr/>
          <p:nvPr/>
        </p:nvGrpSpPr>
        <p:grpSpPr>
          <a:xfrm>
            <a:off x="793814" y="1316329"/>
            <a:ext cx="6991140" cy="2974321"/>
            <a:chOff x="793814" y="1316329"/>
            <a:chExt cx="6991140" cy="2974321"/>
          </a:xfrm>
        </p:grpSpPr>
        <p:cxnSp>
          <p:nvCxnSpPr>
            <p:cNvPr id="133" name="Curved Connector 132"/>
            <p:cNvCxnSpPr/>
            <p:nvPr/>
          </p:nvCxnSpPr>
          <p:spPr>
            <a:xfrm rot="5400000" flipH="1" flipV="1">
              <a:off x="550139" y="1620291"/>
              <a:ext cx="698365" cy="90442"/>
            </a:xfrm>
            <a:prstGeom prst="curved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Curved Connector 133"/>
            <p:cNvCxnSpPr/>
            <p:nvPr/>
          </p:nvCxnSpPr>
          <p:spPr>
            <a:xfrm rot="5400000" flipH="1" flipV="1">
              <a:off x="1728312" y="964644"/>
              <a:ext cx="381846" cy="1085215"/>
            </a:xfrm>
            <a:prstGeom prst="curved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Curved Connector 134"/>
            <p:cNvCxnSpPr/>
            <p:nvPr/>
          </p:nvCxnSpPr>
          <p:spPr>
            <a:xfrm rot="16200000" flipV="1">
              <a:off x="75356" y="3526970"/>
              <a:ext cx="1482135" cy="45220"/>
            </a:xfrm>
            <a:prstGeom prst="curved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Curved Connector 135"/>
            <p:cNvCxnSpPr/>
            <p:nvPr/>
          </p:nvCxnSpPr>
          <p:spPr>
            <a:xfrm rot="16200000" flipH="1">
              <a:off x="1050825" y="2626867"/>
              <a:ext cx="694597" cy="565518"/>
            </a:xfrm>
            <a:prstGeom prst="curvedConnector3">
              <a:avLst>
                <a:gd name="adj1" fmla="val 717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Curved Connector 137"/>
            <p:cNvCxnSpPr/>
            <p:nvPr/>
          </p:nvCxnSpPr>
          <p:spPr>
            <a:xfrm rot="16200000" flipV="1">
              <a:off x="7020020" y="3525716"/>
              <a:ext cx="1482135" cy="47732"/>
            </a:xfrm>
            <a:prstGeom prst="curvedConnector3">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9" name="Curved Connector 138"/>
            <p:cNvCxnSpPr/>
            <p:nvPr/>
          </p:nvCxnSpPr>
          <p:spPr>
            <a:xfrm rot="16200000" flipV="1">
              <a:off x="5902136" y="3465427"/>
              <a:ext cx="1482136" cy="168310"/>
            </a:xfrm>
            <a:prstGeom prst="curvedConnector3">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0" name="Curved Connector 139"/>
            <p:cNvCxnSpPr/>
            <p:nvPr/>
          </p:nvCxnSpPr>
          <p:spPr>
            <a:xfrm rot="5400000">
              <a:off x="5461272" y="2537213"/>
              <a:ext cx="266283" cy="808884"/>
            </a:xfrm>
            <a:prstGeom prst="curvedConnector3">
              <a:avLst>
                <a:gd name="adj1" fmla="val 50000"/>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1" name="Curved Connector 140"/>
            <p:cNvCxnSpPr/>
            <p:nvPr/>
          </p:nvCxnSpPr>
          <p:spPr>
            <a:xfrm rot="5400000">
              <a:off x="4391499" y="1812443"/>
              <a:ext cx="508354" cy="2016354"/>
            </a:xfrm>
            <a:prstGeom prst="curvedConnector3">
              <a:avLst>
                <a:gd name="adj1" fmla="val 50000"/>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2" name="Curved Connector 141"/>
            <p:cNvCxnSpPr/>
            <p:nvPr/>
          </p:nvCxnSpPr>
          <p:spPr>
            <a:xfrm flipV="1">
              <a:off x="2041775" y="2260881"/>
              <a:ext cx="686348" cy="6238"/>
            </a:xfrm>
            <a:prstGeom prst="curvedConnector3">
              <a:avLst>
                <a:gd name="adj1" fmla="val 50000"/>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3" name="Curved Connector 142"/>
            <p:cNvCxnSpPr/>
            <p:nvPr/>
          </p:nvCxnSpPr>
          <p:spPr>
            <a:xfrm rot="5400000" flipH="1" flipV="1">
              <a:off x="2731670" y="1331041"/>
              <a:ext cx="261262" cy="2133420"/>
            </a:xfrm>
            <a:prstGeom prst="curvedConnector4">
              <a:avLst>
                <a:gd name="adj1" fmla="val -64601"/>
                <a:gd name="adj2" fmla="val 90619"/>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5" name="Curved Connector 144"/>
            <p:cNvCxnSpPr/>
            <p:nvPr/>
          </p:nvCxnSpPr>
          <p:spPr>
            <a:xfrm rot="16200000" flipH="1">
              <a:off x="3210439" y="1095264"/>
              <a:ext cx="266291" cy="3692774"/>
            </a:xfrm>
            <a:prstGeom prst="curvedConnector3">
              <a:avLst>
                <a:gd name="adj1" fmla="val 50000"/>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7" name="Curved Connector 136"/>
            <p:cNvCxnSpPr/>
            <p:nvPr/>
          </p:nvCxnSpPr>
          <p:spPr>
            <a:xfrm rot="16200000" flipH="1">
              <a:off x="2434203" y="1871500"/>
              <a:ext cx="266291" cy="2140302"/>
            </a:xfrm>
            <a:prstGeom prst="curved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Curved Connector 143"/>
            <p:cNvCxnSpPr/>
            <p:nvPr/>
          </p:nvCxnSpPr>
          <p:spPr>
            <a:xfrm rot="16200000" flipV="1">
              <a:off x="2858750" y="743576"/>
              <a:ext cx="266285" cy="4396158"/>
            </a:xfrm>
            <a:prstGeom prst="curved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6" name="Group 145"/>
          <p:cNvGrpSpPr/>
          <p:nvPr/>
        </p:nvGrpSpPr>
        <p:grpSpPr>
          <a:xfrm>
            <a:off x="312622" y="1426459"/>
            <a:ext cx="8597169" cy="1850112"/>
            <a:chOff x="312622" y="1426459"/>
            <a:chExt cx="8597169" cy="1850112"/>
          </a:xfrm>
        </p:grpSpPr>
        <p:sp>
          <p:nvSpPr>
            <p:cNvPr id="147" name="TextBox 146"/>
            <p:cNvSpPr txBox="1"/>
            <p:nvPr/>
          </p:nvSpPr>
          <p:spPr>
            <a:xfrm>
              <a:off x="312622" y="1426459"/>
              <a:ext cx="586699"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ym typeface="Wingdings"/>
                </a:rPr>
                <a:t> </a:t>
              </a:r>
              <a:r>
                <a:rPr lang="en-US" sz="1050" dirty="0" smtClean="0"/>
                <a:t>publish</a:t>
              </a:r>
            </a:p>
          </p:txBody>
        </p:sp>
        <p:sp>
          <p:nvSpPr>
            <p:cNvPr id="148" name="TextBox 147"/>
            <p:cNvSpPr txBox="1"/>
            <p:nvPr/>
          </p:nvSpPr>
          <p:spPr>
            <a:xfrm>
              <a:off x="1668031" y="1536592"/>
              <a:ext cx="548227"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a:sym typeface="Wingdings"/>
                </a:rPr>
                <a:t></a:t>
              </a:r>
              <a:r>
                <a:rPr lang="en-US" sz="1050" dirty="0" smtClean="0">
                  <a:sym typeface="Wingdings"/>
                </a:rPr>
                <a:t> </a:t>
              </a:r>
              <a:r>
                <a:rPr lang="en-US" sz="1050" dirty="0" smtClean="0"/>
                <a:t>invoke</a:t>
              </a:r>
            </a:p>
          </p:txBody>
        </p:sp>
        <p:sp>
          <p:nvSpPr>
            <p:cNvPr id="149" name="TextBox 148"/>
            <p:cNvSpPr txBox="1"/>
            <p:nvPr/>
          </p:nvSpPr>
          <p:spPr>
            <a:xfrm>
              <a:off x="823962" y="2963454"/>
              <a:ext cx="411972"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a:sym typeface="Wingdings"/>
                </a:rPr>
                <a:t></a:t>
              </a:r>
              <a:r>
                <a:rPr lang="en-US" sz="1050" dirty="0" smtClean="0">
                  <a:sym typeface="Wingdings"/>
                </a:rPr>
                <a:t> </a:t>
              </a:r>
              <a:r>
                <a:rPr lang="en-US" sz="1050" dirty="0" smtClean="0"/>
                <a:t>emit</a:t>
              </a:r>
            </a:p>
          </p:txBody>
        </p:sp>
        <p:sp>
          <p:nvSpPr>
            <p:cNvPr id="150" name="TextBox 149"/>
            <p:cNvSpPr txBox="1"/>
            <p:nvPr/>
          </p:nvSpPr>
          <p:spPr>
            <a:xfrm>
              <a:off x="1680883" y="3044246"/>
              <a:ext cx="548227"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a:sym typeface="Wingdings"/>
                </a:rPr>
                <a:t></a:t>
              </a:r>
              <a:r>
                <a:rPr lang="en-US" sz="1050" dirty="0" smtClean="0">
                  <a:sym typeface="Wingdings"/>
                </a:rPr>
                <a:t> </a:t>
              </a:r>
              <a:r>
                <a:rPr lang="en-US" sz="1050" dirty="0" smtClean="0"/>
                <a:t>invoke</a:t>
              </a:r>
            </a:p>
          </p:txBody>
        </p:sp>
        <p:sp>
          <p:nvSpPr>
            <p:cNvPr id="151" name="TextBox 150"/>
            <p:cNvSpPr txBox="1"/>
            <p:nvPr/>
          </p:nvSpPr>
          <p:spPr>
            <a:xfrm>
              <a:off x="2492298" y="2970096"/>
              <a:ext cx="419987"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a:sym typeface="Wingdings"/>
                </a:rPr>
                <a:t></a:t>
              </a:r>
              <a:r>
                <a:rPr lang="en-US" sz="1050" dirty="0" smtClean="0">
                  <a:sym typeface="Wingdings"/>
                </a:rPr>
                <a:t> </a:t>
              </a:r>
              <a:r>
                <a:rPr lang="en-US" sz="1050" dirty="0" smtClean="0"/>
                <a:t>crud</a:t>
              </a:r>
            </a:p>
          </p:txBody>
        </p:sp>
        <p:sp>
          <p:nvSpPr>
            <p:cNvPr id="152" name="TextBox 151"/>
            <p:cNvSpPr txBox="1"/>
            <p:nvPr/>
          </p:nvSpPr>
          <p:spPr>
            <a:xfrm>
              <a:off x="7792497" y="3114988"/>
              <a:ext cx="1117294"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a:sym typeface="Wingdings"/>
                </a:rPr>
                <a:t> </a:t>
              </a:r>
              <a:r>
                <a:rPr lang="en-US" sz="1050" dirty="0" smtClean="0">
                  <a:sym typeface="Wingdings"/>
                </a:rPr>
                <a:t>consume/</a:t>
              </a:r>
              <a:r>
                <a:rPr lang="en-US" sz="1050" dirty="0" smtClean="0"/>
                <a:t>emit</a:t>
              </a:r>
            </a:p>
          </p:txBody>
        </p:sp>
        <p:sp>
          <p:nvSpPr>
            <p:cNvPr id="153" name="TextBox 152"/>
            <p:cNvSpPr txBox="1"/>
            <p:nvPr/>
          </p:nvSpPr>
          <p:spPr>
            <a:xfrm>
              <a:off x="6627441" y="2889305"/>
              <a:ext cx="705321"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olidFill>
                    <a:schemeClr val="accent3"/>
                  </a:solidFill>
                  <a:sym typeface="Wingdings"/>
                </a:rPr>
                <a:t> </a:t>
              </a:r>
              <a:r>
                <a:rPr lang="en-US" sz="1050" dirty="0" smtClean="0">
                  <a:solidFill>
                    <a:schemeClr val="accent3"/>
                  </a:solidFill>
                </a:rPr>
                <a:t>consume</a:t>
              </a:r>
            </a:p>
          </p:txBody>
        </p:sp>
        <p:sp>
          <p:nvSpPr>
            <p:cNvPr id="154" name="TextBox 153"/>
            <p:cNvSpPr txBox="1"/>
            <p:nvPr/>
          </p:nvSpPr>
          <p:spPr>
            <a:xfrm>
              <a:off x="5797896" y="2937840"/>
              <a:ext cx="509755"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olidFill>
                    <a:schemeClr val="accent3"/>
                  </a:solidFill>
                  <a:sym typeface="Wingdings"/>
                </a:rPr>
                <a:t> </a:t>
              </a:r>
              <a:r>
                <a:rPr lang="en-US" sz="1050" dirty="0" smtClean="0">
                  <a:solidFill>
                    <a:schemeClr val="accent3"/>
                  </a:solidFill>
                </a:rPr>
                <a:t>select</a:t>
              </a:r>
            </a:p>
          </p:txBody>
        </p:sp>
        <p:sp>
          <p:nvSpPr>
            <p:cNvPr id="155" name="TextBox 154"/>
            <p:cNvSpPr txBox="1"/>
            <p:nvPr/>
          </p:nvSpPr>
          <p:spPr>
            <a:xfrm>
              <a:off x="5026885" y="2739828"/>
              <a:ext cx="509755"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olidFill>
                    <a:schemeClr val="accent3"/>
                  </a:solidFill>
                  <a:sym typeface="Wingdings"/>
                </a:rPr>
                <a:t> </a:t>
              </a:r>
              <a:r>
                <a:rPr lang="en-US" sz="1050" dirty="0" smtClean="0">
                  <a:solidFill>
                    <a:schemeClr val="accent3"/>
                  </a:solidFill>
                </a:rPr>
                <a:t>select</a:t>
              </a:r>
            </a:p>
          </p:txBody>
        </p:sp>
        <p:sp>
          <p:nvSpPr>
            <p:cNvPr id="156" name="TextBox 155"/>
            <p:cNvSpPr txBox="1"/>
            <p:nvPr/>
          </p:nvSpPr>
          <p:spPr>
            <a:xfrm>
              <a:off x="2124883" y="2095179"/>
              <a:ext cx="543418"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olidFill>
                    <a:schemeClr val="accent3"/>
                  </a:solidFill>
                  <a:sym typeface="Wingdings"/>
                </a:rPr>
                <a:t> </a:t>
              </a:r>
              <a:r>
                <a:rPr lang="en-US" sz="1050" dirty="0" smtClean="0">
                  <a:solidFill>
                    <a:schemeClr val="accent3"/>
                  </a:solidFill>
                </a:rPr>
                <a:t>create</a:t>
              </a:r>
            </a:p>
          </p:txBody>
        </p:sp>
        <p:sp>
          <p:nvSpPr>
            <p:cNvPr id="157" name="TextBox 156"/>
            <p:cNvSpPr txBox="1"/>
            <p:nvPr/>
          </p:nvSpPr>
          <p:spPr>
            <a:xfrm>
              <a:off x="2124883" y="2487110"/>
              <a:ext cx="543418"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olidFill>
                    <a:schemeClr val="accent3"/>
                  </a:solidFill>
                  <a:sym typeface="Wingdings"/>
                </a:rPr>
                <a:t> </a:t>
              </a:r>
              <a:r>
                <a:rPr lang="en-US" sz="1050" dirty="0" smtClean="0">
                  <a:solidFill>
                    <a:schemeClr val="accent3"/>
                  </a:solidFill>
                </a:rPr>
                <a:t>create</a:t>
              </a:r>
            </a:p>
          </p:txBody>
        </p:sp>
      </p:grpSp>
      <p:grpSp>
        <p:nvGrpSpPr>
          <p:cNvPr id="126" name="Group 125"/>
          <p:cNvGrpSpPr/>
          <p:nvPr/>
        </p:nvGrpSpPr>
        <p:grpSpPr>
          <a:xfrm>
            <a:off x="532550" y="226083"/>
            <a:ext cx="7465933" cy="3523211"/>
            <a:chOff x="532550" y="226083"/>
            <a:chExt cx="7465933" cy="3523211"/>
          </a:xfrm>
          <a:solidFill>
            <a:schemeClr val="bg1">
              <a:lumMod val="65000"/>
            </a:schemeClr>
          </a:solidFill>
        </p:grpSpPr>
        <p:sp>
          <p:nvSpPr>
            <p:cNvPr id="114" name="Rounded Rectangle 113"/>
            <p:cNvSpPr/>
            <p:nvPr/>
          </p:nvSpPr>
          <p:spPr>
            <a:xfrm rot="5400000">
              <a:off x="3913933" y="2020935"/>
              <a:ext cx="522525" cy="4923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TE</a:t>
              </a:r>
            </a:p>
          </p:txBody>
        </p:sp>
        <p:sp>
          <p:nvSpPr>
            <p:cNvPr id="73" name="Rounded Rectangle 72"/>
            <p:cNvSpPr/>
            <p:nvPr/>
          </p:nvSpPr>
          <p:spPr>
            <a:xfrm>
              <a:off x="5737592" y="2316145"/>
              <a:ext cx="522525" cy="4923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JDBC</a:t>
              </a:r>
            </a:p>
          </p:txBody>
        </p:sp>
        <p:sp>
          <p:nvSpPr>
            <p:cNvPr id="49" name="Rounded Rectangle 48"/>
            <p:cNvSpPr/>
            <p:nvPr/>
          </p:nvSpPr>
          <p:spPr>
            <a:xfrm>
              <a:off x="1419619" y="3256925"/>
              <a:ext cx="522525" cy="49236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gn="ctr"/>
              <a:r>
                <a:rPr lang="en-US" sz="1100" b="1" dirty="0" smtClean="0">
                  <a:solidFill>
                    <a:schemeClr val="bg1"/>
                  </a:solidFill>
                </a:rPr>
                <a:t>REST</a:t>
              </a:r>
            </a:p>
          </p:txBody>
        </p:sp>
        <p:sp>
          <p:nvSpPr>
            <p:cNvPr id="33" name="Rounded Rectangle 32"/>
            <p:cNvSpPr/>
            <p:nvPr/>
          </p:nvSpPr>
          <p:spPr>
            <a:xfrm>
              <a:off x="2507049" y="226083"/>
              <a:ext cx="522525" cy="49236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gn="ctr"/>
              <a:r>
                <a:rPr lang="en-US" sz="1100" b="1" dirty="0" smtClean="0">
                  <a:solidFill>
                    <a:schemeClr val="bg1"/>
                  </a:solidFill>
                </a:rPr>
                <a:t>REST</a:t>
              </a:r>
            </a:p>
          </p:txBody>
        </p:sp>
        <p:sp>
          <p:nvSpPr>
            <p:cNvPr id="29" name="Rounded Rectangle 28"/>
            <p:cNvSpPr/>
            <p:nvPr/>
          </p:nvSpPr>
          <p:spPr>
            <a:xfrm>
              <a:off x="1115365" y="1698174"/>
              <a:ext cx="522525" cy="49236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gn="ctr"/>
              <a:r>
                <a:rPr lang="en-US" sz="1100" b="1" dirty="0" smtClean="0">
                  <a:solidFill>
                    <a:schemeClr val="bg1"/>
                  </a:solidFill>
                </a:rPr>
                <a:t>REST</a:t>
              </a:r>
            </a:p>
          </p:txBody>
        </p:sp>
        <p:sp>
          <p:nvSpPr>
            <p:cNvPr id="21" name="Rounded Rectangle 20"/>
            <p:cNvSpPr/>
            <p:nvPr/>
          </p:nvSpPr>
          <p:spPr>
            <a:xfrm>
              <a:off x="7475958" y="2316145"/>
              <a:ext cx="522525" cy="49236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DES</a:t>
              </a:r>
            </a:p>
          </p:txBody>
        </p:sp>
        <p:sp>
          <p:nvSpPr>
            <p:cNvPr id="22" name="Rounded Rectangle 21"/>
            <p:cNvSpPr/>
            <p:nvPr/>
          </p:nvSpPr>
          <p:spPr>
            <a:xfrm>
              <a:off x="532550" y="2316143"/>
              <a:ext cx="522525" cy="49236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DES</a:t>
              </a:r>
            </a:p>
          </p:txBody>
        </p:sp>
        <p:sp>
          <p:nvSpPr>
            <p:cNvPr id="20" name="Rounded Rectangle 19"/>
            <p:cNvSpPr/>
            <p:nvPr/>
          </p:nvSpPr>
          <p:spPr>
            <a:xfrm>
              <a:off x="6297786" y="2316145"/>
              <a:ext cx="522525" cy="4923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DES</a:t>
              </a:r>
            </a:p>
          </p:txBody>
        </p:sp>
      </p:grpSp>
      <p:sp>
        <p:nvSpPr>
          <p:cNvPr id="2" name="Footer Placeholder 1"/>
          <p:cNvSpPr>
            <a:spLocks noGrp="1"/>
          </p:cNvSpPr>
          <p:nvPr>
            <p:ph type="ftr" sz="quarter" idx="12"/>
          </p:nvPr>
        </p:nvSpPr>
        <p:spPr/>
        <p:txBody>
          <a:bodyPr/>
          <a:lstStyle/>
          <a:p>
            <a:r>
              <a:rPr lang="en-US" smtClean="0"/>
              <a:t>© 2018 Software AG. All rights reserved. For internal use only</a:t>
            </a:r>
            <a:endParaRPr lang="en-US" dirty="0" smtClean="0"/>
          </a:p>
        </p:txBody>
      </p:sp>
      <p:grpSp>
        <p:nvGrpSpPr>
          <p:cNvPr id="130" name="Group 129"/>
          <p:cNvGrpSpPr/>
          <p:nvPr/>
        </p:nvGrpSpPr>
        <p:grpSpPr>
          <a:xfrm>
            <a:off x="4183742" y="195574"/>
            <a:ext cx="3721118" cy="1170889"/>
            <a:chOff x="4183742" y="195574"/>
            <a:chExt cx="3721118" cy="1170889"/>
          </a:xfrm>
        </p:grpSpPr>
        <p:pic>
          <p:nvPicPr>
            <p:cNvPr id="84" name="Grafik 848"/>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6733971" y="195574"/>
              <a:ext cx="1170889" cy="1170889"/>
            </a:xfrm>
            <a:prstGeom prst="rect">
              <a:avLst/>
            </a:prstGeom>
          </p:spPr>
        </p:pic>
        <p:pic>
          <p:nvPicPr>
            <p:cNvPr id="85" name="Grafik 848"/>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5467772" y="195574"/>
              <a:ext cx="1170889" cy="1170889"/>
            </a:xfrm>
            <a:prstGeom prst="rect">
              <a:avLst/>
            </a:prstGeom>
          </p:spPr>
        </p:pic>
        <p:pic>
          <p:nvPicPr>
            <p:cNvPr id="86" name="Grafik 848"/>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4183742" y="195574"/>
              <a:ext cx="1170889" cy="1170889"/>
            </a:xfrm>
            <a:prstGeom prst="rect">
              <a:avLst/>
            </a:prstGeom>
          </p:spPr>
        </p:pic>
      </p:grpSp>
      <p:grpSp>
        <p:nvGrpSpPr>
          <p:cNvPr id="131" name="Group 130"/>
          <p:cNvGrpSpPr/>
          <p:nvPr/>
        </p:nvGrpSpPr>
        <p:grpSpPr>
          <a:xfrm>
            <a:off x="4349104" y="501814"/>
            <a:ext cx="3407931" cy="432081"/>
            <a:chOff x="4349104" y="501814"/>
            <a:chExt cx="3407931" cy="432081"/>
          </a:xfrm>
        </p:grpSpPr>
        <p:sp>
          <p:nvSpPr>
            <p:cNvPr id="87" name="TextBox 86"/>
            <p:cNvSpPr txBox="1"/>
            <p:nvPr/>
          </p:nvSpPr>
          <p:spPr>
            <a:xfrm>
              <a:off x="6881795" y="578012"/>
              <a:ext cx="875240" cy="215444"/>
            </a:xfrm>
            <a:prstGeom prst="rect">
              <a:avLst/>
            </a:prstGeom>
            <a:noFill/>
          </p:spPr>
          <p:txBody>
            <a:bodyPr vert="horz" wrap="none" lIns="0" tIns="0" rIns="0" bIns="0" rtlCol="0">
              <a:spAutoFit/>
            </a:bodyPr>
            <a:lstStyle/>
            <a:p>
              <a:pPr>
                <a:spcBef>
                  <a:spcPts val="432"/>
                </a:spcBef>
                <a:buClr>
                  <a:schemeClr val="bg1">
                    <a:lumMod val="50000"/>
                  </a:schemeClr>
                </a:buClr>
              </a:pPr>
              <a:r>
                <a:rPr lang="en-US" sz="1400" dirty="0" smtClean="0">
                  <a:solidFill>
                    <a:schemeClr val="accent3"/>
                  </a:solidFill>
                </a:rPr>
                <a:t>Dashboard</a:t>
              </a:r>
            </a:p>
          </p:txBody>
        </p:sp>
        <p:sp>
          <p:nvSpPr>
            <p:cNvPr id="88" name="TextBox 87"/>
            <p:cNvSpPr txBox="1"/>
            <p:nvPr/>
          </p:nvSpPr>
          <p:spPr>
            <a:xfrm>
              <a:off x="5803276" y="503008"/>
              <a:ext cx="499880" cy="430887"/>
            </a:xfrm>
            <a:prstGeom prst="rect">
              <a:avLst/>
            </a:prstGeom>
            <a:noFill/>
          </p:spPr>
          <p:txBody>
            <a:bodyPr vert="horz" wrap="none" lIns="0" tIns="0" rIns="0" bIns="0" rtlCol="0">
              <a:spAutoFit/>
            </a:bodyPr>
            <a:lstStyle/>
            <a:p>
              <a:pPr algn="ctr">
                <a:spcBef>
                  <a:spcPts val="432"/>
                </a:spcBef>
                <a:buClr>
                  <a:schemeClr val="bg1">
                    <a:lumMod val="50000"/>
                  </a:schemeClr>
                </a:buClr>
              </a:pPr>
              <a:r>
                <a:rPr lang="en-US" sz="1400" dirty="0" smtClean="0">
                  <a:solidFill>
                    <a:schemeClr val="accent3"/>
                  </a:solidFill>
                </a:rPr>
                <a:t>Triage</a:t>
              </a:r>
              <a:br>
                <a:rPr lang="en-US" sz="1400" dirty="0" smtClean="0">
                  <a:solidFill>
                    <a:schemeClr val="accent3"/>
                  </a:solidFill>
                </a:rPr>
              </a:br>
              <a:r>
                <a:rPr lang="en-US" sz="1400" dirty="0" smtClean="0">
                  <a:solidFill>
                    <a:schemeClr val="accent3"/>
                  </a:solidFill>
                </a:rPr>
                <a:t>tasks</a:t>
              </a:r>
            </a:p>
          </p:txBody>
        </p:sp>
        <p:sp>
          <p:nvSpPr>
            <p:cNvPr id="89" name="TextBox 88"/>
            <p:cNvSpPr txBox="1"/>
            <p:nvPr/>
          </p:nvSpPr>
          <p:spPr>
            <a:xfrm>
              <a:off x="4349104" y="501814"/>
              <a:ext cx="838106" cy="430887"/>
            </a:xfrm>
            <a:prstGeom prst="rect">
              <a:avLst/>
            </a:prstGeom>
            <a:noFill/>
          </p:spPr>
          <p:txBody>
            <a:bodyPr vert="horz" wrap="square" lIns="0" tIns="0" rIns="0" bIns="0" rtlCol="0">
              <a:spAutoFit/>
            </a:bodyPr>
            <a:lstStyle/>
            <a:p>
              <a:pPr algn="ctr">
                <a:spcBef>
                  <a:spcPts val="432"/>
                </a:spcBef>
                <a:buClr>
                  <a:schemeClr val="bg1">
                    <a:lumMod val="50000"/>
                  </a:schemeClr>
                </a:buClr>
              </a:pPr>
              <a:r>
                <a:rPr lang="en-US" sz="1400" dirty="0" smtClean="0">
                  <a:solidFill>
                    <a:schemeClr val="accent3"/>
                  </a:solidFill>
                </a:rPr>
                <a:t>Work log app</a:t>
              </a:r>
            </a:p>
          </p:txBody>
        </p:sp>
      </p:grpSp>
      <p:grpSp>
        <p:nvGrpSpPr>
          <p:cNvPr id="128" name="Group 127"/>
          <p:cNvGrpSpPr/>
          <p:nvPr/>
        </p:nvGrpSpPr>
        <p:grpSpPr>
          <a:xfrm>
            <a:off x="3182812" y="1366463"/>
            <a:ext cx="4136604" cy="592969"/>
            <a:chOff x="3182812" y="1366463"/>
            <a:chExt cx="4136604" cy="592969"/>
          </a:xfrm>
        </p:grpSpPr>
        <p:cxnSp>
          <p:nvCxnSpPr>
            <p:cNvPr id="91" name="Curved Connector 90"/>
            <p:cNvCxnSpPr>
              <a:stCxn id="7" idx="0"/>
              <a:endCxn id="84" idx="2"/>
            </p:cNvCxnSpPr>
            <p:nvPr/>
          </p:nvCxnSpPr>
          <p:spPr>
            <a:xfrm rot="5400000" flipH="1" flipV="1">
              <a:off x="6468164" y="1108179"/>
              <a:ext cx="592968" cy="1109536"/>
            </a:xfrm>
            <a:prstGeom prst="curvedConnector3">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2" name="Curved Connector 91"/>
            <p:cNvCxnSpPr>
              <a:stCxn id="14" idx="0"/>
              <a:endCxn id="85" idx="2"/>
            </p:cNvCxnSpPr>
            <p:nvPr/>
          </p:nvCxnSpPr>
          <p:spPr>
            <a:xfrm rot="5400000" flipH="1" flipV="1">
              <a:off x="5090645" y="996860"/>
              <a:ext cx="592969" cy="1332176"/>
            </a:xfrm>
            <a:prstGeom prst="curvedConnector3">
              <a:avLst>
                <a:gd name="adj1" fmla="val 50000"/>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5" name="Curved Connector 94"/>
            <p:cNvCxnSpPr>
              <a:stCxn id="4" idx="0"/>
              <a:endCxn id="86" idx="2"/>
            </p:cNvCxnSpPr>
            <p:nvPr/>
          </p:nvCxnSpPr>
          <p:spPr>
            <a:xfrm rot="5400000" flipH="1" flipV="1">
              <a:off x="3679515" y="869760"/>
              <a:ext cx="592969" cy="1586376"/>
            </a:xfrm>
            <a:prstGeom prst="curvedConnector3">
              <a:avLst>
                <a:gd name="adj1" fmla="val 50000"/>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25" name="Group 124"/>
          <p:cNvGrpSpPr/>
          <p:nvPr/>
        </p:nvGrpSpPr>
        <p:grpSpPr>
          <a:xfrm>
            <a:off x="271302" y="472267"/>
            <a:ext cx="8400421" cy="4240411"/>
            <a:chOff x="271302" y="472267"/>
            <a:chExt cx="8400421" cy="4240411"/>
          </a:xfrm>
          <a:solidFill>
            <a:schemeClr val="bg1">
              <a:lumMod val="75000"/>
            </a:schemeClr>
          </a:solidFill>
        </p:grpSpPr>
        <p:sp>
          <p:nvSpPr>
            <p:cNvPr id="4" name="Rounded Rectangle 3"/>
            <p:cNvSpPr/>
            <p:nvPr/>
          </p:nvSpPr>
          <p:spPr>
            <a:xfrm>
              <a:off x="2728123" y="1959432"/>
              <a:ext cx="909376" cy="60289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Agile</a:t>
              </a:r>
              <a:br>
                <a:rPr lang="en-US" sz="1400" b="1" dirty="0" smtClean="0">
                  <a:solidFill>
                    <a:schemeClr val="bg1"/>
                  </a:solidFill>
                </a:rPr>
              </a:br>
              <a:r>
                <a:rPr lang="en-US" sz="1400" b="1" dirty="0" smtClean="0">
                  <a:solidFill>
                    <a:schemeClr val="bg1"/>
                  </a:solidFill>
                </a:rPr>
                <a:t>Apps</a:t>
              </a:r>
            </a:p>
          </p:txBody>
        </p:sp>
        <p:sp>
          <p:nvSpPr>
            <p:cNvPr id="5" name="Can 4"/>
            <p:cNvSpPr/>
            <p:nvPr/>
          </p:nvSpPr>
          <p:spPr>
            <a:xfrm>
              <a:off x="3029574" y="3074797"/>
              <a:ext cx="1215850" cy="1065125"/>
            </a:xfrm>
            <a:prstGeom prst="ca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Terracotta</a:t>
              </a:r>
            </a:p>
            <a:p>
              <a:pPr algn="ctr"/>
              <a:r>
                <a:rPr lang="en-US" sz="1400" b="1" dirty="0" smtClean="0">
                  <a:solidFill>
                    <a:schemeClr val="bg1"/>
                  </a:solidFill>
                </a:rPr>
                <a:t>DB</a:t>
              </a:r>
            </a:p>
          </p:txBody>
        </p:sp>
        <p:sp>
          <p:nvSpPr>
            <p:cNvPr id="6" name="Can 5"/>
            <p:cNvSpPr/>
            <p:nvPr/>
          </p:nvSpPr>
          <p:spPr>
            <a:xfrm>
              <a:off x="4582046" y="3074797"/>
              <a:ext cx="1215850" cy="1065125"/>
            </a:xfrm>
            <a:prstGeom prst="ca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Event Store </a:t>
              </a:r>
              <a:r>
                <a:rPr lang="en-US" sz="1100" dirty="0" smtClean="0">
                  <a:solidFill>
                    <a:schemeClr val="bg1"/>
                  </a:solidFill>
                </a:rPr>
                <a:t>(</a:t>
              </a:r>
              <a:r>
                <a:rPr lang="en-US" sz="1100" dirty="0" err="1" smtClean="0">
                  <a:solidFill>
                    <a:schemeClr val="bg1"/>
                  </a:solidFill>
                </a:rPr>
                <a:t>ElasticSearch</a:t>
              </a:r>
              <a:r>
                <a:rPr lang="en-US" sz="1100" dirty="0" smtClean="0">
                  <a:solidFill>
                    <a:schemeClr val="bg1"/>
                  </a:solidFill>
                </a:rPr>
                <a:t>)</a:t>
              </a:r>
              <a:endParaRPr lang="en-US" sz="1400" dirty="0" smtClean="0">
                <a:solidFill>
                  <a:schemeClr val="bg1"/>
                </a:solidFill>
              </a:endParaRPr>
            </a:p>
          </p:txBody>
        </p:sp>
        <p:sp>
          <p:nvSpPr>
            <p:cNvPr id="13" name="Rounded Rectangle 12"/>
            <p:cNvSpPr/>
            <p:nvPr/>
          </p:nvSpPr>
          <p:spPr>
            <a:xfrm>
              <a:off x="7325244" y="1959432"/>
              <a:ext cx="1346479" cy="60289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err="1" smtClean="0">
                  <a:solidFill>
                    <a:schemeClr val="bg1"/>
                  </a:solidFill>
                </a:rPr>
                <a:t>Apama</a:t>
              </a:r>
              <a:endParaRPr lang="en-US" sz="1400" b="1" dirty="0" smtClean="0">
                <a:solidFill>
                  <a:schemeClr val="bg1"/>
                </a:solidFill>
              </a:endParaRPr>
            </a:p>
          </p:txBody>
        </p:sp>
        <p:sp>
          <p:nvSpPr>
            <p:cNvPr id="14" name="Rounded Rectangle 13"/>
            <p:cNvSpPr/>
            <p:nvPr/>
          </p:nvSpPr>
          <p:spPr>
            <a:xfrm>
              <a:off x="4183742" y="1959432"/>
              <a:ext cx="1074597" cy="60289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Business Console</a:t>
              </a:r>
            </a:p>
          </p:txBody>
        </p:sp>
        <p:sp>
          <p:nvSpPr>
            <p:cNvPr id="16" name="Rounded Rectangle 15"/>
            <p:cNvSpPr/>
            <p:nvPr/>
          </p:nvSpPr>
          <p:spPr>
            <a:xfrm>
              <a:off x="271302" y="472268"/>
              <a:ext cx="1346479" cy="84406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API Portal</a:t>
              </a:r>
            </a:p>
          </p:txBody>
        </p:sp>
        <p:sp>
          <p:nvSpPr>
            <p:cNvPr id="17" name="Rounded Rectangle 16"/>
            <p:cNvSpPr/>
            <p:nvPr/>
          </p:nvSpPr>
          <p:spPr>
            <a:xfrm>
              <a:off x="1788603" y="472267"/>
              <a:ext cx="1346479" cy="84406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API Gateway</a:t>
              </a:r>
            </a:p>
          </p:txBody>
        </p:sp>
        <p:sp>
          <p:nvSpPr>
            <p:cNvPr id="18" name="Rounded Rectangle 17"/>
            <p:cNvSpPr/>
            <p:nvPr/>
          </p:nvSpPr>
          <p:spPr>
            <a:xfrm>
              <a:off x="1256041" y="3549580"/>
              <a:ext cx="1346479" cy="47980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Cumulocity</a:t>
              </a:r>
            </a:p>
          </p:txBody>
        </p:sp>
        <p:sp>
          <p:nvSpPr>
            <p:cNvPr id="19" name="Rounded Rectangle 18"/>
            <p:cNvSpPr/>
            <p:nvPr/>
          </p:nvSpPr>
          <p:spPr>
            <a:xfrm>
              <a:off x="723478" y="4290647"/>
              <a:ext cx="7420722" cy="42203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Universal Messaging</a:t>
              </a:r>
            </a:p>
          </p:txBody>
        </p:sp>
        <p:sp>
          <p:nvSpPr>
            <p:cNvPr id="3" name="Rounded Rectangle 2"/>
            <p:cNvSpPr/>
            <p:nvPr/>
          </p:nvSpPr>
          <p:spPr>
            <a:xfrm>
              <a:off x="442124" y="1959430"/>
              <a:ext cx="1346479" cy="60289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Integration Server</a:t>
              </a:r>
            </a:p>
          </p:txBody>
        </p:sp>
        <p:grpSp>
          <p:nvGrpSpPr>
            <p:cNvPr id="111" name="Group 110"/>
            <p:cNvGrpSpPr/>
            <p:nvPr/>
          </p:nvGrpSpPr>
          <p:grpSpPr>
            <a:xfrm>
              <a:off x="5536640" y="1959431"/>
              <a:ext cx="1346479" cy="607012"/>
              <a:chOff x="5536640" y="1959431"/>
              <a:chExt cx="1346479" cy="607012"/>
            </a:xfrm>
            <a:grpFill/>
          </p:grpSpPr>
          <p:sp>
            <p:nvSpPr>
              <p:cNvPr id="7" name="Rounded Rectangle 6"/>
              <p:cNvSpPr/>
              <p:nvPr/>
            </p:nvSpPr>
            <p:spPr>
              <a:xfrm>
                <a:off x="5536640" y="1959431"/>
                <a:ext cx="1346479" cy="60289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err="1" smtClean="0">
                    <a:solidFill>
                      <a:schemeClr val="bg1"/>
                    </a:solidFill>
                  </a:rPr>
                  <a:t>MashZone</a:t>
                </a:r>
                <a:r>
                  <a:rPr lang="en-US" sz="1400" b="1" dirty="0" smtClean="0">
                    <a:solidFill>
                      <a:schemeClr val="bg1"/>
                    </a:solidFill>
                  </a:rPr>
                  <a:t> </a:t>
                </a:r>
                <a:r>
                  <a:rPr lang="en-US" sz="1400" b="1" dirty="0" err="1" smtClean="0">
                    <a:solidFill>
                      <a:schemeClr val="bg1"/>
                    </a:solidFill>
                  </a:rPr>
                  <a:t>NextGen</a:t>
                </a:r>
                <a:endParaRPr lang="en-US" sz="1400" b="1" dirty="0" smtClean="0">
                  <a:solidFill>
                    <a:schemeClr val="bg1"/>
                  </a:solidFill>
                </a:endParaRPr>
              </a:p>
            </p:txBody>
          </p:sp>
          <p:sp>
            <p:nvSpPr>
              <p:cNvPr id="109" name="Rectangle 108"/>
              <p:cNvSpPr/>
              <p:nvPr/>
            </p:nvSpPr>
            <p:spPr>
              <a:xfrm>
                <a:off x="5607041" y="2404860"/>
                <a:ext cx="93623" cy="1615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grpSp>
    </p:spTree>
    <p:extLst>
      <p:ext uri="{BB962C8B-B14F-4D97-AF65-F5344CB8AC3E}">
        <p14:creationId xmlns:p14="http://schemas.microsoft.com/office/powerpoint/2010/main" val="186720821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Image result for industry background"/>
          <p:cNvPicPr>
            <a:picLocks noChangeAspect="1" noChangeArrowheads="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0" y="0"/>
            <a:ext cx="9158310" cy="51435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7297462" y="251460"/>
            <a:ext cx="1649730" cy="712470"/>
          </a:xfrm>
          <a:prstGeom prst="roundRect">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nvGrpSpPr>
          <p:cNvPr id="4" name="Group 3"/>
          <p:cNvGrpSpPr/>
          <p:nvPr/>
        </p:nvGrpSpPr>
        <p:grpSpPr>
          <a:xfrm>
            <a:off x="1647930" y="607695"/>
            <a:ext cx="4783015" cy="1964055"/>
            <a:chOff x="1647930" y="607695"/>
            <a:chExt cx="4783015" cy="1964055"/>
          </a:xfrm>
        </p:grpSpPr>
        <p:sp>
          <p:nvSpPr>
            <p:cNvPr id="2" name="Rounded Rectangle 1"/>
            <p:cNvSpPr/>
            <p:nvPr/>
          </p:nvSpPr>
          <p:spPr>
            <a:xfrm>
              <a:off x="1647930" y="607695"/>
              <a:ext cx="4783015" cy="1964055"/>
            </a:xfrm>
            <a:prstGeom prst="roundRect">
              <a:avLst/>
            </a:prstGeom>
            <a:solidFill>
              <a:schemeClr val="bg1">
                <a:lumMod val="9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3" name="TextBox 2"/>
            <p:cNvSpPr txBox="1"/>
            <p:nvPr/>
          </p:nvSpPr>
          <p:spPr>
            <a:xfrm>
              <a:off x="2371411" y="748486"/>
              <a:ext cx="3989196" cy="276999"/>
            </a:xfrm>
            <a:prstGeom prst="rect">
              <a:avLst/>
            </a:prstGeom>
            <a:noFill/>
          </p:spPr>
          <p:txBody>
            <a:bodyPr vert="horz" wrap="square" lIns="0" tIns="0" rIns="0" bIns="0" rtlCol="0">
              <a:spAutoFit/>
            </a:bodyPr>
            <a:lstStyle/>
            <a:p>
              <a:pPr>
                <a:spcBef>
                  <a:spcPts val="432"/>
                </a:spcBef>
                <a:buClr>
                  <a:schemeClr val="bg1">
                    <a:lumMod val="50000"/>
                  </a:schemeClr>
                </a:buClr>
              </a:pPr>
              <a:r>
                <a:rPr lang="en-US" sz="1800" b="1" dirty="0" smtClean="0">
                  <a:solidFill>
                    <a:srgbClr val="C00000"/>
                  </a:solidFill>
                </a:rPr>
                <a:t>PROBLEM</a:t>
              </a:r>
            </a:p>
          </p:txBody>
        </p:sp>
        <p:sp>
          <p:nvSpPr>
            <p:cNvPr id="22" name="TextBox 21"/>
            <p:cNvSpPr txBox="1"/>
            <p:nvPr/>
          </p:nvSpPr>
          <p:spPr>
            <a:xfrm>
              <a:off x="2371411" y="1084436"/>
              <a:ext cx="3989196" cy="430887"/>
            </a:xfrm>
            <a:prstGeom prst="rect">
              <a:avLst/>
            </a:prstGeom>
            <a:noFill/>
          </p:spPr>
          <p:txBody>
            <a:bodyPr vert="horz" wrap="square" lIns="0" tIns="0" rIns="0" bIns="0" rtlCol="0">
              <a:spAutoFit/>
            </a:bodyPr>
            <a:lstStyle/>
            <a:p>
              <a:pPr marL="285750" indent="-285750">
                <a:buFont typeface="Arial" panose="020B0604020202020204" pitchFamily="34" charset="0"/>
                <a:buChar char="•"/>
              </a:pPr>
              <a:r>
                <a:rPr lang="en-US" sz="1400" dirty="0"/>
                <a:t>The agents need </a:t>
              </a:r>
              <a:r>
                <a:rPr lang="en-US" sz="1400" dirty="0" smtClean="0"/>
                <a:t>to be able to see alerts </a:t>
              </a:r>
              <a:r>
                <a:rPr lang="en-US" sz="1400" dirty="0"/>
                <a:t>plus real-time and historical data on the Thing.</a:t>
              </a:r>
            </a:p>
          </p:txBody>
        </p:sp>
      </p:grpSp>
      <p:grpSp>
        <p:nvGrpSpPr>
          <p:cNvPr id="23" name="Group 22"/>
          <p:cNvGrpSpPr/>
          <p:nvPr/>
        </p:nvGrpSpPr>
        <p:grpSpPr>
          <a:xfrm>
            <a:off x="2514447" y="2747994"/>
            <a:ext cx="4783015" cy="1964055"/>
            <a:chOff x="1647930" y="607695"/>
            <a:chExt cx="4783015" cy="1964055"/>
          </a:xfrm>
        </p:grpSpPr>
        <p:sp>
          <p:nvSpPr>
            <p:cNvPr id="24" name="Rounded Rectangle 23"/>
            <p:cNvSpPr/>
            <p:nvPr/>
          </p:nvSpPr>
          <p:spPr>
            <a:xfrm>
              <a:off x="1647930" y="607695"/>
              <a:ext cx="4783015" cy="1964055"/>
            </a:xfrm>
            <a:prstGeom prst="roundRect">
              <a:avLst/>
            </a:prstGeom>
            <a:solidFill>
              <a:schemeClr val="bg1">
                <a:lumMod val="9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25" name="TextBox 24"/>
            <p:cNvSpPr txBox="1"/>
            <p:nvPr/>
          </p:nvSpPr>
          <p:spPr>
            <a:xfrm>
              <a:off x="1869011" y="748486"/>
              <a:ext cx="3989196" cy="276999"/>
            </a:xfrm>
            <a:prstGeom prst="rect">
              <a:avLst/>
            </a:prstGeom>
            <a:noFill/>
          </p:spPr>
          <p:txBody>
            <a:bodyPr vert="horz" wrap="square" lIns="0" tIns="0" rIns="0" bIns="0" rtlCol="0">
              <a:spAutoFit/>
            </a:bodyPr>
            <a:lstStyle/>
            <a:p>
              <a:pPr>
                <a:spcBef>
                  <a:spcPts val="432"/>
                </a:spcBef>
                <a:buClr>
                  <a:schemeClr val="bg1">
                    <a:lumMod val="50000"/>
                  </a:schemeClr>
                </a:buClr>
              </a:pPr>
              <a:r>
                <a:rPr lang="en-US" sz="1800" b="1" dirty="0" smtClean="0">
                  <a:solidFill>
                    <a:srgbClr val="C00000"/>
                  </a:solidFill>
                </a:rPr>
                <a:t>SOLUTION</a:t>
              </a:r>
            </a:p>
          </p:txBody>
        </p:sp>
        <p:sp>
          <p:nvSpPr>
            <p:cNvPr id="26" name="TextBox 25"/>
            <p:cNvSpPr txBox="1"/>
            <p:nvPr/>
          </p:nvSpPr>
          <p:spPr>
            <a:xfrm>
              <a:off x="1869011" y="1084436"/>
              <a:ext cx="3989196" cy="646331"/>
            </a:xfrm>
            <a:prstGeom prst="rect">
              <a:avLst/>
            </a:prstGeom>
            <a:noFill/>
          </p:spPr>
          <p:txBody>
            <a:bodyPr vert="horz" wrap="square" lIns="0" tIns="0" rIns="0" bIns="0" rtlCol="0">
              <a:spAutoFit/>
            </a:bodyPr>
            <a:lstStyle/>
            <a:p>
              <a:pPr marL="285750" indent="-285750">
                <a:buFont typeface="Arial" panose="020B0604020202020204" pitchFamily="34" charset="0"/>
                <a:buChar char="•"/>
              </a:pPr>
              <a:r>
                <a:rPr lang="en-US" sz="1400" dirty="0"/>
                <a:t>Use </a:t>
              </a:r>
              <a:r>
                <a:rPr lang="en-US" sz="1400" dirty="0" err="1"/>
                <a:t>Mashzone</a:t>
              </a:r>
              <a:r>
                <a:rPr lang="en-US" sz="1400" dirty="0"/>
                <a:t> </a:t>
              </a:r>
              <a:r>
                <a:rPr lang="en-US" sz="1400" dirty="0" err="1" smtClean="0"/>
                <a:t>NextGen</a:t>
              </a:r>
              <a:r>
                <a:rPr lang="en-US" sz="1400" dirty="0" smtClean="0"/>
                <a:t> to create a dashboard</a:t>
              </a:r>
              <a:r>
                <a:rPr lang="en-US" sz="1400" dirty="0"/>
                <a:t> </a:t>
              </a:r>
              <a:r>
                <a:rPr lang="en-US" sz="1400" dirty="0" smtClean="0"/>
                <a:t>with data from Terracotta DB, </a:t>
              </a:r>
              <a:r>
                <a:rPr lang="en-US" sz="1400" dirty="0" err="1" smtClean="0"/>
                <a:t>Elasticsearch</a:t>
              </a:r>
              <a:r>
                <a:rPr lang="en-US" sz="1400" dirty="0" smtClean="0"/>
                <a:t> and Digital Event Services.</a:t>
              </a:r>
              <a:endParaRPr lang="en-US" sz="1400" dirty="0"/>
            </a:p>
          </p:txBody>
        </p:sp>
      </p:grpSp>
      <p:grpSp>
        <p:nvGrpSpPr>
          <p:cNvPr id="13" name="Group 12"/>
          <p:cNvGrpSpPr/>
          <p:nvPr/>
        </p:nvGrpSpPr>
        <p:grpSpPr>
          <a:xfrm>
            <a:off x="272241" y="346710"/>
            <a:ext cx="1988820" cy="2651760"/>
            <a:chOff x="3399790" y="2034540"/>
            <a:chExt cx="1988820" cy="2651760"/>
          </a:xfrm>
        </p:grpSpPr>
        <p:sp>
          <p:nvSpPr>
            <p:cNvPr id="8" name="Rounded Rectangle 7"/>
            <p:cNvSpPr/>
            <p:nvPr/>
          </p:nvSpPr>
          <p:spPr>
            <a:xfrm>
              <a:off x="3399790" y="2034540"/>
              <a:ext cx="1988820" cy="2651760"/>
            </a:xfrm>
            <a:prstGeom prst="roundRect">
              <a:avLst/>
            </a:prstGeom>
            <a:solidFill>
              <a:srgbClr val="B51D1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a:p>
              <a:pPr algn="ctr"/>
              <a:endParaRPr lang="en-US" sz="1400" b="1" dirty="0">
                <a:solidFill>
                  <a:schemeClr val="bg1"/>
                </a:solidFill>
              </a:endParaRPr>
            </a:p>
            <a:p>
              <a:pPr algn="ctr"/>
              <a:endParaRPr lang="en-US" sz="1400" b="1" dirty="0" smtClean="0">
                <a:solidFill>
                  <a:schemeClr val="bg1"/>
                </a:solidFill>
              </a:endParaRPr>
            </a:p>
            <a:p>
              <a:pPr algn="ctr"/>
              <a:endParaRPr lang="en-US" sz="1400" b="1" dirty="0">
                <a:solidFill>
                  <a:schemeClr val="bg1"/>
                </a:solidFill>
              </a:endParaRPr>
            </a:p>
            <a:p>
              <a:pPr algn="ctr"/>
              <a:endParaRPr lang="en-US" sz="1400" b="1" dirty="0" smtClean="0">
                <a:solidFill>
                  <a:schemeClr val="bg1"/>
                </a:solidFill>
              </a:endParaRPr>
            </a:p>
            <a:p>
              <a:pPr algn="ctr"/>
              <a:endParaRPr lang="en-US" sz="1400" b="1" dirty="0">
                <a:solidFill>
                  <a:schemeClr val="bg1"/>
                </a:solidFill>
              </a:endParaRPr>
            </a:p>
            <a:p>
              <a:pPr algn="ctr"/>
              <a:endParaRPr lang="en-US" sz="1400" b="1" dirty="0" smtClean="0">
                <a:solidFill>
                  <a:schemeClr val="bg1"/>
                </a:solidFill>
              </a:endParaRPr>
            </a:p>
            <a:p>
              <a:pPr algn="ctr"/>
              <a:r>
                <a:rPr lang="en-US" sz="1400" b="1" dirty="0" smtClean="0">
                  <a:solidFill>
                    <a:schemeClr val="bg1"/>
                  </a:solidFill>
                </a:rPr>
                <a:t>Jonathan</a:t>
              </a:r>
            </a:p>
            <a:p>
              <a:pPr algn="ctr"/>
              <a:r>
                <a:rPr lang="en-US" sz="2000" b="1" dirty="0" smtClean="0">
                  <a:solidFill>
                    <a:schemeClr val="bg1"/>
                  </a:solidFill>
                </a:rPr>
                <a:t>CIO</a:t>
              </a:r>
            </a:p>
          </p:txBody>
        </p:sp>
        <p:sp>
          <p:nvSpPr>
            <p:cNvPr id="10" name="Rounded Rectangle 9"/>
            <p:cNvSpPr/>
            <p:nvPr/>
          </p:nvSpPr>
          <p:spPr>
            <a:xfrm>
              <a:off x="3628390" y="2232660"/>
              <a:ext cx="1531620" cy="1531620"/>
            </a:xfrm>
            <a:prstGeom prst="roundRec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grpSp>
        <p:nvGrpSpPr>
          <p:cNvPr id="16" name="Group 15"/>
          <p:cNvGrpSpPr/>
          <p:nvPr/>
        </p:nvGrpSpPr>
        <p:grpSpPr>
          <a:xfrm>
            <a:off x="6790690" y="2232660"/>
            <a:ext cx="1988820" cy="2651760"/>
            <a:chOff x="6600190" y="2034540"/>
            <a:chExt cx="1988820" cy="2651760"/>
          </a:xfrm>
        </p:grpSpPr>
        <p:sp>
          <p:nvSpPr>
            <p:cNvPr id="14" name="Rounded Rectangle 13"/>
            <p:cNvSpPr/>
            <p:nvPr/>
          </p:nvSpPr>
          <p:spPr>
            <a:xfrm>
              <a:off x="6600190" y="2034540"/>
              <a:ext cx="1988820" cy="2651760"/>
            </a:xfrm>
            <a:prstGeom prst="roundRect">
              <a:avLst/>
            </a:prstGeom>
            <a:solidFill>
              <a:srgbClr val="B51D1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a:solidFill>
                  <a:schemeClr val="bg1"/>
                </a:solidFill>
              </a:endParaRPr>
            </a:p>
            <a:p>
              <a:pPr algn="ctr"/>
              <a:endParaRPr lang="en-US" sz="1400" b="1" dirty="0">
                <a:solidFill>
                  <a:schemeClr val="bg1"/>
                </a:solidFill>
              </a:endParaRPr>
            </a:p>
            <a:p>
              <a:pPr algn="ctr"/>
              <a:endParaRPr lang="en-US" sz="1400" b="1" dirty="0">
                <a:solidFill>
                  <a:schemeClr val="bg1"/>
                </a:solidFill>
              </a:endParaRPr>
            </a:p>
            <a:p>
              <a:pPr algn="ctr"/>
              <a:endParaRPr lang="en-US" sz="1400" b="1" dirty="0">
                <a:solidFill>
                  <a:schemeClr val="bg1"/>
                </a:solidFill>
              </a:endParaRPr>
            </a:p>
            <a:p>
              <a:pPr algn="ctr"/>
              <a:endParaRPr lang="en-US" sz="1400" b="1" dirty="0">
                <a:solidFill>
                  <a:schemeClr val="bg1"/>
                </a:solidFill>
              </a:endParaRPr>
            </a:p>
            <a:p>
              <a:pPr algn="ctr"/>
              <a:endParaRPr lang="en-US" sz="1400" b="1" dirty="0">
                <a:solidFill>
                  <a:schemeClr val="bg1"/>
                </a:solidFill>
              </a:endParaRPr>
            </a:p>
            <a:p>
              <a:pPr algn="ctr"/>
              <a:endParaRPr lang="en-US" sz="1400" b="1" dirty="0" smtClean="0">
                <a:solidFill>
                  <a:schemeClr val="bg1"/>
                </a:solidFill>
              </a:endParaRPr>
            </a:p>
            <a:p>
              <a:pPr algn="ctr"/>
              <a:endParaRPr lang="en-US" sz="1400" b="1" dirty="0">
                <a:solidFill>
                  <a:schemeClr val="bg1"/>
                </a:solidFill>
              </a:endParaRPr>
            </a:p>
            <a:p>
              <a:pPr algn="ctr"/>
              <a:r>
                <a:rPr lang="en-US" sz="1400" b="1" dirty="0" smtClean="0">
                  <a:solidFill>
                    <a:schemeClr val="bg1"/>
                  </a:solidFill>
                </a:rPr>
                <a:t>Jay</a:t>
              </a:r>
              <a:endParaRPr lang="en-US" sz="1400" b="1" dirty="0">
                <a:solidFill>
                  <a:schemeClr val="bg1"/>
                </a:solidFill>
              </a:endParaRPr>
            </a:p>
            <a:p>
              <a:pPr algn="ctr"/>
              <a:r>
                <a:rPr lang="en-US" sz="2000" b="1" dirty="0" smtClean="0">
                  <a:solidFill>
                    <a:schemeClr val="bg1"/>
                  </a:solidFill>
                </a:rPr>
                <a:t>Development Lead</a:t>
              </a:r>
              <a:endParaRPr lang="en-US" sz="2000" b="1" dirty="0">
                <a:solidFill>
                  <a:schemeClr val="bg1"/>
                </a:solidFill>
              </a:endParaRPr>
            </a:p>
          </p:txBody>
        </p:sp>
        <p:sp>
          <p:nvSpPr>
            <p:cNvPr id="15" name="Rounded Rectangle 14"/>
            <p:cNvSpPr/>
            <p:nvPr/>
          </p:nvSpPr>
          <p:spPr>
            <a:xfrm>
              <a:off x="6828790" y="2232660"/>
              <a:ext cx="1531620" cy="1531620"/>
            </a:xfrm>
            <a:prstGeom prst="roundRect">
              <a:avLst/>
            </a:prstGeom>
            <a:blipFill dpi="0" rotWithShape="1">
              <a:blip r:embed="rId7">
                <a:extLst>
                  <a:ext uri="{28A0092B-C50C-407E-A947-70E740481C1C}">
                    <a14:useLocalDpi xmlns:a14="http://schemas.microsoft.com/office/drawing/2010/main" val="0"/>
                  </a:ext>
                </a:extLst>
              </a:blip>
              <a:srcRect/>
              <a:stretch>
                <a:fillRect/>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sp>
        <p:nvSpPr>
          <p:cNvPr id="7" name="Oval 6"/>
          <p:cNvSpPr/>
          <p:nvPr/>
        </p:nvSpPr>
        <p:spPr>
          <a:xfrm>
            <a:off x="724040" y="3493230"/>
            <a:ext cx="1085222" cy="108522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smtClean="0">
                <a:solidFill>
                  <a:schemeClr val="bg1"/>
                </a:solidFill>
                <a:latin typeface="Arial Black" panose="020B0A04020102020204" pitchFamily="34" charset="0"/>
              </a:rPr>
              <a:t>10</a:t>
            </a:r>
          </a:p>
        </p:txBody>
      </p:sp>
      <p:grpSp>
        <p:nvGrpSpPr>
          <p:cNvPr id="6" name="Group 5"/>
          <p:cNvGrpSpPr/>
          <p:nvPr/>
        </p:nvGrpSpPr>
        <p:grpSpPr>
          <a:xfrm>
            <a:off x="562714" y="3332457"/>
            <a:ext cx="1406771" cy="1428320"/>
            <a:chOff x="733530" y="3332457"/>
            <a:chExt cx="1406771" cy="1428320"/>
          </a:xfrm>
          <a:solidFill>
            <a:schemeClr val="bg1">
              <a:lumMod val="75000"/>
            </a:schemeClr>
          </a:solidFill>
          <a:scene3d>
            <a:camera prst="orthographicFront">
              <a:rot lat="0" lon="0" rev="0"/>
            </a:camera>
            <a:lightRig rig="soft" dir="t">
              <a:rot lat="0" lon="0" rev="0"/>
            </a:lightRig>
          </a:scene3d>
        </p:grpSpPr>
        <p:sp>
          <p:nvSpPr>
            <p:cNvPr id="5" name="Circular Arrow 4"/>
            <p:cNvSpPr/>
            <p:nvPr/>
          </p:nvSpPr>
          <p:spPr>
            <a:xfrm>
              <a:off x="733530" y="3332457"/>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19" name="Circular Arrow 18"/>
            <p:cNvSpPr/>
            <p:nvPr/>
          </p:nvSpPr>
          <p:spPr>
            <a:xfrm rot="7200000">
              <a:off x="733530" y="3344588"/>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20" name="Circular Arrow 19"/>
            <p:cNvSpPr/>
            <p:nvPr/>
          </p:nvSpPr>
          <p:spPr>
            <a:xfrm rot="14400000">
              <a:off x="733532" y="3354008"/>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spTree>
    <p:extLst>
      <p:ext uri="{BB962C8B-B14F-4D97-AF65-F5344CB8AC3E}">
        <p14:creationId xmlns:p14="http://schemas.microsoft.com/office/powerpoint/2010/main" val="2601513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1" presetClass="entr" presetSubtype="1"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500"/>
                                        <p:tgtEl>
                                          <p:spTgt spid="6"/>
                                        </p:tgtEl>
                                      </p:cBhvr>
                                    </p:animEffect>
                                  </p:childTnLst>
                                </p:cTn>
                              </p:par>
                            </p:childTnLst>
                          </p:cTn>
                        </p:par>
                        <p:par>
                          <p:cTn id="13" fill="hold">
                            <p:stCondLst>
                              <p:cond delay="500"/>
                            </p:stCondLst>
                            <p:childTnLst>
                              <p:par>
                                <p:cTn id="14" presetID="42"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ppt_x</p:attrName>
                                        </p:attrNameLst>
                                      </p:cBhvr>
                                      <p:tavLst>
                                        <p:tav tm="0">
                                          <p:val>
                                            <p:strVal val="#ppt_x-#ppt_w*1.125000"/>
                                          </p:val>
                                        </p:tav>
                                        <p:tav tm="100000">
                                          <p:val>
                                            <p:strVal val="#ppt_x"/>
                                          </p:val>
                                        </p:tav>
                                      </p:tavLst>
                                    </p:anim>
                                    <p:animEffect transition="in" filter="wipe(right)">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childTnLst>
                          </p:cTn>
                        </p:par>
                        <p:par>
                          <p:cTn id="31" fill="hold">
                            <p:stCondLst>
                              <p:cond delay="1000"/>
                            </p:stCondLst>
                            <p:childTnLst>
                              <p:par>
                                <p:cTn id="32" presetID="12" presetClass="entr" presetSubtype="2" fill="hold" nodeType="after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additive="base">
                                        <p:cTn id="34" dur="500"/>
                                        <p:tgtEl>
                                          <p:spTgt spid="23"/>
                                        </p:tgtEl>
                                        <p:attrNameLst>
                                          <p:attrName>ppt_x</p:attrName>
                                        </p:attrNameLst>
                                      </p:cBhvr>
                                      <p:tavLst>
                                        <p:tav tm="0">
                                          <p:val>
                                            <p:strVal val="#ppt_x+#ppt_w*1.125000"/>
                                          </p:val>
                                        </p:tav>
                                        <p:tav tm="100000">
                                          <p:val>
                                            <p:strVal val="#ppt_x"/>
                                          </p:val>
                                        </p:tav>
                                      </p:tavLst>
                                    </p:anim>
                                    <p:animEffect transition="in" filter="wipe(left)">
                                      <p:cBhvr>
                                        <p:cTn id="3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Image result for industry background"/>
          <p:cNvPicPr>
            <a:picLocks noChangeAspect="1" noChangeArrowheads="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0" y="0"/>
            <a:ext cx="9158310" cy="51435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7297462" y="251460"/>
            <a:ext cx="1649730" cy="712470"/>
          </a:xfrm>
          <a:prstGeom prst="roundRect">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24" name="Rounded Rectangle 23"/>
          <p:cNvSpPr/>
          <p:nvPr/>
        </p:nvSpPr>
        <p:spPr>
          <a:xfrm>
            <a:off x="305260" y="1181100"/>
            <a:ext cx="8641932" cy="3703320"/>
          </a:xfrm>
          <a:prstGeom prst="roundRect">
            <a:avLst>
              <a:gd name="adj" fmla="val 7081"/>
            </a:avLst>
          </a:prstGeom>
          <a:solidFill>
            <a:schemeClr val="bg1">
              <a:lumMod val="9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7" name="Oval 6"/>
          <p:cNvSpPr/>
          <p:nvPr/>
        </p:nvSpPr>
        <p:spPr>
          <a:xfrm>
            <a:off x="724040" y="2490149"/>
            <a:ext cx="1085222" cy="108522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smtClean="0">
                <a:solidFill>
                  <a:schemeClr val="bg1"/>
                </a:solidFill>
                <a:latin typeface="Arial Black" panose="020B0A04020102020204" pitchFamily="34" charset="0"/>
              </a:rPr>
              <a:t>10</a:t>
            </a:r>
          </a:p>
        </p:txBody>
      </p:sp>
      <p:grpSp>
        <p:nvGrpSpPr>
          <p:cNvPr id="6" name="Group 5"/>
          <p:cNvGrpSpPr/>
          <p:nvPr/>
        </p:nvGrpSpPr>
        <p:grpSpPr>
          <a:xfrm>
            <a:off x="562714" y="2329376"/>
            <a:ext cx="1406771" cy="1428320"/>
            <a:chOff x="733530" y="3332457"/>
            <a:chExt cx="1406771" cy="1428320"/>
          </a:xfrm>
          <a:solidFill>
            <a:schemeClr val="bg1">
              <a:lumMod val="75000"/>
            </a:schemeClr>
          </a:solidFill>
          <a:scene3d>
            <a:camera prst="orthographicFront">
              <a:rot lat="0" lon="0" rev="0"/>
            </a:camera>
            <a:lightRig rig="soft" dir="t">
              <a:rot lat="0" lon="0" rev="0"/>
            </a:lightRig>
          </a:scene3d>
        </p:grpSpPr>
        <p:sp>
          <p:nvSpPr>
            <p:cNvPr id="5" name="Circular Arrow 4"/>
            <p:cNvSpPr/>
            <p:nvPr/>
          </p:nvSpPr>
          <p:spPr>
            <a:xfrm>
              <a:off x="733530" y="3332457"/>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19" name="Circular Arrow 18"/>
            <p:cNvSpPr/>
            <p:nvPr/>
          </p:nvSpPr>
          <p:spPr>
            <a:xfrm rot="7200000">
              <a:off x="733530" y="3344588"/>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20" name="Circular Arrow 19"/>
            <p:cNvSpPr/>
            <p:nvPr/>
          </p:nvSpPr>
          <p:spPr>
            <a:xfrm rot="14400000">
              <a:off x="733532" y="3354008"/>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graphicFrame>
        <p:nvGraphicFramePr>
          <p:cNvPr id="9" name="Diagram 8"/>
          <p:cNvGraphicFramePr/>
          <p:nvPr>
            <p:extLst>
              <p:ext uri="{D42A27DB-BD31-4B8C-83A1-F6EECF244321}">
                <p14:modId xmlns:p14="http://schemas.microsoft.com/office/powerpoint/2010/main" val="1780886643"/>
              </p:ext>
            </p:extLst>
          </p:nvPr>
        </p:nvGraphicFramePr>
        <p:xfrm>
          <a:off x="1809262" y="1181099"/>
          <a:ext cx="6941038" cy="370332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2" name="TextBox 11"/>
          <p:cNvSpPr txBox="1"/>
          <p:nvPr/>
        </p:nvSpPr>
        <p:spPr>
          <a:xfrm>
            <a:off x="413046" y="299918"/>
            <a:ext cx="1396216" cy="615553"/>
          </a:xfrm>
          <a:prstGeom prst="rect">
            <a:avLst/>
          </a:prstGeom>
          <a:noFill/>
        </p:spPr>
        <p:txBody>
          <a:bodyPr vert="horz" wrap="none" lIns="0" tIns="0" rIns="0" bIns="0" rtlCol="0">
            <a:spAutoFit/>
          </a:bodyPr>
          <a:lstStyle/>
          <a:p>
            <a:pPr>
              <a:spcBef>
                <a:spcPts val="432"/>
              </a:spcBef>
              <a:buClr>
                <a:schemeClr val="bg1">
                  <a:lumMod val="50000"/>
                </a:schemeClr>
              </a:buClr>
            </a:pPr>
            <a:r>
              <a:rPr lang="en-US" sz="4000" b="1" dirty="0" smtClean="0">
                <a:solidFill>
                  <a:srgbClr val="C00000"/>
                </a:solidFill>
              </a:rPr>
              <a:t>Steps</a:t>
            </a:r>
          </a:p>
        </p:txBody>
      </p:sp>
    </p:spTree>
    <p:extLst>
      <p:ext uri="{BB962C8B-B14F-4D97-AF65-F5344CB8AC3E}">
        <p14:creationId xmlns:p14="http://schemas.microsoft.com/office/powerpoint/2010/main" val="4746211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ounded Rectangle 65"/>
          <p:cNvSpPr/>
          <p:nvPr/>
        </p:nvSpPr>
        <p:spPr>
          <a:xfrm rot="16200000">
            <a:off x="1534328" y="2020935"/>
            <a:ext cx="522525" cy="492369"/>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DBO</a:t>
            </a:r>
          </a:p>
        </p:txBody>
      </p:sp>
      <p:sp>
        <p:nvSpPr>
          <p:cNvPr id="67" name="Rounded Rectangle 66"/>
          <p:cNvSpPr/>
          <p:nvPr/>
        </p:nvSpPr>
        <p:spPr>
          <a:xfrm>
            <a:off x="1235934" y="2316137"/>
            <a:ext cx="522525" cy="49236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Autofit/>
          </a:bodyPr>
          <a:lstStyle/>
          <a:p>
            <a:pPr algn="ctr"/>
            <a:r>
              <a:rPr lang="en-US" sz="1050" b="1" dirty="0" smtClean="0">
                <a:solidFill>
                  <a:schemeClr val="bg1"/>
                </a:solidFill>
              </a:rPr>
              <a:t>Adapter</a:t>
            </a:r>
          </a:p>
        </p:txBody>
      </p:sp>
      <p:grpSp>
        <p:nvGrpSpPr>
          <p:cNvPr id="132" name="Group 131"/>
          <p:cNvGrpSpPr/>
          <p:nvPr/>
        </p:nvGrpSpPr>
        <p:grpSpPr>
          <a:xfrm>
            <a:off x="793814" y="1316329"/>
            <a:ext cx="6991140" cy="2974321"/>
            <a:chOff x="793814" y="1316329"/>
            <a:chExt cx="6991140" cy="2974321"/>
          </a:xfrm>
        </p:grpSpPr>
        <p:cxnSp>
          <p:nvCxnSpPr>
            <p:cNvPr id="133" name="Curved Connector 132"/>
            <p:cNvCxnSpPr/>
            <p:nvPr/>
          </p:nvCxnSpPr>
          <p:spPr>
            <a:xfrm rot="5400000" flipH="1" flipV="1">
              <a:off x="550139" y="1620291"/>
              <a:ext cx="698365" cy="90442"/>
            </a:xfrm>
            <a:prstGeom prst="curved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Curved Connector 133"/>
            <p:cNvCxnSpPr/>
            <p:nvPr/>
          </p:nvCxnSpPr>
          <p:spPr>
            <a:xfrm rot="5400000" flipH="1" flipV="1">
              <a:off x="1728312" y="964644"/>
              <a:ext cx="381846" cy="1085215"/>
            </a:xfrm>
            <a:prstGeom prst="curved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Curved Connector 134"/>
            <p:cNvCxnSpPr/>
            <p:nvPr/>
          </p:nvCxnSpPr>
          <p:spPr>
            <a:xfrm rot="16200000" flipV="1">
              <a:off x="75356" y="3526970"/>
              <a:ext cx="1482135" cy="45220"/>
            </a:xfrm>
            <a:prstGeom prst="curved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Curved Connector 135"/>
            <p:cNvCxnSpPr/>
            <p:nvPr/>
          </p:nvCxnSpPr>
          <p:spPr>
            <a:xfrm rot="16200000" flipH="1">
              <a:off x="1050825" y="2626867"/>
              <a:ext cx="694597" cy="565518"/>
            </a:xfrm>
            <a:prstGeom prst="curvedConnector3">
              <a:avLst>
                <a:gd name="adj1" fmla="val 717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Curved Connector 137"/>
            <p:cNvCxnSpPr/>
            <p:nvPr/>
          </p:nvCxnSpPr>
          <p:spPr>
            <a:xfrm rot="16200000" flipV="1">
              <a:off x="7020020" y="3525716"/>
              <a:ext cx="1482135" cy="47732"/>
            </a:xfrm>
            <a:prstGeom prst="curved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Curved Connector 138"/>
            <p:cNvCxnSpPr/>
            <p:nvPr/>
          </p:nvCxnSpPr>
          <p:spPr>
            <a:xfrm rot="16200000" flipV="1">
              <a:off x="5902136" y="3465427"/>
              <a:ext cx="1482136" cy="168310"/>
            </a:xfrm>
            <a:prstGeom prst="curvedConnector3">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0" name="Curved Connector 139"/>
            <p:cNvCxnSpPr/>
            <p:nvPr/>
          </p:nvCxnSpPr>
          <p:spPr>
            <a:xfrm rot="5400000">
              <a:off x="5461272" y="2537213"/>
              <a:ext cx="266283" cy="808884"/>
            </a:xfrm>
            <a:prstGeom prst="curvedConnector3">
              <a:avLst>
                <a:gd name="adj1" fmla="val 50000"/>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1" name="Curved Connector 140"/>
            <p:cNvCxnSpPr/>
            <p:nvPr/>
          </p:nvCxnSpPr>
          <p:spPr>
            <a:xfrm rot="5400000">
              <a:off x="4391499" y="1812443"/>
              <a:ext cx="508354" cy="2016354"/>
            </a:xfrm>
            <a:prstGeom prst="curvedConnector3">
              <a:avLst>
                <a:gd name="adj1" fmla="val 50000"/>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2" name="Curved Connector 141"/>
            <p:cNvCxnSpPr/>
            <p:nvPr/>
          </p:nvCxnSpPr>
          <p:spPr>
            <a:xfrm flipV="1">
              <a:off x="2041775" y="2260881"/>
              <a:ext cx="686348" cy="6238"/>
            </a:xfrm>
            <a:prstGeom prst="curvedConnector3">
              <a:avLst>
                <a:gd name="adj1" fmla="val 50000"/>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3" name="Curved Connector 142"/>
            <p:cNvCxnSpPr/>
            <p:nvPr/>
          </p:nvCxnSpPr>
          <p:spPr>
            <a:xfrm rot="5400000" flipH="1" flipV="1">
              <a:off x="2731670" y="1331041"/>
              <a:ext cx="261262" cy="2133420"/>
            </a:xfrm>
            <a:prstGeom prst="curvedConnector4">
              <a:avLst>
                <a:gd name="adj1" fmla="val -64601"/>
                <a:gd name="adj2" fmla="val 90619"/>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5" name="Curved Connector 144"/>
            <p:cNvCxnSpPr/>
            <p:nvPr/>
          </p:nvCxnSpPr>
          <p:spPr>
            <a:xfrm rot="16200000" flipH="1">
              <a:off x="3210439" y="1095264"/>
              <a:ext cx="266291" cy="3692774"/>
            </a:xfrm>
            <a:prstGeom prst="curvedConnector3">
              <a:avLst>
                <a:gd name="adj1" fmla="val 50000"/>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7" name="Curved Connector 136"/>
            <p:cNvCxnSpPr/>
            <p:nvPr/>
          </p:nvCxnSpPr>
          <p:spPr>
            <a:xfrm rot="16200000" flipH="1">
              <a:off x="2434203" y="1871500"/>
              <a:ext cx="266291" cy="2140302"/>
            </a:xfrm>
            <a:prstGeom prst="curved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Curved Connector 143"/>
            <p:cNvCxnSpPr/>
            <p:nvPr/>
          </p:nvCxnSpPr>
          <p:spPr>
            <a:xfrm rot="16200000" flipV="1">
              <a:off x="2858750" y="743576"/>
              <a:ext cx="266285" cy="4396158"/>
            </a:xfrm>
            <a:prstGeom prst="curved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6" name="Group 145"/>
          <p:cNvGrpSpPr/>
          <p:nvPr/>
        </p:nvGrpSpPr>
        <p:grpSpPr>
          <a:xfrm>
            <a:off x="312622" y="1426459"/>
            <a:ext cx="8597169" cy="1850112"/>
            <a:chOff x="312622" y="1426459"/>
            <a:chExt cx="8597169" cy="1850112"/>
          </a:xfrm>
        </p:grpSpPr>
        <p:sp>
          <p:nvSpPr>
            <p:cNvPr id="147" name="TextBox 146"/>
            <p:cNvSpPr txBox="1"/>
            <p:nvPr/>
          </p:nvSpPr>
          <p:spPr>
            <a:xfrm>
              <a:off x="312622" y="1426459"/>
              <a:ext cx="586699"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ym typeface="Wingdings"/>
                </a:rPr>
                <a:t> </a:t>
              </a:r>
              <a:r>
                <a:rPr lang="en-US" sz="1050" dirty="0" smtClean="0"/>
                <a:t>publish</a:t>
              </a:r>
            </a:p>
          </p:txBody>
        </p:sp>
        <p:sp>
          <p:nvSpPr>
            <p:cNvPr id="148" name="TextBox 147"/>
            <p:cNvSpPr txBox="1"/>
            <p:nvPr/>
          </p:nvSpPr>
          <p:spPr>
            <a:xfrm>
              <a:off x="1668031" y="1536592"/>
              <a:ext cx="548227"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a:sym typeface="Wingdings"/>
                </a:rPr>
                <a:t></a:t>
              </a:r>
              <a:r>
                <a:rPr lang="en-US" sz="1050" dirty="0" smtClean="0">
                  <a:sym typeface="Wingdings"/>
                </a:rPr>
                <a:t> </a:t>
              </a:r>
              <a:r>
                <a:rPr lang="en-US" sz="1050" dirty="0" smtClean="0"/>
                <a:t>invoke</a:t>
              </a:r>
            </a:p>
          </p:txBody>
        </p:sp>
        <p:sp>
          <p:nvSpPr>
            <p:cNvPr id="149" name="TextBox 148"/>
            <p:cNvSpPr txBox="1"/>
            <p:nvPr/>
          </p:nvSpPr>
          <p:spPr>
            <a:xfrm>
              <a:off x="823962" y="2963454"/>
              <a:ext cx="411972"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a:sym typeface="Wingdings"/>
                </a:rPr>
                <a:t></a:t>
              </a:r>
              <a:r>
                <a:rPr lang="en-US" sz="1050" dirty="0" smtClean="0">
                  <a:sym typeface="Wingdings"/>
                </a:rPr>
                <a:t> </a:t>
              </a:r>
              <a:r>
                <a:rPr lang="en-US" sz="1050" dirty="0" smtClean="0"/>
                <a:t>emit</a:t>
              </a:r>
            </a:p>
          </p:txBody>
        </p:sp>
        <p:sp>
          <p:nvSpPr>
            <p:cNvPr id="150" name="TextBox 149"/>
            <p:cNvSpPr txBox="1"/>
            <p:nvPr/>
          </p:nvSpPr>
          <p:spPr>
            <a:xfrm>
              <a:off x="1680883" y="3044246"/>
              <a:ext cx="548227"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a:sym typeface="Wingdings"/>
                </a:rPr>
                <a:t></a:t>
              </a:r>
              <a:r>
                <a:rPr lang="en-US" sz="1050" dirty="0" smtClean="0">
                  <a:sym typeface="Wingdings"/>
                </a:rPr>
                <a:t> </a:t>
              </a:r>
              <a:r>
                <a:rPr lang="en-US" sz="1050" dirty="0" smtClean="0"/>
                <a:t>invoke</a:t>
              </a:r>
            </a:p>
          </p:txBody>
        </p:sp>
        <p:sp>
          <p:nvSpPr>
            <p:cNvPr id="151" name="TextBox 150"/>
            <p:cNvSpPr txBox="1"/>
            <p:nvPr/>
          </p:nvSpPr>
          <p:spPr>
            <a:xfrm>
              <a:off x="2492298" y="2970096"/>
              <a:ext cx="419987"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a:sym typeface="Wingdings"/>
                </a:rPr>
                <a:t></a:t>
              </a:r>
              <a:r>
                <a:rPr lang="en-US" sz="1050" dirty="0" smtClean="0">
                  <a:sym typeface="Wingdings"/>
                </a:rPr>
                <a:t> </a:t>
              </a:r>
              <a:r>
                <a:rPr lang="en-US" sz="1050" dirty="0" smtClean="0"/>
                <a:t>crud</a:t>
              </a:r>
            </a:p>
          </p:txBody>
        </p:sp>
        <p:sp>
          <p:nvSpPr>
            <p:cNvPr id="152" name="TextBox 151"/>
            <p:cNvSpPr txBox="1"/>
            <p:nvPr/>
          </p:nvSpPr>
          <p:spPr>
            <a:xfrm>
              <a:off x="7792497" y="3114988"/>
              <a:ext cx="1117294"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a:sym typeface="Wingdings"/>
                </a:rPr>
                <a:t> </a:t>
              </a:r>
              <a:r>
                <a:rPr lang="en-US" sz="1050" dirty="0" smtClean="0">
                  <a:sym typeface="Wingdings"/>
                </a:rPr>
                <a:t>consume/</a:t>
              </a:r>
              <a:r>
                <a:rPr lang="en-US" sz="1050" dirty="0" smtClean="0"/>
                <a:t>emit</a:t>
              </a:r>
            </a:p>
          </p:txBody>
        </p:sp>
        <p:sp>
          <p:nvSpPr>
            <p:cNvPr id="153" name="TextBox 152"/>
            <p:cNvSpPr txBox="1"/>
            <p:nvPr/>
          </p:nvSpPr>
          <p:spPr>
            <a:xfrm>
              <a:off x="6627441" y="2889305"/>
              <a:ext cx="705321"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ym typeface="Wingdings"/>
                </a:rPr>
                <a:t> </a:t>
              </a:r>
              <a:r>
                <a:rPr lang="en-US" sz="1050" dirty="0" smtClean="0"/>
                <a:t>consume</a:t>
              </a:r>
            </a:p>
          </p:txBody>
        </p:sp>
        <p:sp>
          <p:nvSpPr>
            <p:cNvPr id="154" name="TextBox 153"/>
            <p:cNvSpPr txBox="1"/>
            <p:nvPr/>
          </p:nvSpPr>
          <p:spPr>
            <a:xfrm>
              <a:off x="5797896" y="2937840"/>
              <a:ext cx="509755"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ym typeface="Wingdings"/>
                </a:rPr>
                <a:t> </a:t>
              </a:r>
              <a:r>
                <a:rPr lang="en-US" sz="1050" dirty="0" smtClean="0"/>
                <a:t>select</a:t>
              </a:r>
            </a:p>
          </p:txBody>
        </p:sp>
        <p:sp>
          <p:nvSpPr>
            <p:cNvPr id="155" name="TextBox 154"/>
            <p:cNvSpPr txBox="1"/>
            <p:nvPr/>
          </p:nvSpPr>
          <p:spPr>
            <a:xfrm>
              <a:off x="5026885" y="2739828"/>
              <a:ext cx="509755"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ym typeface="Wingdings"/>
                </a:rPr>
                <a:t> </a:t>
              </a:r>
              <a:r>
                <a:rPr lang="en-US" sz="1050" dirty="0" smtClean="0"/>
                <a:t>select</a:t>
              </a:r>
            </a:p>
          </p:txBody>
        </p:sp>
        <p:sp>
          <p:nvSpPr>
            <p:cNvPr id="156" name="TextBox 155"/>
            <p:cNvSpPr txBox="1"/>
            <p:nvPr/>
          </p:nvSpPr>
          <p:spPr>
            <a:xfrm>
              <a:off x="2124883" y="2095179"/>
              <a:ext cx="543418"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olidFill>
                    <a:schemeClr val="accent3"/>
                  </a:solidFill>
                  <a:sym typeface="Wingdings"/>
                </a:rPr>
                <a:t> </a:t>
              </a:r>
              <a:r>
                <a:rPr lang="en-US" sz="1050" dirty="0" smtClean="0">
                  <a:solidFill>
                    <a:schemeClr val="accent3"/>
                  </a:solidFill>
                </a:rPr>
                <a:t>create</a:t>
              </a:r>
            </a:p>
          </p:txBody>
        </p:sp>
        <p:sp>
          <p:nvSpPr>
            <p:cNvPr id="157" name="TextBox 156"/>
            <p:cNvSpPr txBox="1"/>
            <p:nvPr/>
          </p:nvSpPr>
          <p:spPr>
            <a:xfrm>
              <a:off x="2124883" y="2487110"/>
              <a:ext cx="543418"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olidFill>
                    <a:schemeClr val="accent3"/>
                  </a:solidFill>
                  <a:sym typeface="Wingdings"/>
                </a:rPr>
                <a:t> </a:t>
              </a:r>
              <a:r>
                <a:rPr lang="en-US" sz="1050" dirty="0" smtClean="0">
                  <a:solidFill>
                    <a:schemeClr val="accent3"/>
                  </a:solidFill>
                </a:rPr>
                <a:t>create</a:t>
              </a:r>
            </a:p>
          </p:txBody>
        </p:sp>
      </p:grpSp>
      <p:grpSp>
        <p:nvGrpSpPr>
          <p:cNvPr id="126" name="Group 125"/>
          <p:cNvGrpSpPr/>
          <p:nvPr/>
        </p:nvGrpSpPr>
        <p:grpSpPr>
          <a:xfrm>
            <a:off x="532550" y="226083"/>
            <a:ext cx="7465933" cy="3523211"/>
            <a:chOff x="532550" y="226083"/>
            <a:chExt cx="7465933" cy="3523211"/>
          </a:xfrm>
          <a:solidFill>
            <a:schemeClr val="bg1">
              <a:lumMod val="65000"/>
            </a:schemeClr>
          </a:solidFill>
        </p:grpSpPr>
        <p:sp>
          <p:nvSpPr>
            <p:cNvPr id="114" name="Rounded Rectangle 113"/>
            <p:cNvSpPr/>
            <p:nvPr/>
          </p:nvSpPr>
          <p:spPr>
            <a:xfrm rot="5400000">
              <a:off x="3913933" y="2020935"/>
              <a:ext cx="522525" cy="4923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TE</a:t>
              </a:r>
            </a:p>
          </p:txBody>
        </p:sp>
        <p:sp>
          <p:nvSpPr>
            <p:cNvPr id="73" name="Rounded Rectangle 72"/>
            <p:cNvSpPr/>
            <p:nvPr/>
          </p:nvSpPr>
          <p:spPr>
            <a:xfrm>
              <a:off x="5737592" y="2316145"/>
              <a:ext cx="522525" cy="49236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JDBC</a:t>
              </a:r>
            </a:p>
          </p:txBody>
        </p:sp>
        <p:sp>
          <p:nvSpPr>
            <p:cNvPr id="49" name="Rounded Rectangle 48"/>
            <p:cNvSpPr/>
            <p:nvPr/>
          </p:nvSpPr>
          <p:spPr>
            <a:xfrm>
              <a:off x="1419619" y="3256925"/>
              <a:ext cx="522525" cy="49236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gn="ctr"/>
              <a:r>
                <a:rPr lang="en-US" sz="1100" b="1" dirty="0" smtClean="0">
                  <a:solidFill>
                    <a:schemeClr val="bg1"/>
                  </a:solidFill>
                </a:rPr>
                <a:t>REST</a:t>
              </a:r>
            </a:p>
          </p:txBody>
        </p:sp>
        <p:sp>
          <p:nvSpPr>
            <p:cNvPr id="33" name="Rounded Rectangle 32"/>
            <p:cNvSpPr/>
            <p:nvPr/>
          </p:nvSpPr>
          <p:spPr>
            <a:xfrm>
              <a:off x="2507049" y="226083"/>
              <a:ext cx="522525" cy="49236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gn="ctr"/>
              <a:r>
                <a:rPr lang="en-US" sz="1100" b="1" dirty="0" smtClean="0">
                  <a:solidFill>
                    <a:schemeClr val="bg1"/>
                  </a:solidFill>
                </a:rPr>
                <a:t>REST</a:t>
              </a:r>
            </a:p>
          </p:txBody>
        </p:sp>
        <p:sp>
          <p:nvSpPr>
            <p:cNvPr id="29" name="Rounded Rectangle 28"/>
            <p:cNvSpPr/>
            <p:nvPr/>
          </p:nvSpPr>
          <p:spPr>
            <a:xfrm>
              <a:off x="1115365" y="1698174"/>
              <a:ext cx="522525" cy="49236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gn="ctr"/>
              <a:r>
                <a:rPr lang="en-US" sz="1100" b="1" dirty="0" smtClean="0">
                  <a:solidFill>
                    <a:schemeClr val="bg1"/>
                  </a:solidFill>
                </a:rPr>
                <a:t>REST</a:t>
              </a:r>
            </a:p>
          </p:txBody>
        </p:sp>
        <p:sp>
          <p:nvSpPr>
            <p:cNvPr id="21" name="Rounded Rectangle 20"/>
            <p:cNvSpPr/>
            <p:nvPr/>
          </p:nvSpPr>
          <p:spPr>
            <a:xfrm>
              <a:off x="7475958" y="2316145"/>
              <a:ext cx="522525" cy="49236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DES</a:t>
              </a:r>
            </a:p>
          </p:txBody>
        </p:sp>
        <p:sp>
          <p:nvSpPr>
            <p:cNvPr id="22" name="Rounded Rectangle 21"/>
            <p:cNvSpPr/>
            <p:nvPr/>
          </p:nvSpPr>
          <p:spPr>
            <a:xfrm>
              <a:off x="532550" y="2316143"/>
              <a:ext cx="522525" cy="49236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DES</a:t>
              </a:r>
            </a:p>
          </p:txBody>
        </p:sp>
        <p:sp>
          <p:nvSpPr>
            <p:cNvPr id="20" name="Rounded Rectangle 19"/>
            <p:cNvSpPr/>
            <p:nvPr/>
          </p:nvSpPr>
          <p:spPr>
            <a:xfrm>
              <a:off x="6297786" y="2316145"/>
              <a:ext cx="522525" cy="49236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DES</a:t>
              </a:r>
            </a:p>
          </p:txBody>
        </p:sp>
      </p:grpSp>
      <p:sp>
        <p:nvSpPr>
          <p:cNvPr id="2" name="Footer Placeholder 1"/>
          <p:cNvSpPr>
            <a:spLocks noGrp="1"/>
          </p:cNvSpPr>
          <p:nvPr>
            <p:ph type="ftr" sz="quarter" idx="12"/>
          </p:nvPr>
        </p:nvSpPr>
        <p:spPr/>
        <p:txBody>
          <a:bodyPr/>
          <a:lstStyle/>
          <a:p>
            <a:r>
              <a:rPr lang="en-US" smtClean="0"/>
              <a:t>© 2018 Software AG. All rights reserved. For internal use only</a:t>
            </a:r>
            <a:endParaRPr lang="en-US" dirty="0" smtClean="0"/>
          </a:p>
        </p:txBody>
      </p:sp>
      <p:grpSp>
        <p:nvGrpSpPr>
          <p:cNvPr id="130" name="Group 129"/>
          <p:cNvGrpSpPr/>
          <p:nvPr/>
        </p:nvGrpSpPr>
        <p:grpSpPr>
          <a:xfrm>
            <a:off x="4183742" y="195574"/>
            <a:ext cx="3721118" cy="1170889"/>
            <a:chOff x="4183742" y="195574"/>
            <a:chExt cx="3721118" cy="1170889"/>
          </a:xfrm>
        </p:grpSpPr>
        <p:pic>
          <p:nvPicPr>
            <p:cNvPr id="84" name="Grafik 848"/>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733971" y="195574"/>
              <a:ext cx="1170889" cy="1170889"/>
            </a:xfrm>
            <a:prstGeom prst="rect">
              <a:avLst/>
            </a:prstGeom>
          </p:spPr>
        </p:pic>
        <p:pic>
          <p:nvPicPr>
            <p:cNvPr id="85" name="Grafik 848"/>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5467772" y="195574"/>
              <a:ext cx="1170889" cy="1170889"/>
            </a:xfrm>
            <a:prstGeom prst="rect">
              <a:avLst/>
            </a:prstGeom>
          </p:spPr>
        </p:pic>
        <p:pic>
          <p:nvPicPr>
            <p:cNvPr id="86" name="Grafik 848"/>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4183742" y="195574"/>
              <a:ext cx="1170889" cy="1170889"/>
            </a:xfrm>
            <a:prstGeom prst="rect">
              <a:avLst/>
            </a:prstGeom>
          </p:spPr>
        </p:pic>
      </p:grpSp>
      <p:grpSp>
        <p:nvGrpSpPr>
          <p:cNvPr id="131" name="Group 130"/>
          <p:cNvGrpSpPr/>
          <p:nvPr/>
        </p:nvGrpSpPr>
        <p:grpSpPr>
          <a:xfrm>
            <a:off x="4349104" y="501814"/>
            <a:ext cx="3407931" cy="432081"/>
            <a:chOff x="4349104" y="501814"/>
            <a:chExt cx="3407931" cy="432081"/>
          </a:xfrm>
        </p:grpSpPr>
        <p:sp>
          <p:nvSpPr>
            <p:cNvPr id="87" name="TextBox 86"/>
            <p:cNvSpPr txBox="1"/>
            <p:nvPr/>
          </p:nvSpPr>
          <p:spPr>
            <a:xfrm>
              <a:off x="6881795" y="578012"/>
              <a:ext cx="875240" cy="215444"/>
            </a:xfrm>
            <a:prstGeom prst="rect">
              <a:avLst/>
            </a:prstGeom>
            <a:noFill/>
          </p:spPr>
          <p:txBody>
            <a:bodyPr vert="horz" wrap="none" lIns="0" tIns="0" rIns="0" bIns="0" rtlCol="0">
              <a:spAutoFit/>
            </a:bodyPr>
            <a:lstStyle/>
            <a:p>
              <a:pPr>
                <a:spcBef>
                  <a:spcPts val="432"/>
                </a:spcBef>
                <a:buClr>
                  <a:schemeClr val="bg1">
                    <a:lumMod val="50000"/>
                  </a:schemeClr>
                </a:buClr>
              </a:pPr>
              <a:r>
                <a:rPr lang="en-US" sz="1400" dirty="0" smtClean="0">
                  <a:solidFill>
                    <a:schemeClr val="accent6"/>
                  </a:solidFill>
                </a:rPr>
                <a:t>Dashboard</a:t>
              </a:r>
            </a:p>
          </p:txBody>
        </p:sp>
        <p:sp>
          <p:nvSpPr>
            <p:cNvPr id="88" name="TextBox 87"/>
            <p:cNvSpPr txBox="1"/>
            <p:nvPr/>
          </p:nvSpPr>
          <p:spPr>
            <a:xfrm>
              <a:off x="5803276" y="503008"/>
              <a:ext cx="499880" cy="430887"/>
            </a:xfrm>
            <a:prstGeom prst="rect">
              <a:avLst/>
            </a:prstGeom>
            <a:noFill/>
          </p:spPr>
          <p:txBody>
            <a:bodyPr vert="horz" wrap="none" lIns="0" tIns="0" rIns="0" bIns="0" rtlCol="0">
              <a:spAutoFit/>
            </a:bodyPr>
            <a:lstStyle/>
            <a:p>
              <a:pPr algn="ctr">
                <a:spcBef>
                  <a:spcPts val="432"/>
                </a:spcBef>
                <a:buClr>
                  <a:schemeClr val="bg1">
                    <a:lumMod val="50000"/>
                  </a:schemeClr>
                </a:buClr>
              </a:pPr>
              <a:r>
                <a:rPr lang="en-US" sz="1400" dirty="0" smtClean="0">
                  <a:solidFill>
                    <a:schemeClr val="accent3"/>
                  </a:solidFill>
                </a:rPr>
                <a:t>Triage</a:t>
              </a:r>
              <a:br>
                <a:rPr lang="en-US" sz="1400" dirty="0" smtClean="0">
                  <a:solidFill>
                    <a:schemeClr val="accent3"/>
                  </a:solidFill>
                </a:rPr>
              </a:br>
              <a:r>
                <a:rPr lang="en-US" sz="1400" dirty="0" smtClean="0">
                  <a:solidFill>
                    <a:schemeClr val="accent3"/>
                  </a:solidFill>
                </a:rPr>
                <a:t>tasks</a:t>
              </a:r>
            </a:p>
          </p:txBody>
        </p:sp>
        <p:sp>
          <p:nvSpPr>
            <p:cNvPr id="89" name="TextBox 88"/>
            <p:cNvSpPr txBox="1"/>
            <p:nvPr/>
          </p:nvSpPr>
          <p:spPr>
            <a:xfrm>
              <a:off x="4349104" y="501814"/>
              <a:ext cx="838106" cy="430887"/>
            </a:xfrm>
            <a:prstGeom prst="rect">
              <a:avLst/>
            </a:prstGeom>
            <a:noFill/>
          </p:spPr>
          <p:txBody>
            <a:bodyPr vert="horz" wrap="square" lIns="0" tIns="0" rIns="0" bIns="0" rtlCol="0">
              <a:spAutoFit/>
            </a:bodyPr>
            <a:lstStyle/>
            <a:p>
              <a:pPr algn="ctr">
                <a:spcBef>
                  <a:spcPts val="432"/>
                </a:spcBef>
                <a:buClr>
                  <a:schemeClr val="bg1">
                    <a:lumMod val="50000"/>
                  </a:schemeClr>
                </a:buClr>
              </a:pPr>
              <a:r>
                <a:rPr lang="en-US" sz="1400" dirty="0" smtClean="0">
                  <a:solidFill>
                    <a:schemeClr val="accent3"/>
                  </a:solidFill>
                </a:rPr>
                <a:t>Work log app</a:t>
              </a:r>
            </a:p>
          </p:txBody>
        </p:sp>
      </p:grpSp>
      <p:grpSp>
        <p:nvGrpSpPr>
          <p:cNvPr id="128" name="Group 127"/>
          <p:cNvGrpSpPr/>
          <p:nvPr/>
        </p:nvGrpSpPr>
        <p:grpSpPr>
          <a:xfrm>
            <a:off x="3182812" y="1366463"/>
            <a:ext cx="4136604" cy="592969"/>
            <a:chOff x="3182812" y="1366463"/>
            <a:chExt cx="4136604" cy="592969"/>
          </a:xfrm>
        </p:grpSpPr>
        <p:cxnSp>
          <p:nvCxnSpPr>
            <p:cNvPr id="91" name="Curved Connector 90"/>
            <p:cNvCxnSpPr>
              <a:stCxn id="7" idx="0"/>
              <a:endCxn id="84" idx="2"/>
            </p:cNvCxnSpPr>
            <p:nvPr/>
          </p:nvCxnSpPr>
          <p:spPr>
            <a:xfrm rot="5400000" flipH="1" flipV="1">
              <a:off x="6468164" y="1108179"/>
              <a:ext cx="592968" cy="1109536"/>
            </a:xfrm>
            <a:prstGeom prst="curvedConnector3">
              <a:avLst/>
            </a:prstGeom>
            <a:ln w="95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2" name="Curved Connector 91"/>
            <p:cNvCxnSpPr>
              <a:stCxn id="14" idx="0"/>
              <a:endCxn id="85" idx="2"/>
            </p:cNvCxnSpPr>
            <p:nvPr/>
          </p:nvCxnSpPr>
          <p:spPr>
            <a:xfrm rot="5400000" flipH="1" flipV="1">
              <a:off x="5090645" y="996860"/>
              <a:ext cx="592969" cy="1332176"/>
            </a:xfrm>
            <a:prstGeom prst="curvedConnector3">
              <a:avLst>
                <a:gd name="adj1" fmla="val 50000"/>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5" name="Curved Connector 94"/>
            <p:cNvCxnSpPr>
              <a:stCxn id="4" idx="0"/>
              <a:endCxn id="86" idx="2"/>
            </p:cNvCxnSpPr>
            <p:nvPr/>
          </p:nvCxnSpPr>
          <p:spPr>
            <a:xfrm rot="5400000" flipH="1" flipV="1">
              <a:off x="3679515" y="869760"/>
              <a:ext cx="592969" cy="1586376"/>
            </a:xfrm>
            <a:prstGeom prst="curvedConnector3">
              <a:avLst>
                <a:gd name="adj1" fmla="val 50000"/>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25" name="Group 124"/>
          <p:cNvGrpSpPr/>
          <p:nvPr/>
        </p:nvGrpSpPr>
        <p:grpSpPr>
          <a:xfrm>
            <a:off x="271302" y="472267"/>
            <a:ext cx="8400421" cy="4240411"/>
            <a:chOff x="271302" y="472267"/>
            <a:chExt cx="8400421" cy="4240411"/>
          </a:xfrm>
          <a:solidFill>
            <a:schemeClr val="bg1">
              <a:lumMod val="75000"/>
            </a:schemeClr>
          </a:solidFill>
        </p:grpSpPr>
        <p:sp>
          <p:nvSpPr>
            <p:cNvPr id="4" name="Rounded Rectangle 3"/>
            <p:cNvSpPr/>
            <p:nvPr/>
          </p:nvSpPr>
          <p:spPr>
            <a:xfrm>
              <a:off x="2728123" y="1959432"/>
              <a:ext cx="909376" cy="60289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Agile</a:t>
              </a:r>
              <a:br>
                <a:rPr lang="en-US" sz="1400" b="1" dirty="0" smtClean="0">
                  <a:solidFill>
                    <a:schemeClr val="bg1"/>
                  </a:solidFill>
                </a:rPr>
              </a:br>
              <a:r>
                <a:rPr lang="en-US" sz="1400" b="1" dirty="0" smtClean="0">
                  <a:solidFill>
                    <a:schemeClr val="bg1"/>
                  </a:solidFill>
                </a:rPr>
                <a:t>Apps</a:t>
              </a:r>
            </a:p>
          </p:txBody>
        </p:sp>
        <p:sp>
          <p:nvSpPr>
            <p:cNvPr id="5" name="Can 4"/>
            <p:cNvSpPr/>
            <p:nvPr/>
          </p:nvSpPr>
          <p:spPr>
            <a:xfrm>
              <a:off x="3029574" y="3074797"/>
              <a:ext cx="1215850" cy="1065125"/>
            </a:xfrm>
            <a:prstGeom prst="ca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Terracotta</a:t>
              </a:r>
            </a:p>
            <a:p>
              <a:pPr algn="ctr"/>
              <a:r>
                <a:rPr lang="en-US" sz="1400" b="1" dirty="0" smtClean="0">
                  <a:solidFill>
                    <a:schemeClr val="bg1"/>
                  </a:solidFill>
                </a:rPr>
                <a:t>DB</a:t>
              </a:r>
            </a:p>
          </p:txBody>
        </p:sp>
        <p:sp>
          <p:nvSpPr>
            <p:cNvPr id="6" name="Can 5"/>
            <p:cNvSpPr/>
            <p:nvPr/>
          </p:nvSpPr>
          <p:spPr>
            <a:xfrm>
              <a:off x="4582046" y="3074797"/>
              <a:ext cx="1215850" cy="1065125"/>
            </a:xfrm>
            <a:prstGeom prst="ca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Event Store </a:t>
              </a:r>
              <a:r>
                <a:rPr lang="en-US" sz="1100" dirty="0" smtClean="0">
                  <a:solidFill>
                    <a:schemeClr val="bg1"/>
                  </a:solidFill>
                </a:rPr>
                <a:t>(</a:t>
              </a:r>
              <a:r>
                <a:rPr lang="en-US" sz="1100" dirty="0" err="1" smtClean="0">
                  <a:solidFill>
                    <a:schemeClr val="bg1"/>
                  </a:solidFill>
                </a:rPr>
                <a:t>ElasticSearch</a:t>
              </a:r>
              <a:r>
                <a:rPr lang="en-US" sz="1100" dirty="0" smtClean="0">
                  <a:solidFill>
                    <a:schemeClr val="bg1"/>
                  </a:solidFill>
                </a:rPr>
                <a:t>)</a:t>
              </a:r>
              <a:endParaRPr lang="en-US" sz="1400" dirty="0" smtClean="0">
                <a:solidFill>
                  <a:schemeClr val="bg1"/>
                </a:solidFill>
              </a:endParaRPr>
            </a:p>
          </p:txBody>
        </p:sp>
        <p:sp>
          <p:nvSpPr>
            <p:cNvPr id="13" name="Rounded Rectangle 12"/>
            <p:cNvSpPr/>
            <p:nvPr/>
          </p:nvSpPr>
          <p:spPr>
            <a:xfrm>
              <a:off x="7325244" y="1959432"/>
              <a:ext cx="1346479" cy="60289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err="1" smtClean="0">
                  <a:solidFill>
                    <a:schemeClr val="bg1"/>
                  </a:solidFill>
                </a:rPr>
                <a:t>Apama</a:t>
              </a:r>
              <a:endParaRPr lang="en-US" sz="1400" b="1" dirty="0" smtClean="0">
                <a:solidFill>
                  <a:schemeClr val="bg1"/>
                </a:solidFill>
              </a:endParaRPr>
            </a:p>
          </p:txBody>
        </p:sp>
        <p:sp>
          <p:nvSpPr>
            <p:cNvPr id="14" name="Rounded Rectangle 13"/>
            <p:cNvSpPr/>
            <p:nvPr/>
          </p:nvSpPr>
          <p:spPr>
            <a:xfrm>
              <a:off x="4183742" y="1959432"/>
              <a:ext cx="1074597" cy="60289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Business Console</a:t>
              </a:r>
            </a:p>
          </p:txBody>
        </p:sp>
        <p:sp>
          <p:nvSpPr>
            <p:cNvPr id="16" name="Rounded Rectangle 15"/>
            <p:cNvSpPr/>
            <p:nvPr/>
          </p:nvSpPr>
          <p:spPr>
            <a:xfrm>
              <a:off x="271302" y="472268"/>
              <a:ext cx="1346479" cy="84406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API Portal</a:t>
              </a:r>
            </a:p>
          </p:txBody>
        </p:sp>
        <p:sp>
          <p:nvSpPr>
            <p:cNvPr id="17" name="Rounded Rectangle 16"/>
            <p:cNvSpPr/>
            <p:nvPr/>
          </p:nvSpPr>
          <p:spPr>
            <a:xfrm>
              <a:off x="1788603" y="472267"/>
              <a:ext cx="1346479" cy="84406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API Gateway</a:t>
              </a:r>
            </a:p>
          </p:txBody>
        </p:sp>
        <p:sp>
          <p:nvSpPr>
            <p:cNvPr id="18" name="Rounded Rectangle 17"/>
            <p:cNvSpPr/>
            <p:nvPr/>
          </p:nvSpPr>
          <p:spPr>
            <a:xfrm>
              <a:off x="1256041" y="3549580"/>
              <a:ext cx="1346479" cy="47980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Cumulocity</a:t>
              </a:r>
            </a:p>
          </p:txBody>
        </p:sp>
        <p:sp>
          <p:nvSpPr>
            <p:cNvPr id="19" name="Rounded Rectangle 18"/>
            <p:cNvSpPr/>
            <p:nvPr/>
          </p:nvSpPr>
          <p:spPr>
            <a:xfrm>
              <a:off x="723478" y="4290647"/>
              <a:ext cx="7420722" cy="42203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Universal Messaging</a:t>
              </a:r>
            </a:p>
          </p:txBody>
        </p:sp>
        <p:sp>
          <p:nvSpPr>
            <p:cNvPr id="3" name="Rounded Rectangle 2"/>
            <p:cNvSpPr/>
            <p:nvPr/>
          </p:nvSpPr>
          <p:spPr>
            <a:xfrm>
              <a:off x="442124" y="1959430"/>
              <a:ext cx="1346479" cy="60289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Integration Server</a:t>
              </a:r>
            </a:p>
          </p:txBody>
        </p:sp>
        <p:grpSp>
          <p:nvGrpSpPr>
            <p:cNvPr id="111" name="Group 110"/>
            <p:cNvGrpSpPr/>
            <p:nvPr/>
          </p:nvGrpSpPr>
          <p:grpSpPr>
            <a:xfrm>
              <a:off x="5536640" y="1959431"/>
              <a:ext cx="1346479" cy="607012"/>
              <a:chOff x="5536640" y="1959431"/>
              <a:chExt cx="1346479" cy="607012"/>
            </a:xfrm>
            <a:grpFill/>
          </p:grpSpPr>
          <p:sp>
            <p:nvSpPr>
              <p:cNvPr id="7" name="Rounded Rectangle 6"/>
              <p:cNvSpPr/>
              <p:nvPr/>
            </p:nvSpPr>
            <p:spPr>
              <a:xfrm>
                <a:off x="5536640" y="1959431"/>
                <a:ext cx="1346479" cy="60289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err="1" smtClean="0">
                    <a:solidFill>
                      <a:schemeClr val="bg1"/>
                    </a:solidFill>
                  </a:rPr>
                  <a:t>MashZone</a:t>
                </a:r>
                <a:r>
                  <a:rPr lang="en-US" sz="1400" b="1" dirty="0" smtClean="0">
                    <a:solidFill>
                      <a:schemeClr val="bg1"/>
                    </a:solidFill>
                  </a:rPr>
                  <a:t> </a:t>
                </a:r>
                <a:r>
                  <a:rPr lang="en-US" sz="1400" b="1" dirty="0" err="1" smtClean="0">
                    <a:solidFill>
                      <a:schemeClr val="bg1"/>
                    </a:solidFill>
                  </a:rPr>
                  <a:t>NextGen</a:t>
                </a:r>
                <a:endParaRPr lang="en-US" sz="1400" b="1" dirty="0" smtClean="0">
                  <a:solidFill>
                    <a:schemeClr val="bg1"/>
                  </a:solidFill>
                </a:endParaRPr>
              </a:p>
            </p:txBody>
          </p:sp>
          <p:sp>
            <p:nvSpPr>
              <p:cNvPr id="109" name="Rectangle 108"/>
              <p:cNvSpPr/>
              <p:nvPr/>
            </p:nvSpPr>
            <p:spPr>
              <a:xfrm>
                <a:off x="5607041" y="2404860"/>
                <a:ext cx="93623" cy="16158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grpSp>
    </p:spTree>
    <p:extLst>
      <p:ext uri="{BB962C8B-B14F-4D97-AF65-F5344CB8AC3E}">
        <p14:creationId xmlns:p14="http://schemas.microsoft.com/office/powerpoint/2010/main" val="27395833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Image result for industry background"/>
          <p:cNvPicPr>
            <a:picLocks noChangeAspect="1" noChangeArrowheads="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0" y="0"/>
            <a:ext cx="9158310" cy="51435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7297462" y="251460"/>
            <a:ext cx="1649730" cy="712470"/>
          </a:xfrm>
          <a:prstGeom prst="roundRect">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nvGrpSpPr>
          <p:cNvPr id="4" name="Group 3"/>
          <p:cNvGrpSpPr/>
          <p:nvPr/>
        </p:nvGrpSpPr>
        <p:grpSpPr>
          <a:xfrm>
            <a:off x="1647930" y="607695"/>
            <a:ext cx="4783015" cy="1964055"/>
            <a:chOff x="1647930" y="607695"/>
            <a:chExt cx="4783015" cy="1964055"/>
          </a:xfrm>
        </p:grpSpPr>
        <p:sp>
          <p:nvSpPr>
            <p:cNvPr id="2" name="Rounded Rectangle 1"/>
            <p:cNvSpPr/>
            <p:nvPr/>
          </p:nvSpPr>
          <p:spPr>
            <a:xfrm>
              <a:off x="1647930" y="607695"/>
              <a:ext cx="4783015" cy="1964055"/>
            </a:xfrm>
            <a:prstGeom prst="roundRect">
              <a:avLst/>
            </a:prstGeom>
            <a:solidFill>
              <a:schemeClr val="bg1">
                <a:lumMod val="9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3" name="TextBox 2"/>
            <p:cNvSpPr txBox="1"/>
            <p:nvPr/>
          </p:nvSpPr>
          <p:spPr>
            <a:xfrm>
              <a:off x="2371411" y="748486"/>
              <a:ext cx="3989196" cy="276999"/>
            </a:xfrm>
            <a:prstGeom prst="rect">
              <a:avLst/>
            </a:prstGeom>
            <a:noFill/>
          </p:spPr>
          <p:txBody>
            <a:bodyPr vert="horz" wrap="square" lIns="0" tIns="0" rIns="0" bIns="0" rtlCol="0">
              <a:spAutoFit/>
            </a:bodyPr>
            <a:lstStyle/>
            <a:p>
              <a:pPr>
                <a:spcBef>
                  <a:spcPts val="432"/>
                </a:spcBef>
                <a:buClr>
                  <a:schemeClr val="bg1">
                    <a:lumMod val="50000"/>
                  </a:schemeClr>
                </a:buClr>
              </a:pPr>
              <a:r>
                <a:rPr lang="en-US" sz="1800" b="1" dirty="0" smtClean="0">
                  <a:solidFill>
                    <a:srgbClr val="C00000"/>
                  </a:solidFill>
                </a:rPr>
                <a:t>PROBLEM</a:t>
              </a:r>
            </a:p>
          </p:txBody>
        </p:sp>
        <p:sp>
          <p:nvSpPr>
            <p:cNvPr id="22" name="TextBox 21"/>
            <p:cNvSpPr txBox="1"/>
            <p:nvPr/>
          </p:nvSpPr>
          <p:spPr>
            <a:xfrm>
              <a:off x="2371411" y="1084436"/>
              <a:ext cx="3989196" cy="646331"/>
            </a:xfrm>
            <a:prstGeom prst="rect">
              <a:avLst/>
            </a:prstGeom>
            <a:noFill/>
          </p:spPr>
          <p:txBody>
            <a:bodyPr vert="horz" wrap="square" lIns="0" tIns="0" rIns="0" bIns="0" rtlCol="0">
              <a:spAutoFit/>
            </a:bodyPr>
            <a:lstStyle/>
            <a:p>
              <a:pPr marL="285750" indent="-285750">
                <a:buFont typeface="Arial" panose="020B0604020202020204" pitchFamily="34" charset="0"/>
                <a:buChar char="•"/>
              </a:pPr>
              <a:r>
                <a:rPr lang="en-US" sz="1400" dirty="0"/>
                <a:t>When an alert like that happens, we need </a:t>
              </a:r>
              <a:r>
                <a:rPr lang="en-US" sz="1400" dirty="0" smtClean="0"/>
                <a:t>to send an engineer onsite to fix it. The engineer needs to be able to track his  or her work.</a:t>
              </a:r>
              <a:endParaRPr lang="en-US" sz="1400" dirty="0"/>
            </a:p>
          </p:txBody>
        </p:sp>
      </p:grpSp>
      <p:grpSp>
        <p:nvGrpSpPr>
          <p:cNvPr id="23" name="Group 22"/>
          <p:cNvGrpSpPr/>
          <p:nvPr/>
        </p:nvGrpSpPr>
        <p:grpSpPr>
          <a:xfrm>
            <a:off x="2514447" y="2747994"/>
            <a:ext cx="4783015" cy="1964055"/>
            <a:chOff x="1647930" y="607695"/>
            <a:chExt cx="4783015" cy="1964055"/>
          </a:xfrm>
        </p:grpSpPr>
        <p:sp>
          <p:nvSpPr>
            <p:cNvPr id="24" name="Rounded Rectangle 23"/>
            <p:cNvSpPr/>
            <p:nvPr/>
          </p:nvSpPr>
          <p:spPr>
            <a:xfrm>
              <a:off x="1647930" y="607695"/>
              <a:ext cx="4783015" cy="1964055"/>
            </a:xfrm>
            <a:prstGeom prst="roundRect">
              <a:avLst/>
            </a:prstGeom>
            <a:solidFill>
              <a:schemeClr val="bg1">
                <a:lumMod val="9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25" name="TextBox 24"/>
            <p:cNvSpPr txBox="1"/>
            <p:nvPr/>
          </p:nvSpPr>
          <p:spPr>
            <a:xfrm>
              <a:off x="1869011" y="748486"/>
              <a:ext cx="3989196" cy="276999"/>
            </a:xfrm>
            <a:prstGeom prst="rect">
              <a:avLst/>
            </a:prstGeom>
            <a:noFill/>
          </p:spPr>
          <p:txBody>
            <a:bodyPr vert="horz" wrap="square" lIns="0" tIns="0" rIns="0" bIns="0" rtlCol="0">
              <a:spAutoFit/>
            </a:bodyPr>
            <a:lstStyle/>
            <a:p>
              <a:pPr>
                <a:spcBef>
                  <a:spcPts val="432"/>
                </a:spcBef>
                <a:buClr>
                  <a:schemeClr val="bg1">
                    <a:lumMod val="50000"/>
                  </a:schemeClr>
                </a:buClr>
              </a:pPr>
              <a:r>
                <a:rPr lang="en-US" sz="1800" b="1" dirty="0" smtClean="0">
                  <a:solidFill>
                    <a:srgbClr val="C00000"/>
                  </a:solidFill>
                </a:rPr>
                <a:t>SOLUTION</a:t>
              </a:r>
            </a:p>
          </p:txBody>
        </p:sp>
        <p:sp>
          <p:nvSpPr>
            <p:cNvPr id="26" name="TextBox 25"/>
            <p:cNvSpPr txBox="1"/>
            <p:nvPr/>
          </p:nvSpPr>
          <p:spPr>
            <a:xfrm>
              <a:off x="1869011" y="1084436"/>
              <a:ext cx="3989196" cy="646331"/>
            </a:xfrm>
            <a:prstGeom prst="rect">
              <a:avLst/>
            </a:prstGeom>
            <a:noFill/>
          </p:spPr>
          <p:txBody>
            <a:bodyPr vert="horz" wrap="square" lIns="0" tIns="0" rIns="0" bIns="0" rtlCol="0">
              <a:spAutoFit/>
            </a:bodyPr>
            <a:lstStyle/>
            <a:p>
              <a:pPr marL="285750" indent="-285750">
                <a:buFont typeface="Arial" panose="020B0604020202020204" pitchFamily="34" charset="0"/>
                <a:buChar char="•"/>
              </a:pPr>
              <a:r>
                <a:rPr lang="en-US" sz="1400" dirty="0" smtClean="0"/>
                <a:t>Make a simple application in Agile Apps.</a:t>
              </a:r>
            </a:p>
            <a:p>
              <a:pPr marL="285750" indent="-285750">
                <a:buFont typeface="Arial" panose="020B0604020202020204" pitchFamily="34" charset="0"/>
                <a:buChar char="•"/>
              </a:pPr>
              <a:r>
                <a:rPr lang="en-US" sz="1400" dirty="0" smtClean="0"/>
                <a:t>Automatically create a case in </a:t>
              </a:r>
              <a:r>
                <a:rPr lang="en-US" sz="1400" dirty="0" err="1" smtClean="0"/>
                <a:t>AgileApps</a:t>
              </a:r>
              <a:r>
                <a:rPr lang="en-US" sz="1400" dirty="0" smtClean="0"/>
                <a:t> when an alert occurs.</a:t>
              </a:r>
              <a:endParaRPr lang="en-US" sz="1400" dirty="0"/>
            </a:p>
          </p:txBody>
        </p:sp>
      </p:grpSp>
      <p:grpSp>
        <p:nvGrpSpPr>
          <p:cNvPr id="13" name="Group 12"/>
          <p:cNvGrpSpPr/>
          <p:nvPr/>
        </p:nvGrpSpPr>
        <p:grpSpPr>
          <a:xfrm>
            <a:off x="272241" y="346710"/>
            <a:ext cx="1988820" cy="2651760"/>
            <a:chOff x="3399790" y="2034540"/>
            <a:chExt cx="1988820" cy="2651760"/>
          </a:xfrm>
        </p:grpSpPr>
        <p:sp>
          <p:nvSpPr>
            <p:cNvPr id="8" name="Rounded Rectangle 7"/>
            <p:cNvSpPr/>
            <p:nvPr/>
          </p:nvSpPr>
          <p:spPr>
            <a:xfrm>
              <a:off x="3399790" y="2034540"/>
              <a:ext cx="1988820" cy="2651760"/>
            </a:xfrm>
            <a:prstGeom prst="roundRect">
              <a:avLst/>
            </a:prstGeom>
            <a:solidFill>
              <a:srgbClr val="B51D1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a:p>
              <a:pPr algn="ctr"/>
              <a:endParaRPr lang="en-US" sz="1400" b="1" dirty="0">
                <a:solidFill>
                  <a:schemeClr val="bg1"/>
                </a:solidFill>
              </a:endParaRPr>
            </a:p>
            <a:p>
              <a:pPr algn="ctr"/>
              <a:endParaRPr lang="en-US" sz="1400" b="1" dirty="0" smtClean="0">
                <a:solidFill>
                  <a:schemeClr val="bg1"/>
                </a:solidFill>
              </a:endParaRPr>
            </a:p>
            <a:p>
              <a:pPr algn="ctr"/>
              <a:endParaRPr lang="en-US" sz="1400" b="1" dirty="0">
                <a:solidFill>
                  <a:schemeClr val="bg1"/>
                </a:solidFill>
              </a:endParaRPr>
            </a:p>
            <a:p>
              <a:pPr algn="ctr"/>
              <a:endParaRPr lang="en-US" sz="1400" b="1" dirty="0" smtClean="0">
                <a:solidFill>
                  <a:schemeClr val="bg1"/>
                </a:solidFill>
              </a:endParaRPr>
            </a:p>
            <a:p>
              <a:pPr algn="ctr"/>
              <a:endParaRPr lang="en-US" sz="1400" b="1" dirty="0">
                <a:solidFill>
                  <a:schemeClr val="bg1"/>
                </a:solidFill>
              </a:endParaRPr>
            </a:p>
            <a:p>
              <a:pPr algn="ctr"/>
              <a:endParaRPr lang="en-US" sz="1400" b="1" dirty="0" smtClean="0">
                <a:solidFill>
                  <a:schemeClr val="bg1"/>
                </a:solidFill>
              </a:endParaRPr>
            </a:p>
            <a:p>
              <a:pPr algn="ctr"/>
              <a:r>
                <a:rPr lang="en-US" sz="1400" b="1" dirty="0" smtClean="0">
                  <a:solidFill>
                    <a:schemeClr val="bg1"/>
                  </a:solidFill>
                </a:rPr>
                <a:t>Jonathan</a:t>
              </a:r>
            </a:p>
            <a:p>
              <a:pPr algn="ctr"/>
              <a:r>
                <a:rPr lang="en-US" sz="2000" b="1" dirty="0" smtClean="0">
                  <a:solidFill>
                    <a:schemeClr val="bg1"/>
                  </a:solidFill>
                </a:rPr>
                <a:t>CIO</a:t>
              </a:r>
            </a:p>
          </p:txBody>
        </p:sp>
        <p:sp>
          <p:nvSpPr>
            <p:cNvPr id="10" name="Rounded Rectangle 9"/>
            <p:cNvSpPr/>
            <p:nvPr/>
          </p:nvSpPr>
          <p:spPr>
            <a:xfrm>
              <a:off x="3628390" y="2232660"/>
              <a:ext cx="1531620" cy="1531620"/>
            </a:xfrm>
            <a:prstGeom prst="roundRec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grpSp>
        <p:nvGrpSpPr>
          <p:cNvPr id="16" name="Group 15"/>
          <p:cNvGrpSpPr/>
          <p:nvPr/>
        </p:nvGrpSpPr>
        <p:grpSpPr>
          <a:xfrm>
            <a:off x="6790690" y="2232660"/>
            <a:ext cx="1988820" cy="2651760"/>
            <a:chOff x="6600190" y="2034540"/>
            <a:chExt cx="1988820" cy="2651760"/>
          </a:xfrm>
        </p:grpSpPr>
        <p:sp>
          <p:nvSpPr>
            <p:cNvPr id="14" name="Rounded Rectangle 13"/>
            <p:cNvSpPr/>
            <p:nvPr/>
          </p:nvSpPr>
          <p:spPr>
            <a:xfrm>
              <a:off x="6600190" y="2034540"/>
              <a:ext cx="1988820" cy="2651760"/>
            </a:xfrm>
            <a:prstGeom prst="roundRect">
              <a:avLst/>
            </a:prstGeom>
            <a:solidFill>
              <a:srgbClr val="B51D1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a:solidFill>
                  <a:schemeClr val="bg1"/>
                </a:solidFill>
              </a:endParaRPr>
            </a:p>
            <a:p>
              <a:pPr algn="ctr"/>
              <a:endParaRPr lang="en-US" sz="1400" b="1" dirty="0">
                <a:solidFill>
                  <a:schemeClr val="bg1"/>
                </a:solidFill>
              </a:endParaRPr>
            </a:p>
            <a:p>
              <a:pPr algn="ctr"/>
              <a:endParaRPr lang="en-US" sz="1400" b="1" dirty="0">
                <a:solidFill>
                  <a:schemeClr val="bg1"/>
                </a:solidFill>
              </a:endParaRPr>
            </a:p>
            <a:p>
              <a:pPr algn="ctr"/>
              <a:endParaRPr lang="en-US" sz="1400" b="1" dirty="0">
                <a:solidFill>
                  <a:schemeClr val="bg1"/>
                </a:solidFill>
              </a:endParaRPr>
            </a:p>
            <a:p>
              <a:pPr algn="ctr"/>
              <a:endParaRPr lang="en-US" sz="1400" b="1" dirty="0">
                <a:solidFill>
                  <a:schemeClr val="bg1"/>
                </a:solidFill>
              </a:endParaRPr>
            </a:p>
            <a:p>
              <a:pPr algn="ctr"/>
              <a:endParaRPr lang="en-US" sz="1400" b="1" dirty="0">
                <a:solidFill>
                  <a:schemeClr val="bg1"/>
                </a:solidFill>
              </a:endParaRPr>
            </a:p>
            <a:p>
              <a:pPr algn="ctr"/>
              <a:endParaRPr lang="en-US" sz="1400" b="1" dirty="0" smtClean="0">
                <a:solidFill>
                  <a:schemeClr val="bg1"/>
                </a:solidFill>
              </a:endParaRPr>
            </a:p>
            <a:p>
              <a:pPr algn="ctr"/>
              <a:endParaRPr lang="en-US" sz="1400" b="1" dirty="0">
                <a:solidFill>
                  <a:schemeClr val="bg1"/>
                </a:solidFill>
              </a:endParaRPr>
            </a:p>
            <a:p>
              <a:pPr algn="ctr"/>
              <a:r>
                <a:rPr lang="en-US" sz="1400" b="1" dirty="0" smtClean="0">
                  <a:solidFill>
                    <a:schemeClr val="bg1"/>
                  </a:solidFill>
                </a:rPr>
                <a:t>Jay</a:t>
              </a:r>
              <a:endParaRPr lang="en-US" sz="1400" b="1" dirty="0">
                <a:solidFill>
                  <a:schemeClr val="bg1"/>
                </a:solidFill>
              </a:endParaRPr>
            </a:p>
            <a:p>
              <a:pPr algn="ctr"/>
              <a:r>
                <a:rPr lang="en-US" sz="2000" b="1" dirty="0" smtClean="0">
                  <a:solidFill>
                    <a:schemeClr val="bg1"/>
                  </a:solidFill>
                </a:rPr>
                <a:t>Development Lead</a:t>
              </a:r>
              <a:endParaRPr lang="en-US" sz="2000" b="1" dirty="0">
                <a:solidFill>
                  <a:schemeClr val="bg1"/>
                </a:solidFill>
              </a:endParaRPr>
            </a:p>
          </p:txBody>
        </p:sp>
        <p:sp>
          <p:nvSpPr>
            <p:cNvPr id="15" name="Rounded Rectangle 14"/>
            <p:cNvSpPr/>
            <p:nvPr/>
          </p:nvSpPr>
          <p:spPr>
            <a:xfrm>
              <a:off x="6828790" y="2232660"/>
              <a:ext cx="1531620" cy="1531620"/>
            </a:xfrm>
            <a:prstGeom prst="roundRect">
              <a:avLst/>
            </a:prstGeom>
            <a:blipFill dpi="0" rotWithShape="1">
              <a:blip r:embed="rId7">
                <a:extLst>
                  <a:ext uri="{28A0092B-C50C-407E-A947-70E740481C1C}">
                    <a14:useLocalDpi xmlns:a14="http://schemas.microsoft.com/office/drawing/2010/main" val="0"/>
                  </a:ext>
                </a:extLst>
              </a:blip>
              <a:srcRect/>
              <a:stretch>
                <a:fillRect/>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sp>
        <p:nvSpPr>
          <p:cNvPr id="7" name="Oval 6"/>
          <p:cNvSpPr/>
          <p:nvPr/>
        </p:nvSpPr>
        <p:spPr>
          <a:xfrm>
            <a:off x="724040" y="3493230"/>
            <a:ext cx="1085222" cy="108522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smtClean="0">
                <a:solidFill>
                  <a:schemeClr val="bg1"/>
                </a:solidFill>
                <a:latin typeface="Arial Black" panose="020B0A04020102020204" pitchFamily="34" charset="0"/>
              </a:rPr>
              <a:t>11</a:t>
            </a:r>
          </a:p>
        </p:txBody>
      </p:sp>
      <p:grpSp>
        <p:nvGrpSpPr>
          <p:cNvPr id="6" name="Group 5"/>
          <p:cNvGrpSpPr/>
          <p:nvPr/>
        </p:nvGrpSpPr>
        <p:grpSpPr>
          <a:xfrm>
            <a:off x="562714" y="3332457"/>
            <a:ext cx="1406771" cy="1428320"/>
            <a:chOff x="733530" y="3332457"/>
            <a:chExt cx="1406771" cy="1428320"/>
          </a:xfrm>
          <a:solidFill>
            <a:schemeClr val="bg1">
              <a:lumMod val="75000"/>
            </a:schemeClr>
          </a:solidFill>
          <a:scene3d>
            <a:camera prst="orthographicFront">
              <a:rot lat="0" lon="0" rev="0"/>
            </a:camera>
            <a:lightRig rig="soft" dir="t">
              <a:rot lat="0" lon="0" rev="0"/>
            </a:lightRig>
          </a:scene3d>
        </p:grpSpPr>
        <p:sp>
          <p:nvSpPr>
            <p:cNvPr id="5" name="Circular Arrow 4"/>
            <p:cNvSpPr/>
            <p:nvPr/>
          </p:nvSpPr>
          <p:spPr>
            <a:xfrm>
              <a:off x="733530" y="3332457"/>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19" name="Circular Arrow 18"/>
            <p:cNvSpPr/>
            <p:nvPr/>
          </p:nvSpPr>
          <p:spPr>
            <a:xfrm rot="7200000">
              <a:off x="733530" y="3344588"/>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20" name="Circular Arrow 19"/>
            <p:cNvSpPr/>
            <p:nvPr/>
          </p:nvSpPr>
          <p:spPr>
            <a:xfrm rot="14400000">
              <a:off x="733532" y="3354008"/>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spTree>
    <p:extLst>
      <p:ext uri="{BB962C8B-B14F-4D97-AF65-F5344CB8AC3E}">
        <p14:creationId xmlns:p14="http://schemas.microsoft.com/office/powerpoint/2010/main" val="2601513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1" presetClass="entr" presetSubtype="1"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500"/>
                                        <p:tgtEl>
                                          <p:spTgt spid="6"/>
                                        </p:tgtEl>
                                      </p:cBhvr>
                                    </p:animEffect>
                                  </p:childTnLst>
                                </p:cTn>
                              </p:par>
                            </p:childTnLst>
                          </p:cTn>
                        </p:par>
                        <p:par>
                          <p:cTn id="13" fill="hold">
                            <p:stCondLst>
                              <p:cond delay="500"/>
                            </p:stCondLst>
                            <p:childTnLst>
                              <p:par>
                                <p:cTn id="14" presetID="42"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ppt_x</p:attrName>
                                        </p:attrNameLst>
                                      </p:cBhvr>
                                      <p:tavLst>
                                        <p:tav tm="0">
                                          <p:val>
                                            <p:strVal val="#ppt_x-#ppt_w*1.125000"/>
                                          </p:val>
                                        </p:tav>
                                        <p:tav tm="100000">
                                          <p:val>
                                            <p:strVal val="#ppt_x"/>
                                          </p:val>
                                        </p:tav>
                                      </p:tavLst>
                                    </p:anim>
                                    <p:animEffect transition="in" filter="wipe(right)">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childTnLst>
                          </p:cTn>
                        </p:par>
                        <p:par>
                          <p:cTn id="31" fill="hold">
                            <p:stCondLst>
                              <p:cond delay="1000"/>
                            </p:stCondLst>
                            <p:childTnLst>
                              <p:par>
                                <p:cTn id="32" presetID="12" presetClass="entr" presetSubtype="2" fill="hold" nodeType="after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additive="base">
                                        <p:cTn id="34" dur="500"/>
                                        <p:tgtEl>
                                          <p:spTgt spid="23"/>
                                        </p:tgtEl>
                                        <p:attrNameLst>
                                          <p:attrName>ppt_x</p:attrName>
                                        </p:attrNameLst>
                                      </p:cBhvr>
                                      <p:tavLst>
                                        <p:tav tm="0">
                                          <p:val>
                                            <p:strVal val="#ppt_x+#ppt_w*1.125000"/>
                                          </p:val>
                                        </p:tav>
                                        <p:tav tm="100000">
                                          <p:val>
                                            <p:strVal val="#ppt_x"/>
                                          </p:val>
                                        </p:tav>
                                      </p:tavLst>
                                    </p:anim>
                                    <p:animEffect transition="in" filter="wipe(left)">
                                      <p:cBhvr>
                                        <p:cTn id="3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Image result for industry background"/>
          <p:cNvPicPr>
            <a:picLocks noChangeAspect="1" noChangeArrowheads="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0" y="0"/>
            <a:ext cx="9158310" cy="51435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7297462" y="251460"/>
            <a:ext cx="1649730" cy="712470"/>
          </a:xfrm>
          <a:prstGeom prst="roundRect">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24" name="Rounded Rectangle 23"/>
          <p:cNvSpPr/>
          <p:nvPr/>
        </p:nvSpPr>
        <p:spPr>
          <a:xfrm>
            <a:off x="305260" y="1181100"/>
            <a:ext cx="8641932" cy="3703320"/>
          </a:xfrm>
          <a:prstGeom prst="roundRect">
            <a:avLst>
              <a:gd name="adj" fmla="val 7081"/>
            </a:avLst>
          </a:prstGeom>
          <a:solidFill>
            <a:schemeClr val="bg1">
              <a:lumMod val="9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7" name="Oval 6"/>
          <p:cNvSpPr/>
          <p:nvPr/>
        </p:nvSpPr>
        <p:spPr>
          <a:xfrm>
            <a:off x="724040" y="2490149"/>
            <a:ext cx="1085222" cy="108522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smtClean="0">
                <a:solidFill>
                  <a:schemeClr val="bg1"/>
                </a:solidFill>
                <a:latin typeface="Arial Black" panose="020B0A04020102020204" pitchFamily="34" charset="0"/>
              </a:rPr>
              <a:t>11</a:t>
            </a:r>
          </a:p>
        </p:txBody>
      </p:sp>
      <p:grpSp>
        <p:nvGrpSpPr>
          <p:cNvPr id="6" name="Group 5"/>
          <p:cNvGrpSpPr/>
          <p:nvPr/>
        </p:nvGrpSpPr>
        <p:grpSpPr>
          <a:xfrm>
            <a:off x="562714" y="2329376"/>
            <a:ext cx="1406771" cy="1428320"/>
            <a:chOff x="733530" y="3332457"/>
            <a:chExt cx="1406771" cy="1428320"/>
          </a:xfrm>
          <a:solidFill>
            <a:schemeClr val="bg1">
              <a:lumMod val="75000"/>
            </a:schemeClr>
          </a:solidFill>
          <a:scene3d>
            <a:camera prst="orthographicFront">
              <a:rot lat="0" lon="0" rev="0"/>
            </a:camera>
            <a:lightRig rig="soft" dir="t">
              <a:rot lat="0" lon="0" rev="0"/>
            </a:lightRig>
          </a:scene3d>
        </p:grpSpPr>
        <p:sp>
          <p:nvSpPr>
            <p:cNvPr id="5" name="Circular Arrow 4"/>
            <p:cNvSpPr/>
            <p:nvPr/>
          </p:nvSpPr>
          <p:spPr>
            <a:xfrm>
              <a:off x="733530" y="3332457"/>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19" name="Circular Arrow 18"/>
            <p:cNvSpPr/>
            <p:nvPr/>
          </p:nvSpPr>
          <p:spPr>
            <a:xfrm rot="7200000">
              <a:off x="733530" y="3344588"/>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20" name="Circular Arrow 19"/>
            <p:cNvSpPr/>
            <p:nvPr/>
          </p:nvSpPr>
          <p:spPr>
            <a:xfrm rot="14400000">
              <a:off x="733532" y="3354008"/>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graphicFrame>
        <p:nvGraphicFramePr>
          <p:cNvPr id="9" name="Diagram 8"/>
          <p:cNvGraphicFramePr/>
          <p:nvPr>
            <p:extLst>
              <p:ext uri="{D42A27DB-BD31-4B8C-83A1-F6EECF244321}">
                <p14:modId xmlns:p14="http://schemas.microsoft.com/office/powerpoint/2010/main" val="1357543623"/>
              </p:ext>
            </p:extLst>
          </p:nvPr>
        </p:nvGraphicFramePr>
        <p:xfrm>
          <a:off x="1809262" y="1181099"/>
          <a:ext cx="6941038" cy="370332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2" name="TextBox 11"/>
          <p:cNvSpPr txBox="1"/>
          <p:nvPr/>
        </p:nvSpPr>
        <p:spPr>
          <a:xfrm>
            <a:off x="413046" y="299918"/>
            <a:ext cx="1396216" cy="615553"/>
          </a:xfrm>
          <a:prstGeom prst="rect">
            <a:avLst/>
          </a:prstGeom>
          <a:noFill/>
        </p:spPr>
        <p:txBody>
          <a:bodyPr vert="horz" wrap="none" lIns="0" tIns="0" rIns="0" bIns="0" rtlCol="0">
            <a:spAutoFit/>
          </a:bodyPr>
          <a:lstStyle/>
          <a:p>
            <a:pPr>
              <a:spcBef>
                <a:spcPts val="432"/>
              </a:spcBef>
              <a:buClr>
                <a:schemeClr val="bg1">
                  <a:lumMod val="50000"/>
                </a:schemeClr>
              </a:buClr>
            </a:pPr>
            <a:r>
              <a:rPr lang="en-US" sz="4000" b="1" dirty="0" smtClean="0">
                <a:solidFill>
                  <a:srgbClr val="C00000"/>
                </a:solidFill>
              </a:rPr>
              <a:t>Steps</a:t>
            </a:r>
          </a:p>
        </p:txBody>
      </p:sp>
    </p:spTree>
    <p:extLst>
      <p:ext uri="{BB962C8B-B14F-4D97-AF65-F5344CB8AC3E}">
        <p14:creationId xmlns:p14="http://schemas.microsoft.com/office/powerpoint/2010/main" val="4746211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 name="Group 131"/>
          <p:cNvGrpSpPr/>
          <p:nvPr/>
        </p:nvGrpSpPr>
        <p:grpSpPr>
          <a:xfrm>
            <a:off x="793814" y="1316329"/>
            <a:ext cx="6991140" cy="2974321"/>
            <a:chOff x="793814" y="1316329"/>
            <a:chExt cx="6991140" cy="2974321"/>
          </a:xfrm>
        </p:grpSpPr>
        <p:cxnSp>
          <p:nvCxnSpPr>
            <p:cNvPr id="133" name="Curved Connector 132"/>
            <p:cNvCxnSpPr/>
            <p:nvPr/>
          </p:nvCxnSpPr>
          <p:spPr>
            <a:xfrm rot="5400000" flipH="1" flipV="1">
              <a:off x="550139" y="1620291"/>
              <a:ext cx="698365" cy="90442"/>
            </a:xfrm>
            <a:prstGeom prst="curved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Curved Connector 133"/>
            <p:cNvCxnSpPr/>
            <p:nvPr/>
          </p:nvCxnSpPr>
          <p:spPr>
            <a:xfrm rot="5400000" flipH="1" flipV="1">
              <a:off x="1728312" y="964644"/>
              <a:ext cx="381846" cy="1085215"/>
            </a:xfrm>
            <a:prstGeom prst="curved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Curved Connector 134"/>
            <p:cNvCxnSpPr/>
            <p:nvPr/>
          </p:nvCxnSpPr>
          <p:spPr>
            <a:xfrm rot="16200000" flipV="1">
              <a:off x="75356" y="3526970"/>
              <a:ext cx="1482135" cy="45220"/>
            </a:xfrm>
            <a:prstGeom prst="curved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Curved Connector 135"/>
            <p:cNvCxnSpPr/>
            <p:nvPr/>
          </p:nvCxnSpPr>
          <p:spPr>
            <a:xfrm rot="16200000" flipH="1">
              <a:off x="1050825" y="2626867"/>
              <a:ext cx="694597" cy="565518"/>
            </a:xfrm>
            <a:prstGeom prst="curvedConnector3">
              <a:avLst>
                <a:gd name="adj1" fmla="val 717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Curved Connector 137"/>
            <p:cNvCxnSpPr/>
            <p:nvPr/>
          </p:nvCxnSpPr>
          <p:spPr>
            <a:xfrm rot="16200000" flipV="1">
              <a:off x="7020020" y="3525716"/>
              <a:ext cx="1482135" cy="47732"/>
            </a:xfrm>
            <a:prstGeom prst="curved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Curved Connector 138"/>
            <p:cNvCxnSpPr/>
            <p:nvPr/>
          </p:nvCxnSpPr>
          <p:spPr>
            <a:xfrm rot="16200000" flipV="1">
              <a:off x="5902136" y="3465427"/>
              <a:ext cx="1482136" cy="168310"/>
            </a:xfrm>
            <a:prstGeom prst="curved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Curved Connector 139"/>
            <p:cNvCxnSpPr/>
            <p:nvPr/>
          </p:nvCxnSpPr>
          <p:spPr>
            <a:xfrm rot="5400000">
              <a:off x="5461272" y="2537213"/>
              <a:ext cx="266283" cy="808884"/>
            </a:xfrm>
            <a:prstGeom prst="curved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Curved Connector 140"/>
            <p:cNvCxnSpPr/>
            <p:nvPr/>
          </p:nvCxnSpPr>
          <p:spPr>
            <a:xfrm rot="5400000">
              <a:off x="4391499" y="1812443"/>
              <a:ext cx="508354" cy="2016354"/>
            </a:xfrm>
            <a:prstGeom prst="curved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Curved Connector 141"/>
            <p:cNvCxnSpPr>
              <a:stCxn id="3" idx="3"/>
            </p:cNvCxnSpPr>
            <p:nvPr/>
          </p:nvCxnSpPr>
          <p:spPr>
            <a:xfrm>
              <a:off x="1788603" y="2260879"/>
              <a:ext cx="939520" cy="2"/>
            </a:xfrm>
            <a:prstGeom prst="curvedConnector3">
              <a:avLst>
                <a:gd name="adj1" fmla="val 50000"/>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3" name="Curved Connector 142"/>
            <p:cNvCxnSpPr/>
            <p:nvPr/>
          </p:nvCxnSpPr>
          <p:spPr>
            <a:xfrm rot="5400000" flipH="1" flipV="1">
              <a:off x="2731670" y="1331041"/>
              <a:ext cx="261262" cy="2133420"/>
            </a:xfrm>
            <a:prstGeom prst="curvedConnector4">
              <a:avLst>
                <a:gd name="adj1" fmla="val -64601"/>
                <a:gd name="adj2" fmla="val 90619"/>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5" name="Curved Connector 144"/>
            <p:cNvCxnSpPr/>
            <p:nvPr/>
          </p:nvCxnSpPr>
          <p:spPr>
            <a:xfrm rot="16200000" flipH="1">
              <a:off x="3210439" y="1095264"/>
              <a:ext cx="266291" cy="3692774"/>
            </a:xfrm>
            <a:prstGeom prst="curvedConnector3">
              <a:avLst>
                <a:gd name="adj1" fmla="val 50000"/>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7" name="Curved Connector 136"/>
            <p:cNvCxnSpPr/>
            <p:nvPr/>
          </p:nvCxnSpPr>
          <p:spPr>
            <a:xfrm rot="16200000" flipH="1">
              <a:off x="2434203" y="1871500"/>
              <a:ext cx="266291" cy="2140302"/>
            </a:xfrm>
            <a:prstGeom prst="curved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Curved Connector 143"/>
            <p:cNvCxnSpPr/>
            <p:nvPr/>
          </p:nvCxnSpPr>
          <p:spPr>
            <a:xfrm rot="16200000" flipV="1">
              <a:off x="2858750" y="743576"/>
              <a:ext cx="266285" cy="4396158"/>
            </a:xfrm>
            <a:prstGeom prst="curved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6" name="Group 145"/>
          <p:cNvGrpSpPr/>
          <p:nvPr/>
        </p:nvGrpSpPr>
        <p:grpSpPr>
          <a:xfrm>
            <a:off x="312622" y="1426459"/>
            <a:ext cx="8597169" cy="1850112"/>
            <a:chOff x="312622" y="1426459"/>
            <a:chExt cx="8597169" cy="1850112"/>
          </a:xfrm>
        </p:grpSpPr>
        <p:sp>
          <p:nvSpPr>
            <p:cNvPr id="147" name="TextBox 146"/>
            <p:cNvSpPr txBox="1"/>
            <p:nvPr/>
          </p:nvSpPr>
          <p:spPr>
            <a:xfrm>
              <a:off x="312622" y="1426459"/>
              <a:ext cx="586699"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ym typeface="Wingdings"/>
                </a:rPr>
                <a:t> </a:t>
              </a:r>
              <a:r>
                <a:rPr lang="en-US" sz="1050" dirty="0" smtClean="0"/>
                <a:t>publish</a:t>
              </a:r>
            </a:p>
          </p:txBody>
        </p:sp>
        <p:sp>
          <p:nvSpPr>
            <p:cNvPr id="148" name="TextBox 147"/>
            <p:cNvSpPr txBox="1"/>
            <p:nvPr/>
          </p:nvSpPr>
          <p:spPr>
            <a:xfrm>
              <a:off x="1668031" y="1536592"/>
              <a:ext cx="548227"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a:sym typeface="Wingdings"/>
                </a:rPr>
                <a:t></a:t>
              </a:r>
              <a:r>
                <a:rPr lang="en-US" sz="1050" dirty="0" smtClean="0">
                  <a:sym typeface="Wingdings"/>
                </a:rPr>
                <a:t> </a:t>
              </a:r>
              <a:r>
                <a:rPr lang="en-US" sz="1050" dirty="0" smtClean="0"/>
                <a:t>invoke</a:t>
              </a:r>
            </a:p>
          </p:txBody>
        </p:sp>
        <p:sp>
          <p:nvSpPr>
            <p:cNvPr id="149" name="TextBox 148"/>
            <p:cNvSpPr txBox="1"/>
            <p:nvPr/>
          </p:nvSpPr>
          <p:spPr>
            <a:xfrm>
              <a:off x="823962" y="2963454"/>
              <a:ext cx="411972"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a:sym typeface="Wingdings"/>
                </a:rPr>
                <a:t></a:t>
              </a:r>
              <a:r>
                <a:rPr lang="en-US" sz="1050" dirty="0" smtClean="0">
                  <a:sym typeface="Wingdings"/>
                </a:rPr>
                <a:t> </a:t>
              </a:r>
              <a:r>
                <a:rPr lang="en-US" sz="1050" dirty="0" smtClean="0"/>
                <a:t>emit</a:t>
              </a:r>
            </a:p>
          </p:txBody>
        </p:sp>
        <p:sp>
          <p:nvSpPr>
            <p:cNvPr id="150" name="TextBox 149"/>
            <p:cNvSpPr txBox="1"/>
            <p:nvPr/>
          </p:nvSpPr>
          <p:spPr>
            <a:xfrm>
              <a:off x="1680883" y="3044246"/>
              <a:ext cx="548227"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a:sym typeface="Wingdings"/>
                </a:rPr>
                <a:t></a:t>
              </a:r>
              <a:r>
                <a:rPr lang="en-US" sz="1050" dirty="0" smtClean="0">
                  <a:sym typeface="Wingdings"/>
                </a:rPr>
                <a:t> </a:t>
              </a:r>
              <a:r>
                <a:rPr lang="en-US" sz="1050" dirty="0" smtClean="0"/>
                <a:t>invoke</a:t>
              </a:r>
            </a:p>
          </p:txBody>
        </p:sp>
        <p:sp>
          <p:nvSpPr>
            <p:cNvPr id="151" name="TextBox 150"/>
            <p:cNvSpPr txBox="1"/>
            <p:nvPr/>
          </p:nvSpPr>
          <p:spPr>
            <a:xfrm>
              <a:off x="2492298" y="2970096"/>
              <a:ext cx="419987"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a:sym typeface="Wingdings"/>
                </a:rPr>
                <a:t></a:t>
              </a:r>
              <a:r>
                <a:rPr lang="en-US" sz="1050" dirty="0" smtClean="0">
                  <a:sym typeface="Wingdings"/>
                </a:rPr>
                <a:t> </a:t>
              </a:r>
              <a:r>
                <a:rPr lang="en-US" sz="1050" dirty="0" smtClean="0"/>
                <a:t>crud</a:t>
              </a:r>
            </a:p>
          </p:txBody>
        </p:sp>
        <p:sp>
          <p:nvSpPr>
            <p:cNvPr id="152" name="TextBox 151"/>
            <p:cNvSpPr txBox="1"/>
            <p:nvPr/>
          </p:nvSpPr>
          <p:spPr>
            <a:xfrm>
              <a:off x="7792497" y="3114988"/>
              <a:ext cx="1117294"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a:sym typeface="Wingdings"/>
                </a:rPr>
                <a:t> </a:t>
              </a:r>
              <a:r>
                <a:rPr lang="en-US" sz="1050" dirty="0" smtClean="0">
                  <a:sym typeface="Wingdings"/>
                </a:rPr>
                <a:t>consume/</a:t>
              </a:r>
              <a:r>
                <a:rPr lang="en-US" sz="1050" dirty="0" smtClean="0"/>
                <a:t>emit</a:t>
              </a:r>
            </a:p>
          </p:txBody>
        </p:sp>
        <p:sp>
          <p:nvSpPr>
            <p:cNvPr id="153" name="TextBox 152"/>
            <p:cNvSpPr txBox="1"/>
            <p:nvPr/>
          </p:nvSpPr>
          <p:spPr>
            <a:xfrm>
              <a:off x="6627441" y="2889305"/>
              <a:ext cx="705321"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ym typeface="Wingdings"/>
                </a:rPr>
                <a:t> </a:t>
              </a:r>
              <a:r>
                <a:rPr lang="en-US" sz="1050" dirty="0" smtClean="0"/>
                <a:t>consume</a:t>
              </a:r>
            </a:p>
          </p:txBody>
        </p:sp>
        <p:sp>
          <p:nvSpPr>
            <p:cNvPr id="154" name="TextBox 153"/>
            <p:cNvSpPr txBox="1"/>
            <p:nvPr/>
          </p:nvSpPr>
          <p:spPr>
            <a:xfrm>
              <a:off x="5797896" y="2937840"/>
              <a:ext cx="509755"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ym typeface="Wingdings"/>
                </a:rPr>
                <a:t> </a:t>
              </a:r>
              <a:r>
                <a:rPr lang="en-US" sz="1050" dirty="0" smtClean="0"/>
                <a:t>select</a:t>
              </a:r>
            </a:p>
          </p:txBody>
        </p:sp>
        <p:sp>
          <p:nvSpPr>
            <p:cNvPr id="155" name="TextBox 154"/>
            <p:cNvSpPr txBox="1"/>
            <p:nvPr/>
          </p:nvSpPr>
          <p:spPr>
            <a:xfrm>
              <a:off x="5026885" y="2739828"/>
              <a:ext cx="509755"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ym typeface="Wingdings"/>
                </a:rPr>
                <a:t> </a:t>
              </a:r>
              <a:r>
                <a:rPr lang="en-US" sz="1050" dirty="0" smtClean="0"/>
                <a:t>select</a:t>
              </a:r>
            </a:p>
          </p:txBody>
        </p:sp>
        <p:sp>
          <p:nvSpPr>
            <p:cNvPr id="156" name="TextBox 155"/>
            <p:cNvSpPr txBox="1"/>
            <p:nvPr/>
          </p:nvSpPr>
          <p:spPr>
            <a:xfrm>
              <a:off x="2124883" y="2095179"/>
              <a:ext cx="543418"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ym typeface="Wingdings"/>
                </a:rPr>
                <a:t> </a:t>
              </a:r>
              <a:r>
                <a:rPr lang="en-US" sz="1050" dirty="0" smtClean="0"/>
                <a:t>create</a:t>
              </a:r>
            </a:p>
          </p:txBody>
        </p:sp>
        <p:sp>
          <p:nvSpPr>
            <p:cNvPr id="157" name="TextBox 156"/>
            <p:cNvSpPr txBox="1"/>
            <p:nvPr/>
          </p:nvSpPr>
          <p:spPr>
            <a:xfrm>
              <a:off x="2124883" y="2487110"/>
              <a:ext cx="543418"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olidFill>
                    <a:schemeClr val="bg1">
                      <a:lumMod val="65000"/>
                    </a:schemeClr>
                  </a:solidFill>
                  <a:sym typeface="Wingdings"/>
                </a:rPr>
                <a:t> </a:t>
              </a:r>
              <a:r>
                <a:rPr lang="en-US" sz="1050" dirty="0" smtClean="0">
                  <a:solidFill>
                    <a:schemeClr val="bg1">
                      <a:lumMod val="65000"/>
                    </a:schemeClr>
                  </a:solidFill>
                </a:rPr>
                <a:t>create</a:t>
              </a:r>
            </a:p>
          </p:txBody>
        </p:sp>
      </p:grpSp>
      <p:grpSp>
        <p:nvGrpSpPr>
          <p:cNvPr id="126" name="Group 125"/>
          <p:cNvGrpSpPr/>
          <p:nvPr/>
        </p:nvGrpSpPr>
        <p:grpSpPr>
          <a:xfrm>
            <a:off x="532550" y="226083"/>
            <a:ext cx="7465933" cy="3523211"/>
            <a:chOff x="532550" y="226083"/>
            <a:chExt cx="7465933" cy="3523211"/>
          </a:xfrm>
          <a:solidFill>
            <a:schemeClr val="bg1">
              <a:lumMod val="65000"/>
            </a:schemeClr>
          </a:solidFill>
        </p:grpSpPr>
        <p:sp>
          <p:nvSpPr>
            <p:cNvPr id="114" name="Rounded Rectangle 113"/>
            <p:cNvSpPr/>
            <p:nvPr/>
          </p:nvSpPr>
          <p:spPr>
            <a:xfrm rot="5400000">
              <a:off x="3913933" y="2020935"/>
              <a:ext cx="522525" cy="492369"/>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TE</a:t>
              </a:r>
            </a:p>
          </p:txBody>
        </p:sp>
        <p:sp>
          <p:nvSpPr>
            <p:cNvPr id="73" name="Rounded Rectangle 72"/>
            <p:cNvSpPr/>
            <p:nvPr/>
          </p:nvSpPr>
          <p:spPr>
            <a:xfrm>
              <a:off x="5737592" y="2316145"/>
              <a:ext cx="522525" cy="49236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JDBC</a:t>
              </a:r>
            </a:p>
          </p:txBody>
        </p:sp>
        <p:sp>
          <p:nvSpPr>
            <p:cNvPr id="58" name="Rounded Rectangle 57"/>
            <p:cNvSpPr/>
            <p:nvPr/>
          </p:nvSpPr>
          <p:spPr>
            <a:xfrm>
              <a:off x="1235934" y="2316137"/>
              <a:ext cx="522525" cy="49236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Autofit/>
            </a:bodyPr>
            <a:lstStyle/>
            <a:p>
              <a:pPr algn="ctr"/>
              <a:r>
                <a:rPr lang="en-US" sz="1050" b="1" dirty="0" smtClean="0">
                  <a:solidFill>
                    <a:schemeClr val="bg1"/>
                  </a:solidFill>
                </a:rPr>
                <a:t>Adapter</a:t>
              </a:r>
            </a:p>
          </p:txBody>
        </p:sp>
        <p:sp>
          <p:nvSpPr>
            <p:cNvPr id="49" name="Rounded Rectangle 48"/>
            <p:cNvSpPr/>
            <p:nvPr/>
          </p:nvSpPr>
          <p:spPr>
            <a:xfrm>
              <a:off x="1419619" y="3256925"/>
              <a:ext cx="522525" cy="49236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gn="ctr"/>
              <a:r>
                <a:rPr lang="en-US" sz="1100" b="1" dirty="0" smtClean="0">
                  <a:solidFill>
                    <a:schemeClr val="bg1"/>
                  </a:solidFill>
                </a:rPr>
                <a:t>REST</a:t>
              </a:r>
            </a:p>
          </p:txBody>
        </p:sp>
        <p:sp>
          <p:nvSpPr>
            <p:cNvPr id="33" name="Rounded Rectangle 32"/>
            <p:cNvSpPr/>
            <p:nvPr/>
          </p:nvSpPr>
          <p:spPr>
            <a:xfrm>
              <a:off x="2507049" y="226083"/>
              <a:ext cx="522525" cy="49236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gn="ctr"/>
              <a:r>
                <a:rPr lang="en-US" sz="1100" b="1" dirty="0" smtClean="0">
                  <a:solidFill>
                    <a:schemeClr val="bg1"/>
                  </a:solidFill>
                </a:rPr>
                <a:t>REST</a:t>
              </a:r>
            </a:p>
          </p:txBody>
        </p:sp>
        <p:sp>
          <p:nvSpPr>
            <p:cNvPr id="29" name="Rounded Rectangle 28"/>
            <p:cNvSpPr/>
            <p:nvPr/>
          </p:nvSpPr>
          <p:spPr>
            <a:xfrm>
              <a:off x="1115365" y="1698174"/>
              <a:ext cx="522525" cy="49236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gn="ctr"/>
              <a:r>
                <a:rPr lang="en-US" sz="1100" b="1" dirty="0" smtClean="0">
                  <a:solidFill>
                    <a:schemeClr val="bg1"/>
                  </a:solidFill>
                </a:rPr>
                <a:t>REST</a:t>
              </a:r>
            </a:p>
          </p:txBody>
        </p:sp>
        <p:sp>
          <p:nvSpPr>
            <p:cNvPr id="21" name="Rounded Rectangle 20"/>
            <p:cNvSpPr/>
            <p:nvPr/>
          </p:nvSpPr>
          <p:spPr>
            <a:xfrm>
              <a:off x="7475958" y="2316145"/>
              <a:ext cx="522525" cy="49236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DES</a:t>
              </a:r>
            </a:p>
          </p:txBody>
        </p:sp>
        <p:sp>
          <p:nvSpPr>
            <p:cNvPr id="22" name="Rounded Rectangle 21"/>
            <p:cNvSpPr/>
            <p:nvPr/>
          </p:nvSpPr>
          <p:spPr>
            <a:xfrm>
              <a:off x="532550" y="2316143"/>
              <a:ext cx="522525" cy="49236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DES</a:t>
              </a:r>
            </a:p>
          </p:txBody>
        </p:sp>
        <p:sp>
          <p:nvSpPr>
            <p:cNvPr id="20" name="Rounded Rectangle 19"/>
            <p:cNvSpPr/>
            <p:nvPr/>
          </p:nvSpPr>
          <p:spPr>
            <a:xfrm>
              <a:off x="6297786" y="2316145"/>
              <a:ext cx="522525" cy="49236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DES</a:t>
              </a:r>
            </a:p>
          </p:txBody>
        </p:sp>
      </p:grpSp>
      <p:sp>
        <p:nvSpPr>
          <p:cNvPr id="2" name="Footer Placeholder 1"/>
          <p:cNvSpPr>
            <a:spLocks noGrp="1"/>
          </p:cNvSpPr>
          <p:nvPr>
            <p:ph type="ftr" sz="quarter" idx="12"/>
          </p:nvPr>
        </p:nvSpPr>
        <p:spPr/>
        <p:txBody>
          <a:bodyPr/>
          <a:lstStyle/>
          <a:p>
            <a:r>
              <a:rPr lang="en-US" smtClean="0"/>
              <a:t>© 2018 Software AG. All rights reserved. For internal use only</a:t>
            </a:r>
            <a:endParaRPr lang="en-US" dirty="0" smtClean="0"/>
          </a:p>
        </p:txBody>
      </p:sp>
      <p:grpSp>
        <p:nvGrpSpPr>
          <p:cNvPr id="130" name="Group 129"/>
          <p:cNvGrpSpPr/>
          <p:nvPr/>
        </p:nvGrpSpPr>
        <p:grpSpPr>
          <a:xfrm>
            <a:off x="4183742" y="195574"/>
            <a:ext cx="3721118" cy="1170889"/>
            <a:chOff x="4183742" y="195574"/>
            <a:chExt cx="3721118" cy="1170889"/>
          </a:xfrm>
        </p:grpSpPr>
        <p:pic>
          <p:nvPicPr>
            <p:cNvPr id="84" name="Grafik 84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3971" y="195574"/>
              <a:ext cx="1170889" cy="1170889"/>
            </a:xfrm>
            <a:prstGeom prst="rect">
              <a:avLst/>
            </a:prstGeom>
          </p:spPr>
        </p:pic>
        <p:pic>
          <p:nvPicPr>
            <p:cNvPr id="85" name="Grafik 848"/>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5467772" y="195574"/>
              <a:ext cx="1170889" cy="1170889"/>
            </a:xfrm>
            <a:prstGeom prst="rect">
              <a:avLst/>
            </a:prstGeom>
          </p:spPr>
        </p:pic>
        <p:pic>
          <p:nvPicPr>
            <p:cNvPr id="86" name="Grafik 848"/>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183742" y="195574"/>
              <a:ext cx="1170889" cy="1170889"/>
            </a:xfrm>
            <a:prstGeom prst="rect">
              <a:avLst/>
            </a:prstGeom>
          </p:spPr>
        </p:pic>
      </p:grpSp>
      <p:grpSp>
        <p:nvGrpSpPr>
          <p:cNvPr id="131" name="Group 130"/>
          <p:cNvGrpSpPr/>
          <p:nvPr/>
        </p:nvGrpSpPr>
        <p:grpSpPr>
          <a:xfrm>
            <a:off x="4349104" y="501814"/>
            <a:ext cx="3407931" cy="432081"/>
            <a:chOff x="4349104" y="501814"/>
            <a:chExt cx="3407931" cy="432081"/>
          </a:xfrm>
        </p:grpSpPr>
        <p:sp>
          <p:nvSpPr>
            <p:cNvPr id="87" name="TextBox 86"/>
            <p:cNvSpPr txBox="1"/>
            <p:nvPr/>
          </p:nvSpPr>
          <p:spPr>
            <a:xfrm>
              <a:off x="6881795" y="578012"/>
              <a:ext cx="875240" cy="215444"/>
            </a:xfrm>
            <a:prstGeom prst="rect">
              <a:avLst/>
            </a:prstGeom>
            <a:noFill/>
          </p:spPr>
          <p:txBody>
            <a:bodyPr vert="horz" wrap="none" lIns="0" tIns="0" rIns="0" bIns="0" rtlCol="0">
              <a:spAutoFit/>
            </a:bodyPr>
            <a:lstStyle/>
            <a:p>
              <a:pPr>
                <a:spcBef>
                  <a:spcPts val="432"/>
                </a:spcBef>
                <a:buClr>
                  <a:schemeClr val="bg1">
                    <a:lumMod val="50000"/>
                  </a:schemeClr>
                </a:buClr>
              </a:pPr>
              <a:r>
                <a:rPr lang="en-US" sz="1400" dirty="0" smtClean="0">
                  <a:solidFill>
                    <a:schemeClr val="bg2"/>
                  </a:solidFill>
                </a:rPr>
                <a:t>Dashboard</a:t>
              </a:r>
            </a:p>
          </p:txBody>
        </p:sp>
        <p:sp>
          <p:nvSpPr>
            <p:cNvPr id="88" name="TextBox 87"/>
            <p:cNvSpPr txBox="1"/>
            <p:nvPr/>
          </p:nvSpPr>
          <p:spPr>
            <a:xfrm>
              <a:off x="5803276" y="503008"/>
              <a:ext cx="499880" cy="430887"/>
            </a:xfrm>
            <a:prstGeom prst="rect">
              <a:avLst/>
            </a:prstGeom>
            <a:noFill/>
          </p:spPr>
          <p:txBody>
            <a:bodyPr vert="horz" wrap="none" lIns="0" tIns="0" rIns="0" bIns="0" rtlCol="0">
              <a:spAutoFit/>
            </a:bodyPr>
            <a:lstStyle/>
            <a:p>
              <a:pPr algn="ctr">
                <a:spcBef>
                  <a:spcPts val="432"/>
                </a:spcBef>
                <a:buClr>
                  <a:schemeClr val="bg1">
                    <a:lumMod val="50000"/>
                  </a:schemeClr>
                </a:buClr>
              </a:pPr>
              <a:r>
                <a:rPr lang="en-US" sz="1400" dirty="0" smtClean="0">
                  <a:solidFill>
                    <a:schemeClr val="bg1">
                      <a:lumMod val="65000"/>
                    </a:schemeClr>
                  </a:solidFill>
                </a:rPr>
                <a:t>Triage</a:t>
              </a:r>
              <a:br>
                <a:rPr lang="en-US" sz="1400" dirty="0" smtClean="0">
                  <a:solidFill>
                    <a:schemeClr val="bg1">
                      <a:lumMod val="65000"/>
                    </a:schemeClr>
                  </a:solidFill>
                </a:rPr>
              </a:br>
              <a:r>
                <a:rPr lang="en-US" sz="1400" dirty="0" smtClean="0">
                  <a:solidFill>
                    <a:schemeClr val="bg1">
                      <a:lumMod val="65000"/>
                    </a:schemeClr>
                  </a:solidFill>
                </a:rPr>
                <a:t>tasks</a:t>
              </a:r>
            </a:p>
          </p:txBody>
        </p:sp>
        <p:sp>
          <p:nvSpPr>
            <p:cNvPr id="89" name="TextBox 88"/>
            <p:cNvSpPr txBox="1"/>
            <p:nvPr/>
          </p:nvSpPr>
          <p:spPr>
            <a:xfrm>
              <a:off x="4349104" y="501814"/>
              <a:ext cx="838106" cy="430887"/>
            </a:xfrm>
            <a:prstGeom prst="rect">
              <a:avLst/>
            </a:prstGeom>
            <a:noFill/>
          </p:spPr>
          <p:txBody>
            <a:bodyPr vert="horz" wrap="square" lIns="0" tIns="0" rIns="0" bIns="0" rtlCol="0">
              <a:spAutoFit/>
            </a:bodyPr>
            <a:lstStyle/>
            <a:p>
              <a:pPr algn="ctr">
                <a:spcBef>
                  <a:spcPts val="432"/>
                </a:spcBef>
                <a:buClr>
                  <a:schemeClr val="bg1">
                    <a:lumMod val="50000"/>
                  </a:schemeClr>
                </a:buClr>
              </a:pPr>
              <a:r>
                <a:rPr lang="en-US" sz="1400" dirty="0" smtClean="0">
                  <a:solidFill>
                    <a:schemeClr val="accent6"/>
                  </a:solidFill>
                </a:rPr>
                <a:t>Work log app</a:t>
              </a:r>
            </a:p>
          </p:txBody>
        </p:sp>
      </p:grpSp>
      <p:grpSp>
        <p:nvGrpSpPr>
          <p:cNvPr id="128" name="Group 127"/>
          <p:cNvGrpSpPr/>
          <p:nvPr/>
        </p:nvGrpSpPr>
        <p:grpSpPr>
          <a:xfrm>
            <a:off x="3182812" y="1366463"/>
            <a:ext cx="4136604" cy="592969"/>
            <a:chOff x="3182812" y="1366463"/>
            <a:chExt cx="4136604" cy="592969"/>
          </a:xfrm>
        </p:grpSpPr>
        <p:cxnSp>
          <p:nvCxnSpPr>
            <p:cNvPr id="91" name="Curved Connector 90"/>
            <p:cNvCxnSpPr>
              <a:stCxn id="7" idx="0"/>
              <a:endCxn id="84" idx="2"/>
            </p:cNvCxnSpPr>
            <p:nvPr/>
          </p:nvCxnSpPr>
          <p:spPr>
            <a:xfrm rot="5400000" flipH="1" flipV="1">
              <a:off x="6468164" y="1108179"/>
              <a:ext cx="592968" cy="1109536"/>
            </a:xfrm>
            <a:prstGeom prst="curvedConnector3">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2" name="Curved Connector 91"/>
            <p:cNvCxnSpPr>
              <a:stCxn id="14" idx="0"/>
              <a:endCxn id="85" idx="2"/>
            </p:cNvCxnSpPr>
            <p:nvPr/>
          </p:nvCxnSpPr>
          <p:spPr>
            <a:xfrm rot="5400000" flipH="1" flipV="1">
              <a:off x="5090645" y="996860"/>
              <a:ext cx="592969" cy="1332176"/>
            </a:xfrm>
            <a:prstGeom prst="curvedConnector3">
              <a:avLst>
                <a:gd name="adj1" fmla="val 50000"/>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5" name="Curved Connector 94"/>
            <p:cNvCxnSpPr>
              <a:stCxn id="4" idx="0"/>
              <a:endCxn id="86" idx="2"/>
            </p:cNvCxnSpPr>
            <p:nvPr/>
          </p:nvCxnSpPr>
          <p:spPr>
            <a:xfrm rot="5400000" flipH="1" flipV="1">
              <a:off x="3679515" y="869760"/>
              <a:ext cx="592969" cy="1586376"/>
            </a:xfrm>
            <a:prstGeom prst="curvedConnector3">
              <a:avLst>
                <a:gd name="adj1" fmla="val 50000"/>
              </a:avLst>
            </a:prstGeom>
            <a:ln w="9525">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125" name="Group 124"/>
          <p:cNvGrpSpPr/>
          <p:nvPr/>
        </p:nvGrpSpPr>
        <p:grpSpPr>
          <a:xfrm>
            <a:off x="271302" y="472267"/>
            <a:ext cx="8400421" cy="4240411"/>
            <a:chOff x="271302" y="472267"/>
            <a:chExt cx="8400421" cy="4240411"/>
          </a:xfrm>
          <a:solidFill>
            <a:schemeClr val="bg1">
              <a:lumMod val="75000"/>
            </a:schemeClr>
          </a:solidFill>
        </p:grpSpPr>
        <p:sp>
          <p:nvSpPr>
            <p:cNvPr id="4" name="Rounded Rectangle 3"/>
            <p:cNvSpPr/>
            <p:nvPr/>
          </p:nvSpPr>
          <p:spPr>
            <a:xfrm>
              <a:off x="2728123" y="1959432"/>
              <a:ext cx="909376" cy="60289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Agile</a:t>
              </a:r>
              <a:br>
                <a:rPr lang="en-US" sz="1400" b="1" dirty="0" smtClean="0">
                  <a:solidFill>
                    <a:schemeClr val="bg1"/>
                  </a:solidFill>
                </a:rPr>
              </a:br>
              <a:r>
                <a:rPr lang="en-US" sz="1400" b="1" dirty="0" smtClean="0">
                  <a:solidFill>
                    <a:schemeClr val="bg1"/>
                  </a:solidFill>
                </a:rPr>
                <a:t>Apps</a:t>
              </a:r>
            </a:p>
          </p:txBody>
        </p:sp>
        <p:sp>
          <p:nvSpPr>
            <p:cNvPr id="5" name="Can 4"/>
            <p:cNvSpPr/>
            <p:nvPr/>
          </p:nvSpPr>
          <p:spPr>
            <a:xfrm>
              <a:off x="3029574" y="3074797"/>
              <a:ext cx="1215850" cy="1065125"/>
            </a:xfrm>
            <a:prstGeom prst="ca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Terracotta</a:t>
              </a:r>
            </a:p>
            <a:p>
              <a:pPr algn="ctr"/>
              <a:r>
                <a:rPr lang="en-US" sz="1400" b="1" dirty="0" smtClean="0">
                  <a:solidFill>
                    <a:schemeClr val="bg1"/>
                  </a:solidFill>
                </a:rPr>
                <a:t>DB</a:t>
              </a:r>
            </a:p>
          </p:txBody>
        </p:sp>
        <p:sp>
          <p:nvSpPr>
            <p:cNvPr id="6" name="Can 5"/>
            <p:cNvSpPr/>
            <p:nvPr/>
          </p:nvSpPr>
          <p:spPr>
            <a:xfrm>
              <a:off x="4582046" y="3074797"/>
              <a:ext cx="1215850" cy="1065125"/>
            </a:xfrm>
            <a:prstGeom prst="ca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Event Store </a:t>
              </a:r>
              <a:r>
                <a:rPr lang="en-US" sz="1100" dirty="0" smtClean="0">
                  <a:solidFill>
                    <a:schemeClr val="bg1"/>
                  </a:solidFill>
                </a:rPr>
                <a:t>(</a:t>
              </a:r>
              <a:r>
                <a:rPr lang="en-US" sz="1100" dirty="0" err="1" smtClean="0">
                  <a:solidFill>
                    <a:schemeClr val="bg1"/>
                  </a:solidFill>
                </a:rPr>
                <a:t>ElasticSearch</a:t>
              </a:r>
              <a:r>
                <a:rPr lang="en-US" sz="1100" dirty="0" smtClean="0">
                  <a:solidFill>
                    <a:schemeClr val="bg1"/>
                  </a:solidFill>
                </a:rPr>
                <a:t>)</a:t>
              </a:r>
              <a:endParaRPr lang="en-US" sz="1400" dirty="0" smtClean="0">
                <a:solidFill>
                  <a:schemeClr val="bg1"/>
                </a:solidFill>
              </a:endParaRPr>
            </a:p>
          </p:txBody>
        </p:sp>
        <p:sp>
          <p:nvSpPr>
            <p:cNvPr id="13" name="Rounded Rectangle 12"/>
            <p:cNvSpPr/>
            <p:nvPr/>
          </p:nvSpPr>
          <p:spPr>
            <a:xfrm>
              <a:off x="7325244" y="1959432"/>
              <a:ext cx="1346479" cy="60289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err="1" smtClean="0">
                  <a:solidFill>
                    <a:schemeClr val="bg1"/>
                  </a:solidFill>
                </a:rPr>
                <a:t>Apama</a:t>
              </a:r>
              <a:endParaRPr lang="en-US" sz="1400" b="1" dirty="0" smtClean="0">
                <a:solidFill>
                  <a:schemeClr val="bg1"/>
                </a:solidFill>
              </a:endParaRPr>
            </a:p>
          </p:txBody>
        </p:sp>
        <p:sp>
          <p:nvSpPr>
            <p:cNvPr id="14" name="Rounded Rectangle 13"/>
            <p:cNvSpPr/>
            <p:nvPr/>
          </p:nvSpPr>
          <p:spPr>
            <a:xfrm>
              <a:off x="4183742" y="1959432"/>
              <a:ext cx="1074597" cy="60289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Business Console</a:t>
              </a:r>
            </a:p>
          </p:txBody>
        </p:sp>
        <p:sp>
          <p:nvSpPr>
            <p:cNvPr id="16" name="Rounded Rectangle 15"/>
            <p:cNvSpPr/>
            <p:nvPr/>
          </p:nvSpPr>
          <p:spPr>
            <a:xfrm>
              <a:off x="271302" y="472268"/>
              <a:ext cx="1346479" cy="84406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API Portal</a:t>
              </a:r>
            </a:p>
          </p:txBody>
        </p:sp>
        <p:sp>
          <p:nvSpPr>
            <p:cNvPr id="17" name="Rounded Rectangle 16"/>
            <p:cNvSpPr/>
            <p:nvPr/>
          </p:nvSpPr>
          <p:spPr>
            <a:xfrm>
              <a:off x="1788603" y="472267"/>
              <a:ext cx="1346479" cy="84406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API Gateway</a:t>
              </a:r>
            </a:p>
          </p:txBody>
        </p:sp>
        <p:sp>
          <p:nvSpPr>
            <p:cNvPr id="18" name="Rounded Rectangle 17"/>
            <p:cNvSpPr/>
            <p:nvPr/>
          </p:nvSpPr>
          <p:spPr>
            <a:xfrm>
              <a:off x="1256041" y="3549580"/>
              <a:ext cx="1346479" cy="47980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Cumulocity</a:t>
              </a:r>
            </a:p>
          </p:txBody>
        </p:sp>
        <p:sp>
          <p:nvSpPr>
            <p:cNvPr id="19" name="Rounded Rectangle 18"/>
            <p:cNvSpPr/>
            <p:nvPr/>
          </p:nvSpPr>
          <p:spPr>
            <a:xfrm>
              <a:off x="723478" y="4290647"/>
              <a:ext cx="7420722" cy="42203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Universal Messaging</a:t>
              </a:r>
            </a:p>
          </p:txBody>
        </p:sp>
        <p:sp>
          <p:nvSpPr>
            <p:cNvPr id="3" name="Rounded Rectangle 2"/>
            <p:cNvSpPr/>
            <p:nvPr/>
          </p:nvSpPr>
          <p:spPr>
            <a:xfrm>
              <a:off x="442124" y="1959430"/>
              <a:ext cx="1346479" cy="60289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Integration Server</a:t>
              </a:r>
            </a:p>
          </p:txBody>
        </p:sp>
        <p:grpSp>
          <p:nvGrpSpPr>
            <p:cNvPr id="111" name="Group 110"/>
            <p:cNvGrpSpPr/>
            <p:nvPr/>
          </p:nvGrpSpPr>
          <p:grpSpPr>
            <a:xfrm>
              <a:off x="5536640" y="1959431"/>
              <a:ext cx="1346479" cy="607012"/>
              <a:chOff x="5536640" y="1959431"/>
              <a:chExt cx="1346479" cy="607012"/>
            </a:xfrm>
            <a:grpFill/>
          </p:grpSpPr>
          <p:sp>
            <p:nvSpPr>
              <p:cNvPr id="7" name="Rounded Rectangle 6"/>
              <p:cNvSpPr/>
              <p:nvPr/>
            </p:nvSpPr>
            <p:spPr>
              <a:xfrm>
                <a:off x="5536640" y="1959431"/>
                <a:ext cx="1346479" cy="60289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err="1" smtClean="0">
                    <a:solidFill>
                      <a:schemeClr val="bg1"/>
                    </a:solidFill>
                  </a:rPr>
                  <a:t>MashZone</a:t>
                </a:r>
                <a:r>
                  <a:rPr lang="en-US" sz="1400" b="1" dirty="0" smtClean="0">
                    <a:solidFill>
                      <a:schemeClr val="bg1"/>
                    </a:solidFill>
                  </a:rPr>
                  <a:t> </a:t>
                </a:r>
                <a:r>
                  <a:rPr lang="en-US" sz="1400" b="1" dirty="0" err="1" smtClean="0">
                    <a:solidFill>
                      <a:schemeClr val="bg1"/>
                    </a:solidFill>
                  </a:rPr>
                  <a:t>NextGen</a:t>
                </a:r>
                <a:endParaRPr lang="en-US" sz="1400" b="1" dirty="0" smtClean="0">
                  <a:solidFill>
                    <a:schemeClr val="bg1"/>
                  </a:solidFill>
                </a:endParaRPr>
              </a:p>
            </p:txBody>
          </p:sp>
          <p:sp>
            <p:nvSpPr>
              <p:cNvPr id="109" name="Rectangle 108"/>
              <p:cNvSpPr/>
              <p:nvPr/>
            </p:nvSpPr>
            <p:spPr>
              <a:xfrm>
                <a:off x="5607041" y="2404860"/>
                <a:ext cx="93623" cy="16158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grpSp>
    </p:spTree>
    <p:extLst>
      <p:ext uri="{BB962C8B-B14F-4D97-AF65-F5344CB8AC3E}">
        <p14:creationId xmlns:p14="http://schemas.microsoft.com/office/powerpoint/2010/main" val="10152538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143500"/>
          </a:xfrm>
          <a:prstGeom prst="rect">
            <a:avLst/>
          </a:prstGeom>
          <a:gradFill>
            <a:gsLst>
              <a:gs pos="0">
                <a:srgbClr val="DDEBCF"/>
              </a:gs>
              <a:gs pos="50000">
                <a:srgbClr val="9CB86E"/>
              </a:gs>
              <a:gs pos="100000">
                <a:srgbClr val="156B1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pic>
        <p:nvPicPr>
          <p:cNvPr id="5122" name="Picture 2" descr="Image result for jurassic park car"/>
          <p:cNvPicPr>
            <a:picLocks noChangeAspect="1" noChangeArrowheads="1"/>
          </p:cNvPicPr>
          <p:nvPr/>
        </p:nvPicPr>
        <p:blipFill rotWithShape="1">
          <a:blip r:embed="rId3">
            <a:extLst>
              <a:ext uri="{28A0092B-C50C-407E-A947-70E740481C1C}">
                <a14:useLocalDpi xmlns:a14="http://schemas.microsoft.com/office/drawing/2010/main" val="0"/>
              </a:ext>
            </a:extLst>
          </a:blip>
          <a:srcRect l="900" t="2820" r="1447" b="2680"/>
          <a:stretch/>
        </p:blipFill>
        <p:spPr bwMode="auto">
          <a:xfrm>
            <a:off x="381000" y="506883"/>
            <a:ext cx="4549140" cy="2480157"/>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descr="Image result for robot dinosaur drawing"/>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61000"/>
                    </a14:imgEffect>
                    <a14:imgEffect>
                      <a14:brightnessContrast bright="-9000" contrast="73000"/>
                    </a14:imgEffect>
                  </a14:imgLayer>
                </a14:imgProps>
              </a:ext>
              <a:ext uri="{28A0092B-C50C-407E-A947-70E740481C1C}">
                <a14:useLocalDpi xmlns:a14="http://schemas.microsoft.com/office/drawing/2010/main" val="0"/>
              </a:ext>
            </a:extLst>
          </a:blip>
          <a:srcRect t="9787"/>
          <a:stretch/>
        </p:blipFill>
        <p:spPr bwMode="auto">
          <a:xfrm>
            <a:off x="4117974" y="1569996"/>
            <a:ext cx="4572000" cy="3093403"/>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descr="Image result for car drawing"/>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3471" t="18151" r="4881" b="27344"/>
          <a:stretch/>
        </p:blipFill>
        <p:spPr bwMode="auto">
          <a:xfrm>
            <a:off x="6743614" y="1631827"/>
            <a:ext cx="1946360" cy="974489"/>
          </a:xfrm>
          <a:prstGeom prst="rect">
            <a:avLst/>
          </a:prstGeom>
          <a:noFill/>
          <a:extLst>
            <a:ext uri="{909E8E84-426E-40DD-AFC4-6F175D3DCCD1}">
              <a14:hiddenFill xmlns:a14="http://schemas.microsoft.com/office/drawing/2010/main">
                <a:solidFill>
                  <a:srgbClr val="FFFFFF"/>
                </a:solidFill>
              </a14:hiddenFill>
            </a:ext>
          </a:extLst>
        </p:spPr>
      </p:pic>
      <p:pic>
        <p:nvPicPr>
          <p:cNvPr id="5129" name="Picture 9" descr="Related image"/>
          <p:cNvPicPr>
            <a:picLocks noChangeAspect="1" noChangeArrowheads="1"/>
          </p:cNvPicPr>
          <p:nvPr/>
        </p:nvPicPr>
        <p:blipFill rotWithShape="1">
          <a:blip r:embed="rId7" cstate="print">
            <a:clrChange>
              <a:clrFrom>
                <a:srgbClr val="FFFFFF"/>
              </a:clrFrom>
              <a:clrTo>
                <a:srgbClr val="FFFFFF">
                  <a:alpha val="0"/>
                </a:srgbClr>
              </a:clrTo>
            </a:clrChange>
            <a:extLst>
              <a:ext uri="{BEBA8EAE-BF5A-486C-A8C5-ECC9F3942E4B}">
                <a14:imgProps xmlns:a14="http://schemas.microsoft.com/office/drawing/2010/main">
                  <a14:imgLayer r:embed="rId8">
                    <a14:imgEffect>
                      <a14:brightnessContrast bright="16000" contrast="48000"/>
                    </a14:imgEffect>
                  </a14:imgLayer>
                </a14:imgProps>
              </a:ext>
              <a:ext uri="{28A0092B-C50C-407E-A947-70E740481C1C}">
                <a14:useLocalDpi xmlns:a14="http://schemas.microsoft.com/office/drawing/2010/main" val="0"/>
              </a:ext>
            </a:extLst>
          </a:blip>
          <a:srcRect t="26483" b="21618"/>
          <a:stretch/>
        </p:blipFill>
        <p:spPr bwMode="auto">
          <a:xfrm rot="9900000">
            <a:off x="5669327" y="2089835"/>
            <a:ext cx="1193795" cy="619574"/>
          </a:xfrm>
          <a:prstGeom prst="rect">
            <a:avLst/>
          </a:prstGeom>
          <a:noFill/>
          <a:extLst>
            <a:ext uri="{909E8E84-426E-40DD-AFC4-6F175D3DCCD1}">
              <a14:hiddenFill xmlns:a14="http://schemas.microsoft.com/office/drawing/2010/main">
                <a:solidFill>
                  <a:srgbClr val="FFFFFF"/>
                </a:solidFill>
              </a14:hiddenFill>
            </a:ext>
          </a:extLst>
        </p:spPr>
      </p:pic>
      <p:pic>
        <p:nvPicPr>
          <p:cNvPr id="5133" name="Picture 13" descr="Image result for red sharpie"/>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43614" y="3528384"/>
            <a:ext cx="1558925" cy="1558925"/>
          </a:xfrm>
          <a:prstGeom prst="rect">
            <a:avLst/>
          </a:prstGeom>
          <a:noFill/>
          <a:extLst>
            <a:ext uri="{909E8E84-426E-40DD-AFC4-6F175D3DCCD1}">
              <a14:hiddenFill xmlns:a14="http://schemas.microsoft.com/office/drawing/2010/main">
                <a:solidFill>
                  <a:srgbClr val="FFFFFF"/>
                </a:solidFill>
              </a14:hiddenFill>
            </a:ext>
          </a:extLst>
        </p:spPr>
      </p:pic>
      <p:pic>
        <p:nvPicPr>
          <p:cNvPr id="5131" name="Picture 11" descr="Image result for black sharpie"/>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3223730">
            <a:off x="6816514" y="3747777"/>
            <a:ext cx="1562628" cy="1562628"/>
          </a:xfrm>
          <a:prstGeom prst="rect">
            <a:avLst/>
          </a:prstGeom>
          <a:noFill/>
          <a:extLst>
            <a:ext uri="{909E8E84-426E-40DD-AFC4-6F175D3DCCD1}">
              <a14:hiddenFill xmlns:a14="http://schemas.microsoft.com/office/drawing/2010/main">
                <a:solidFill>
                  <a:srgbClr val="FFFFFF"/>
                </a:solidFill>
              </a14:hiddenFill>
            </a:ext>
          </a:extLst>
        </p:spPr>
      </p:pic>
      <p:pic>
        <p:nvPicPr>
          <p:cNvPr id="5135" name="Picture 15" descr="Image result for jurassic park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24839" y="2571750"/>
            <a:ext cx="3171087" cy="2449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215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125"/>
                                        </p:tgtEl>
                                        <p:attrNameLst>
                                          <p:attrName>style.visibility</p:attrName>
                                        </p:attrNameLst>
                                      </p:cBhvr>
                                      <p:to>
                                        <p:strVal val="visible"/>
                                      </p:to>
                                    </p:set>
                                    <p:anim calcmode="lin" valueType="num">
                                      <p:cBhvr additive="base">
                                        <p:cTn id="7" dur="500" fill="hold"/>
                                        <p:tgtEl>
                                          <p:spTgt spid="5125"/>
                                        </p:tgtEl>
                                        <p:attrNameLst>
                                          <p:attrName>ppt_x</p:attrName>
                                        </p:attrNameLst>
                                      </p:cBhvr>
                                      <p:tavLst>
                                        <p:tav tm="0">
                                          <p:val>
                                            <p:strVal val="1+#ppt_w/2"/>
                                          </p:val>
                                        </p:tav>
                                        <p:tav tm="100000">
                                          <p:val>
                                            <p:strVal val="#ppt_x"/>
                                          </p:val>
                                        </p:tav>
                                      </p:tavLst>
                                    </p:anim>
                                    <p:anim calcmode="lin" valueType="num">
                                      <p:cBhvr additive="base">
                                        <p:cTn id="8" dur="500" fill="hold"/>
                                        <p:tgtEl>
                                          <p:spTgt spid="512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131"/>
                                        </p:tgtEl>
                                        <p:attrNameLst>
                                          <p:attrName>style.visibility</p:attrName>
                                        </p:attrNameLst>
                                      </p:cBhvr>
                                      <p:to>
                                        <p:strVal val="visible"/>
                                      </p:to>
                                    </p:set>
                                    <p:anim calcmode="lin" valueType="num">
                                      <p:cBhvr additive="base">
                                        <p:cTn id="11" dur="500" fill="hold"/>
                                        <p:tgtEl>
                                          <p:spTgt spid="5131"/>
                                        </p:tgtEl>
                                        <p:attrNameLst>
                                          <p:attrName>ppt_x</p:attrName>
                                        </p:attrNameLst>
                                      </p:cBhvr>
                                      <p:tavLst>
                                        <p:tav tm="0">
                                          <p:val>
                                            <p:strVal val="1+#ppt_w/2"/>
                                          </p:val>
                                        </p:tav>
                                        <p:tav tm="100000">
                                          <p:val>
                                            <p:strVal val="#ppt_x"/>
                                          </p:val>
                                        </p:tav>
                                      </p:tavLst>
                                    </p:anim>
                                    <p:anim calcmode="lin" valueType="num">
                                      <p:cBhvr additive="base">
                                        <p:cTn id="12" dur="500" fill="hold"/>
                                        <p:tgtEl>
                                          <p:spTgt spid="513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5133"/>
                                        </p:tgtEl>
                                        <p:attrNameLst>
                                          <p:attrName>style.visibility</p:attrName>
                                        </p:attrNameLst>
                                      </p:cBhvr>
                                      <p:to>
                                        <p:strVal val="visible"/>
                                      </p:to>
                                    </p:set>
                                    <p:anim calcmode="lin" valueType="num">
                                      <p:cBhvr additive="base">
                                        <p:cTn id="15" dur="500" fill="hold"/>
                                        <p:tgtEl>
                                          <p:spTgt spid="5133"/>
                                        </p:tgtEl>
                                        <p:attrNameLst>
                                          <p:attrName>ppt_x</p:attrName>
                                        </p:attrNameLst>
                                      </p:cBhvr>
                                      <p:tavLst>
                                        <p:tav tm="0">
                                          <p:val>
                                            <p:strVal val="1+#ppt_w/2"/>
                                          </p:val>
                                        </p:tav>
                                        <p:tav tm="100000">
                                          <p:val>
                                            <p:strVal val="#ppt_x"/>
                                          </p:val>
                                        </p:tav>
                                      </p:tavLst>
                                    </p:anim>
                                    <p:anim calcmode="lin" valueType="num">
                                      <p:cBhvr additive="base">
                                        <p:cTn id="16" dur="500" fill="hold"/>
                                        <p:tgtEl>
                                          <p:spTgt spid="5133"/>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nodeType="clickEffect">
                                  <p:stCondLst>
                                    <p:cond delay="0"/>
                                  </p:stCondLst>
                                  <p:childTnLst>
                                    <p:set>
                                      <p:cBhvr>
                                        <p:cTn id="20" dur="1" fill="hold">
                                          <p:stCondLst>
                                            <p:cond delay="0"/>
                                          </p:stCondLst>
                                        </p:cTn>
                                        <p:tgtEl>
                                          <p:spTgt spid="5127"/>
                                        </p:tgtEl>
                                        <p:attrNameLst>
                                          <p:attrName>style.visibility</p:attrName>
                                        </p:attrNameLst>
                                      </p:cBhvr>
                                      <p:to>
                                        <p:strVal val="visible"/>
                                      </p:to>
                                    </p:set>
                                    <p:animEffect transition="in" filter="wheel(1)">
                                      <p:cBhvr>
                                        <p:cTn id="21" dur="2000"/>
                                        <p:tgtEl>
                                          <p:spTgt spid="5127"/>
                                        </p:tgtEl>
                                      </p:cBhvr>
                                    </p:animEffect>
                                  </p:childTnLst>
                                </p:cTn>
                              </p:par>
                            </p:childTnLst>
                          </p:cTn>
                        </p:par>
                        <p:par>
                          <p:cTn id="22" fill="hold">
                            <p:stCondLst>
                              <p:cond delay="2000"/>
                            </p:stCondLst>
                            <p:childTnLst>
                              <p:par>
                                <p:cTn id="23" presetID="22" presetClass="entr" presetSubtype="2" fill="hold" nodeType="afterEffect">
                                  <p:stCondLst>
                                    <p:cond delay="0"/>
                                  </p:stCondLst>
                                  <p:childTnLst>
                                    <p:set>
                                      <p:cBhvr>
                                        <p:cTn id="24" dur="1" fill="hold">
                                          <p:stCondLst>
                                            <p:cond delay="0"/>
                                          </p:stCondLst>
                                        </p:cTn>
                                        <p:tgtEl>
                                          <p:spTgt spid="5129"/>
                                        </p:tgtEl>
                                        <p:attrNameLst>
                                          <p:attrName>style.visibility</p:attrName>
                                        </p:attrNameLst>
                                      </p:cBhvr>
                                      <p:to>
                                        <p:strVal val="visible"/>
                                      </p:to>
                                    </p:set>
                                    <p:animEffect transition="in" filter="wipe(right)">
                                      <p:cBhvr>
                                        <p:cTn id="25" dur="500"/>
                                        <p:tgtEl>
                                          <p:spTgt spid="5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Image result for industry background"/>
          <p:cNvPicPr>
            <a:picLocks noChangeAspect="1" noChangeArrowheads="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0" y="0"/>
            <a:ext cx="9158310" cy="51435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7297462" y="251460"/>
            <a:ext cx="1649730" cy="712470"/>
          </a:xfrm>
          <a:prstGeom prst="roundRect">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nvGrpSpPr>
          <p:cNvPr id="4" name="Group 3"/>
          <p:cNvGrpSpPr/>
          <p:nvPr/>
        </p:nvGrpSpPr>
        <p:grpSpPr>
          <a:xfrm>
            <a:off x="1647930" y="607695"/>
            <a:ext cx="4783015" cy="1964055"/>
            <a:chOff x="1647930" y="607695"/>
            <a:chExt cx="4783015" cy="1964055"/>
          </a:xfrm>
        </p:grpSpPr>
        <p:sp>
          <p:nvSpPr>
            <p:cNvPr id="2" name="Rounded Rectangle 1"/>
            <p:cNvSpPr/>
            <p:nvPr/>
          </p:nvSpPr>
          <p:spPr>
            <a:xfrm>
              <a:off x="1647930" y="607695"/>
              <a:ext cx="4783015" cy="1964055"/>
            </a:xfrm>
            <a:prstGeom prst="roundRect">
              <a:avLst/>
            </a:prstGeom>
            <a:solidFill>
              <a:schemeClr val="bg1">
                <a:lumMod val="9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3" name="TextBox 2"/>
            <p:cNvSpPr txBox="1"/>
            <p:nvPr/>
          </p:nvSpPr>
          <p:spPr>
            <a:xfrm>
              <a:off x="2371411" y="748486"/>
              <a:ext cx="3989196" cy="276999"/>
            </a:xfrm>
            <a:prstGeom prst="rect">
              <a:avLst/>
            </a:prstGeom>
            <a:noFill/>
          </p:spPr>
          <p:txBody>
            <a:bodyPr vert="horz" wrap="square" lIns="0" tIns="0" rIns="0" bIns="0" rtlCol="0">
              <a:spAutoFit/>
            </a:bodyPr>
            <a:lstStyle/>
            <a:p>
              <a:pPr>
                <a:spcBef>
                  <a:spcPts val="432"/>
                </a:spcBef>
                <a:buClr>
                  <a:schemeClr val="bg1">
                    <a:lumMod val="50000"/>
                  </a:schemeClr>
                </a:buClr>
              </a:pPr>
              <a:r>
                <a:rPr lang="en-US" sz="1800" b="1" dirty="0" smtClean="0">
                  <a:solidFill>
                    <a:srgbClr val="C00000"/>
                  </a:solidFill>
                </a:rPr>
                <a:t>PROBLEM</a:t>
              </a:r>
            </a:p>
          </p:txBody>
        </p:sp>
        <p:sp>
          <p:nvSpPr>
            <p:cNvPr id="22" name="TextBox 21"/>
            <p:cNvSpPr txBox="1"/>
            <p:nvPr/>
          </p:nvSpPr>
          <p:spPr>
            <a:xfrm>
              <a:off x="2371411" y="1084436"/>
              <a:ext cx="3989196" cy="861774"/>
            </a:xfrm>
            <a:prstGeom prst="rect">
              <a:avLst/>
            </a:prstGeom>
            <a:noFill/>
          </p:spPr>
          <p:txBody>
            <a:bodyPr vert="horz" wrap="square" lIns="0" tIns="0" rIns="0" bIns="0" rtlCol="0">
              <a:spAutoFit/>
            </a:bodyPr>
            <a:lstStyle/>
            <a:p>
              <a:pPr marL="285750" indent="-285750">
                <a:buFont typeface="Arial" panose="020B0604020202020204" pitchFamily="34" charset="0"/>
                <a:buChar char="•"/>
              </a:pPr>
              <a:r>
                <a:rPr lang="en-US" sz="1400" dirty="0" smtClean="0"/>
                <a:t>A lot of engineers are going onsite unnecessarily or ill-prepared. We need someone to do some checks remotely before we send an engineer.</a:t>
              </a:r>
              <a:endParaRPr lang="en-US" sz="1400" dirty="0"/>
            </a:p>
          </p:txBody>
        </p:sp>
      </p:grpSp>
      <p:grpSp>
        <p:nvGrpSpPr>
          <p:cNvPr id="23" name="Group 22"/>
          <p:cNvGrpSpPr/>
          <p:nvPr/>
        </p:nvGrpSpPr>
        <p:grpSpPr>
          <a:xfrm>
            <a:off x="2514447" y="2747994"/>
            <a:ext cx="4783015" cy="1964055"/>
            <a:chOff x="1647930" y="607695"/>
            <a:chExt cx="4783015" cy="1964055"/>
          </a:xfrm>
        </p:grpSpPr>
        <p:sp>
          <p:nvSpPr>
            <p:cNvPr id="24" name="Rounded Rectangle 23"/>
            <p:cNvSpPr/>
            <p:nvPr/>
          </p:nvSpPr>
          <p:spPr>
            <a:xfrm>
              <a:off x="1647930" y="607695"/>
              <a:ext cx="4783015" cy="1964055"/>
            </a:xfrm>
            <a:prstGeom prst="roundRect">
              <a:avLst/>
            </a:prstGeom>
            <a:solidFill>
              <a:schemeClr val="bg1">
                <a:lumMod val="9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25" name="TextBox 24"/>
            <p:cNvSpPr txBox="1"/>
            <p:nvPr/>
          </p:nvSpPr>
          <p:spPr>
            <a:xfrm>
              <a:off x="1869011" y="748486"/>
              <a:ext cx="3989196" cy="276999"/>
            </a:xfrm>
            <a:prstGeom prst="rect">
              <a:avLst/>
            </a:prstGeom>
            <a:noFill/>
          </p:spPr>
          <p:txBody>
            <a:bodyPr vert="horz" wrap="square" lIns="0" tIns="0" rIns="0" bIns="0" rtlCol="0">
              <a:spAutoFit/>
            </a:bodyPr>
            <a:lstStyle/>
            <a:p>
              <a:pPr>
                <a:spcBef>
                  <a:spcPts val="432"/>
                </a:spcBef>
                <a:buClr>
                  <a:schemeClr val="bg1">
                    <a:lumMod val="50000"/>
                  </a:schemeClr>
                </a:buClr>
              </a:pPr>
              <a:r>
                <a:rPr lang="en-US" sz="1800" b="1" dirty="0" smtClean="0">
                  <a:solidFill>
                    <a:srgbClr val="C00000"/>
                  </a:solidFill>
                </a:rPr>
                <a:t>SOLUTION</a:t>
              </a:r>
            </a:p>
          </p:txBody>
        </p:sp>
        <p:sp>
          <p:nvSpPr>
            <p:cNvPr id="26" name="TextBox 25"/>
            <p:cNvSpPr txBox="1"/>
            <p:nvPr/>
          </p:nvSpPr>
          <p:spPr>
            <a:xfrm>
              <a:off x="1869011" y="1084436"/>
              <a:ext cx="3989196" cy="646331"/>
            </a:xfrm>
            <a:prstGeom prst="rect">
              <a:avLst/>
            </a:prstGeom>
            <a:noFill/>
          </p:spPr>
          <p:txBody>
            <a:bodyPr vert="horz" wrap="square" lIns="0" tIns="0" rIns="0" bIns="0" rtlCol="0">
              <a:spAutoFit/>
            </a:bodyPr>
            <a:lstStyle/>
            <a:p>
              <a:pPr marL="285750" indent="-285750">
                <a:buFont typeface="Arial" panose="020B0604020202020204" pitchFamily="34" charset="0"/>
                <a:buChar char="•"/>
              </a:pPr>
              <a:r>
                <a:rPr lang="en-US" sz="1400" dirty="0" smtClean="0"/>
                <a:t>Use DBO to implement a triage process to allow a remote agent to check data and decide whether to send an engineer onsite.</a:t>
              </a:r>
              <a:endParaRPr lang="en-US" sz="1400" dirty="0"/>
            </a:p>
          </p:txBody>
        </p:sp>
      </p:grpSp>
      <p:grpSp>
        <p:nvGrpSpPr>
          <p:cNvPr id="13" name="Group 12"/>
          <p:cNvGrpSpPr/>
          <p:nvPr/>
        </p:nvGrpSpPr>
        <p:grpSpPr>
          <a:xfrm>
            <a:off x="272241" y="346710"/>
            <a:ext cx="1988820" cy="2651760"/>
            <a:chOff x="3399790" y="2034540"/>
            <a:chExt cx="1988820" cy="2651760"/>
          </a:xfrm>
        </p:grpSpPr>
        <p:sp>
          <p:nvSpPr>
            <p:cNvPr id="8" name="Rounded Rectangle 7"/>
            <p:cNvSpPr/>
            <p:nvPr/>
          </p:nvSpPr>
          <p:spPr>
            <a:xfrm>
              <a:off x="3399790" y="2034540"/>
              <a:ext cx="1988820" cy="2651760"/>
            </a:xfrm>
            <a:prstGeom prst="roundRect">
              <a:avLst/>
            </a:prstGeom>
            <a:solidFill>
              <a:srgbClr val="B51D1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a:p>
              <a:pPr algn="ctr"/>
              <a:endParaRPr lang="en-US" sz="1400" b="1" dirty="0">
                <a:solidFill>
                  <a:schemeClr val="bg1"/>
                </a:solidFill>
              </a:endParaRPr>
            </a:p>
            <a:p>
              <a:pPr algn="ctr"/>
              <a:endParaRPr lang="en-US" sz="1400" b="1" dirty="0" smtClean="0">
                <a:solidFill>
                  <a:schemeClr val="bg1"/>
                </a:solidFill>
              </a:endParaRPr>
            </a:p>
            <a:p>
              <a:pPr algn="ctr"/>
              <a:endParaRPr lang="en-US" sz="1400" b="1" dirty="0">
                <a:solidFill>
                  <a:schemeClr val="bg1"/>
                </a:solidFill>
              </a:endParaRPr>
            </a:p>
            <a:p>
              <a:pPr algn="ctr"/>
              <a:endParaRPr lang="en-US" sz="1400" b="1" dirty="0" smtClean="0">
                <a:solidFill>
                  <a:schemeClr val="bg1"/>
                </a:solidFill>
              </a:endParaRPr>
            </a:p>
            <a:p>
              <a:pPr algn="ctr"/>
              <a:endParaRPr lang="en-US" sz="1400" b="1" dirty="0">
                <a:solidFill>
                  <a:schemeClr val="bg1"/>
                </a:solidFill>
              </a:endParaRPr>
            </a:p>
            <a:p>
              <a:pPr algn="ctr"/>
              <a:endParaRPr lang="en-US" sz="1400" b="1" dirty="0" smtClean="0">
                <a:solidFill>
                  <a:schemeClr val="bg1"/>
                </a:solidFill>
              </a:endParaRPr>
            </a:p>
            <a:p>
              <a:pPr algn="ctr"/>
              <a:r>
                <a:rPr lang="en-US" sz="1400" b="1" dirty="0" smtClean="0">
                  <a:solidFill>
                    <a:schemeClr val="bg1"/>
                  </a:solidFill>
                </a:rPr>
                <a:t>Jonathan</a:t>
              </a:r>
            </a:p>
            <a:p>
              <a:pPr algn="ctr"/>
              <a:r>
                <a:rPr lang="en-US" sz="2000" b="1" dirty="0" smtClean="0">
                  <a:solidFill>
                    <a:schemeClr val="bg1"/>
                  </a:solidFill>
                </a:rPr>
                <a:t>CIO</a:t>
              </a:r>
            </a:p>
          </p:txBody>
        </p:sp>
        <p:sp>
          <p:nvSpPr>
            <p:cNvPr id="10" name="Rounded Rectangle 9"/>
            <p:cNvSpPr/>
            <p:nvPr/>
          </p:nvSpPr>
          <p:spPr>
            <a:xfrm>
              <a:off x="3628390" y="2232660"/>
              <a:ext cx="1531620" cy="1531620"/>
            </a:xfrm>
            <a:prstGeom prst="roundRec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grpSp>
        <p:nvGrpSpPr>
          <p:cNvPr id="16" name="Group 15"/>
          <p:cNvGrpSpPr/>
          <p:nvPr/>
        </p:nvGrpSpPr>
        <p:grpSpPr>
          <a:xfrm>
            <a:off x="6790690" y="2232660"/>
            <a:ext cx="1988820" cy="2651760"/>
            <a:chOff x="6600190" y="2034540"/>
            <a:chExt cx="1988820" cy="2651760"/>
          </a:xfrm>
        </p:grpSpPr>
        <p:sp>
          <p:nvSpPr>
            <p:cNvPr id="14" name="Rounded Rectangle 13"/>
            <p:cNvSpPr/>
            <p:nvPr/>
          </p:nvSpPr>
          <p:spPr>
            <a:xfrm>
              <a:off x="6600190" y="2034540"/>
              <a:ext cx="1988820" cy="2651760"/>
            </a:xfrm>
            <a:prstGeom prst="roundRect">
              <a:avLst/>
            </a:prstGeom>
            <a:solidFill>
              <a:srgbClr val="B51D1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a:solidFill>
                  <a:schemeClr val="bg1"/>
                </a:solidFill>
              </a:endParaRPr>
            </a:p>
            <a:p>
              <a:pPr algn="ctr"/>
              <a:endParaRPr lang="en-US" sz="1400" b="1" dirty="0">
                <a:solidFill>
                  <a:schemeClr val="bg1"/>
                </a:solidFill>
              </a:endParaRPr>
            </a:p>
            <a:p>
              <a:pPr algn="ctr"/>
              <a:endParaRPr lang="en-US" sz="1400" b="1" dirty="0">
                <a:solidFill>
                  <a:schemeClr val="bg1"/>
                </a:solidFill>
              </a:endParaRPr>
            </a:p>
            <a:p>
              <a:pPr algn="ctr"/>
              <a:endParaRPr lang="en-US" sz="1400" b="1" dirty="0">
                <a:solidFill>
                  <a:schemeClr val="bg1"/>
                </a:solidFill>
              </a:endParaRPr>
            </a:p>
            <a:p>
              <a:pPr algn="ctr"/>
              <a:endParaRPr lang="en-US" sz="1400" b="1" dirty="0">
                <a:solidFill>
                  <a:schemeClr val="bg1"/>
                </a:solidFill>
              </a:endParaRPr>
            </a:p>
            <a:p>
              <a:pPr algn="ctr"/>
              <a:endParaRPr lang="en-US" sz="1400" b="1" dirty="0">
                <a:solidFill>
                  <a:schemeClr val="bg1"/>
                </a:solidFill>
              </a:endParaRPr>
            </a:p>
            <a:p>
              <a:pPr algn="ctr"/>
              <a:endParaRPr lang="en-US" sz="1400" b="1" dirty="0" smtClean="0">
                <a:solidFill>
                  <a:schemeClr val="bg1"/>
                </a:solidFill>
              </a:endParaRPr>
            </a:p>
            <a:p>
              <a:pPr algn="ctr"/>
              <a:endParaRPr lang="en-US" sz="1400" b="1" dirty="0">
                <a:solidFill>
                  <a:schemeClr val="bg1"/>
                </a:solidFill>
              </a:endParaRPr>
            </a:p>
            <a:p>
              <a:pPr algn="ctr"/>
              <a:r>
                <a:rPr lang="en-US" sz="1400" b="1" dirty="0" smtClean="0">
                  <a:solidFill>
                    <a:schemeClr val="bg1"/>
                  </a:solidFill>
                </a:rPr>
                <a:t>Jay</a:t>
              </a:r>
              <a:endParaRPr lang="en-US" sz="1400" b="1" dirty="0">
                <a:solidFill>
                  <a:schemeClr val="bg1"/>
                </a:solidFill>
              </a:endParaRPr>
            </a:p>
            <a:p>
              <a:pPr algn="ctr"/>
              <a:r>
                <a:rPr lang="en-US" sz="2000" b="1" dirty="0" smtClean="0">
                  <a:solidFill>
                    <a:schemeClr val="bg1"/>
                  </a:solidFill>
                </a:rPr>
                <a:t>Development Lead</a:t>
              </a:r>
              <a:endParaRPr lang="en-US" sz="2000" b="1" dirty="0">
                <a:solidFill>
                  <a:schemeClr val="bg1"/>
                </a:solidFill>
              </a:endParaRPr>
            </a:p>
          </p:txBody>
        </p:sp>
        <p:sp>
          <p:nvSpPr>
            <p:cNvPr id="15" name="Rounded Rectangle 14"/>
            <p:cNvSpPr/>
            <p:nvPr/>
          </p:nvSpPr>
          <p:spPr>
            <a:xfrm>
              <a:off x="6828790" y="2232660"/>
              <a:ext cx="1531620" cy="1531620"/>
            </a:xfrm>
            <a:prstGeom prst="roundRect">
              <a:avLst/>
            </a:prstGeom>
            <a:blipFill dpi="0" rotWithShape="1">
              <a:blip r:embed="rId7">
                <a:extLst>
                  <a:ext uri="{28A0092B-C50C-407E-A947-70E740481C1C}">
                    <a14:useLocalDpi xmlns:a14="http://schemas.microsoft.com/office/drawing/2010/main" val="0"/>
                  </a:ext>
                </a:extLst>
              </a:blip>
              <a:srcRect/>
              <a:stretch>
                <a:fillRect/>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sp>
        <p:nvSpPr>
          <p:cNvPr id="7" name="Oval 6"/>
          <p:cNvSpPr/>
          <p:nvPr/>
        </p:nvSpPr>
        <p:spPr>
          <a:xfrm>
            <a:off x="724040" y="3493230"/>
            <a:ext cx="1085222" cy="108522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smtClean="0">
                <a:solidFill>
                  <a:schemeClr val="bg1"/>
                </a:solidFill>
                <a:latin typeface="Arial Black" panose="020B0A04020102020204" pitchFamily="34" charset="0"/>
              </a:rPr>
              <a:t>12</a:t>
            </a:r>
          </a:p>
        </p:txBody>
      </p:sp>
      <p:grpSp>
        <p:nvGrpSpPr>
          <p:cNvPr id="6" name="Group 5"/>
          <p:cNvGrpSpPr/>
          <p:nvPr/>
        </p:nvGrpSpPr>
        <p:grpSpPr>
          <a:xfrm>
            <a:off x="562714" y="3332457"/>
            <a:ext cx="1406771" cy="1428320"/>
            <a:chOff x="733530" y="3332457"/>
            <a:chExt cx="1406771" cy="1428320"/>
          </a:xfrm>
          <a:solidFill>
            <a:schemeClr val="bg1">
              <a:lumMod val="75000"/>
            </a:schemeClr>
          </a:solidFill>
          <a:scene3d>
            <a:camera prst="orthographicFront">
              <a:rot lat="0" lon="0" rev="0"/>
            </a:camera>
            <a:lightRig rig="soft" dir="t">
              <a:rot lat="0" lon="0" rev="0"/>
            </a:lightRig>
          </a:scene3d>
        </p:grpSpPr>
        <p:sp>
          <p:nvSpPr>
            <p:cNvPr id="5" name="Circular Arrow 4"/>
            <p:cNvSpPr/>
            <p:nvPr/>
          </p:nvSpPr>
          <p:spPr>
            <a:xfrm>
              <a:off x="733530" y="3332457"/>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19" name="Circular Arrow 18"/>
            <p:cNvSpPr/>
            <p:nvPr/>
          </p:nvSpPr>
          <p:spPr>
            <a:xfrm rot="7200000">
              <a:off x="733530" y="3344588"/>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20" name="Circular Arrow 19"/>
            <p:cNvSpPr/>
            <p:nvPr/>
          </p:nvSpPr>
          <p:spPr>
            <a:xfrm rot="14400000">
              <a:off x="733532" y="3354008"/>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spTree>
    <p:extLst>
      <p:ext uri="{BB962C8B-B14F-4D97-AF65-F5344CB8AC3E}">
        <p14:creationId xmlns:p14="http://schemas.microsoft.com/office/powerpoint/2010/main" val="1408195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1" presetClass="entr" presetSubtype="1"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500"/>
                                        <p:tgtEl>
                                          <p:spTgt spid="6"/>
                                        </p:tgtEl>
                                      </p:cBhvr>
                                    </p:animEffect>
                                  </p:childTnLst>
                                </p:cTn>
                              </p:par>
                            </p:childTnLst>
                          </p:cTn>
                        </p:par>
                        <p:par>
                          <p:cTn id="13" fill="hold">
                            <p:stCondLst>
                              <p:cond delay="500"/>
                            </p:stCondLst>
                            <p:childTnLst>
                              <p:par>
                                <p:cTn id="14" presetID="42"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ppt_x</p:attrName>
                                        </p:attrNameLst>
                                      </p:cBhvr>
                                      <p:tavLst>
                                        <p:tav tm="0">
                                          <p:val>
                                            <p:strVal val="#ppt_x-#ppt_w*1.125000"/>
                                          </p:val>
                                        </p:tav>
                                        <p:tav tm="100000">
                                          <p:val>
                                            <p:strVal val="#ppt_x"/>
                                          </p:val>
                                        </p:tav>
                                      </p:tavLst>
                                    </p:anim>
                                    <p:animEffect transition="in" filter="wipe(right)">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childTnLst>
                          </p:cTn>
                        </p:par>
                        <p:par>
                          <p:cTn id="31" fill="hold">
                            <p:stCondLst>
                              <p:cond delay="1000"/>
                            </p:stCondLst>
                            <p:childTnLst>
                              <p:par>
                                <p:cTn id="32" presetID="12" presetClass="entr" presetSubtype="2" fill="hold" nodeType="after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additive="base">
                                        <p:cTn id="34" dur="500"/>
                                        <p:tgtEl>
                                          <p:spTgt spid="23"/>
                                        </p:tgtEl>
                                        <p:attrNameLst>
                                          <p:attrName>ppt_x</p:attrName>
                                        </p:attrNameLst>
                                      </p:cBhvr>
                                      <p:tavLst>
                                        <p:tav tm="0">
                                          <p:val>
                                            <p:strVal val="#ppt_x+#ppt_w*1.125000"/>
                                          </p:val>
                                        </p:tav>
                                        <p:tav tm="100000">
                                          <p:val>
                                            <p:strVal val="#ppt_x"/>
                                          </p:val>
                                        </p:tav>
                                      </p:tavLst>
                                    </p:anim>
                                    <p:animEffect transition="in" filter="wipe(left)">
                                      <p:cBhvr>
                                        <p:cTn id="3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Image result for industry background"/>
          <p:cNvPicPr>
            <a:picLocks noChangeAspect="1" noChangeArrowheads="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0" y="0"/>
            <a:ext cx="9158310" cy="51435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7297462" y="251460"/>
            <a:ext cx="1649730" cy="712470"/>
          </a:xfrm>
          <a:prstGeom prst="roundRect">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24" name="Rounded Rectangle 23"/>
          <p:cNvSpPr/>
          <p:nvPr/>
        </p:nvSpPr>
        <p:spPr>
          <a:xfrm>
            <a:off x="305260" y="1181100"/>
            <a:ext cx="8641932" cy="3703320"/>
          </a:xfrm>
          <a:prstGeom prst="roundRect">
            <a:avLst>
              <a:gd name="adj" fmla="val 7081"/>
            </a:avLst>
          </a:prstGeom>
          <a:solidFill>
            <a:schemeClr val="bg1">
              <a:lumMod val="9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7" name="Oval 6"/>
          <p:cNvSpPr/>
          <p:nvPr/>
        </p:nvSpPr>
        <p:spPr>
          <a:xfrm>
            <a:off x="724040" y="2490149"/>
            <a:ext cx="1085222" cy="108522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smtClean="0">
                <a:solidFill>
                  <a:schemeClr val="bg1"/>
                </a:solidFill>
                <a:latin typeface="Arial Black" panose="020B0A04020102020204" pitchFamily="34" charset="0"/>
              </a:rPr>
              <a:t>12</a:t>
            </a:r>
          </a:p>
        </p:txBody>
      </p:sp>
      <p:grpSp>
        <p:nvGrpSpPr>
          <p:cNvPr id="6" name="Group 5"/>
          <p:cNvGrpSpPr/>
          <p:nvPr/>
        </p:nvGrpSpPr>
        <p:grpSpPr>
          <a:xfrm>
            <a:off x="562714" y="2329376"/>
            <a:ext cx="1406771" cy="1428320"/>
            <a:chOff x="733530" y="3332457"/>
            <a:chExt cx="1406771" cy="1428320"/>
          </a:xfrm>
          <a:solidFill>
            <a:schemeClr val="bg1">
              <a:lumMod val="75000"/>
            </a:schemeClr>
          </a:solidFill>
          <a:scene3d>
            <a:camera prst="orthographicFront">
              <a:rot lat="0" lon="0" rev="0"/>
            </a:camera>
            <a:lightRig rig="soft" dir="t">
              <a:rot lat="0" lon="0" rev="0"/>
            </a:lightRig>
          </a:scene3d>
        </p:grpSpPr>
        <p:sp>
          <p:nvSpPr>
            <p:cNvPr id="5" name="Circular Arrow 4"/>
            <p:cNvSpPr/>
            <p:nvPr/>
          </p:nvSpPr>
          <p:spPr>
            <a:xfrm>
              <a:off x="733530" y="3332457"/>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19" name="Circular Arrow 18"/>
            <p:cNvSpPr/>
            <p:nvPr/>
          </p:nvSpPr>
          <p:spPr>
            <a:xfrm rot="7200000">
              <a:off x="733530" y="3344588"/>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20" name="Circular Arrow 19"/>
            <p:cNvSpPr/>
            <p:nvPr/>
          </p:nvSpPr>
          <p:spPr>
            <a:xfrm rot="14400000">
              <a:off x="733532" y="3354008"/>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graphicFrame>
        <p:nvGraphicFramePr>
          <p:cNvPr id="9" name="Diagram 8"/>
          <p:cNvGraphicFramePr/>
          <p:nvPr>
            <p:extLst>
              <p:ext uri="{D42A27DB-BD31-4B8C-83A1-F6EECF244321}">
                <p14:modId xmlns:p14="http://schemas.microsoft.com/office/powerpoint/2010/main" val="1137819712"/>
              </p:ext>
            </p:extLst>
          </p:nvPr>
        </p:nvGraphicFramePr>
        <p:xfrm>
          <a:off x="1809262" y="1181099"/>
          <a:ext cx="6941038" cy="370332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2" name="TextBox 11"/>
          <p:cNvSpPr txBox="1"/>
          <p:nvPr/>
        </p:nvSpPr>
        <p:spPr>
          <a:xfrm>
            <a:off x="413046" y="299918"/>
            <a:ext cx="1396216" cy="615553"/>
          </a:xfrm>
          <a:prstGeom prst="rect">
            <a:avLst/>
          </a:prstGeom>
          <a:noFill/>
        </p:spPr>
        <p:txBody>
          <a:bodyPr vert="horz" wrap="none" lIns="0" tIns="0" rIns="0" bIns="0" rtlCol="0">
            <a:spAutoFit/>
          </a:bodyPr>
          <a:lstStyle/>
          <a:p>
            <a:pPr>
              <a:spcBef>
                <a:spcPts val="432"/>
              </a:spcBef>
              <a:buClr>
                <a:schemeClr val="bg1">
                  <a:lumMod val="50000"/>
                </a:schemeClr>
              </a:buClr>
            </a:pPr>
            <a:r>
              <a:rPr lang="en-US" sz="4000" b="1" dirty="0" smtClean="0">
                <a:solidFill>
                  <a:srgbClr val="C00000"/>
                </a:solidFill>
              </a:rPr>
              <a:t>Steps</a:t>
            </a:r>
          </a:p>
        </p:txBody>
      </p:sp>
    </p:spTree>
    <p:extLst>
      <p:ext uri="{BB962C8B-B14F-4D97-AF65-F5344CB8AC3E}">
        <p14:creationId xmlns:p14="http://schemas.microsoft.com/office/powerpoint/2010/main" val="30058444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ounded Rectangle 65"/>
          <p:cNvSpPr/>
          <p:nvPr/>
        </p:nvSpPr>
        <p:spPr>
          <a:xfrm rot="16200000">
            <a:off x="1534328" y="2020935"/>
            <a:ext cx="522525" cy="49236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DBO</a:t>
            </a:r>
          </a:p>
        </p:txBody>
      </p:sp>
      <p:sp>
        <p:nvSpPr>
          <p:cNvPr id="67" name="Rounded Rectangle 66"/>
          <p:cNvSpPr/>
          <p:nvPr/>
        </p:nvSpPr>
        <p:spPr>
          <a:xfrm>
            <a:off x="1235934" y="2316137"/>
            <a:ext cx="522525" cy="49236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Autofit/>
          </a:bodyPr>
          <a:lstStyle/>
          <a:p>
            <a:pPr algn="ctr"/>
            <a:r>
              <a:rPr lang="en-US" sz="1050" b="1" dirty="0" smtClean="0">
                <a:solidFill>
                  <a:schemeClr val="bg1"/>
                </a:solidFill>
              </a:rPr>
              <a:t>Adapter</a:t>
            </a:r>
          </a:p>
        </p:txBody>
      </p:sp>
      <p:grpSp>
        <p:nvGrpSpPr>
          <p:cNvPr id="132" name="Group 131"/>
          <p:cNvGrpSpPr/>
          <p:nvPr/>
        </p:nvGrpSpPr>
        <p:grpSpPr>
          <a:xfrm>
            <a:off x="793814" y="1316329"/>
            <a:ext cx="6991140" cy="2974321"/>
            <a:chOff x="793814" y="1316329"/>
            <a:chExt cx="6991140" cy="2974321"/>
          </a:xfrm>
        </p:grpSpPr>
        <p:cxnSp>
          <p:nvCxnSpPr>
            <p:cNvPr id="133" name="Curved Connector 132"/>
            <p:cNvCxnSpPr/>
            <p:nvPr/>
          </p:nvCxnSpPr>
          <p:spPr>
            <a:xfrm rot="5400000" flipH="1" flipV="1">
              <a:off x="550139" y="1620291"/>
              <a:ext cx="698365" cy="90442"/>
            </a:xfrm>
            <a:prstGeom prst="curved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Curved Connector 133"/>
            <p:cNvCxnSpPr/>
            <p:nvPr/>
          </p:nvCxnSpPr>
          <p:spPr>
            <a:xfrm rot="5400000" flipH="1" flipV="1">
              <a:off x="1728312" y="964644"/>
              <a:ext cx="381846" cy="1085215"/>
            </a:xfrm>
            <a:prstGeom prst="curved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Curved Connector 134"/>
            <p:cNvCxnSpPr/>
            <p:nvPr/>
          </p:nvCxnSpPr>
          <p:spPr>
            <a:xfrm rot="16200000" flipV="1">
              <a:off x="75356" y="3526970"/>
              <a:ext cx="1482135" cy="45220"/>
            </a:xfrm>
            <a:prstGeom prst="curved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Curved Connector 135"/>
            <p:cNvCxnSpPr/>
            <p:nvPr/>
          </p:nvCxnSpPr>
          <p:spPr>
            <a:xfrm rot="16200000" flipH="1">
              <a:off x="1050825" y="2626867"/>
              <a:ext cx="694597" cy="565518"/>
            </a:xfrm>
            <a:prstGeom prst="curvedConnector3">
              <a:avLst>
                <a:gd name="adj1" fmla="val 717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Curved Connector 137"/>
            <p:cNvCxnSpPr/>
            <p:nvPr/>
          </p:nvCxnSpPr>
          <p:spPr>
            <a:xfrm rot="16200000" flipV="1">
              <a:off x="7020020" y="3525716"/>
              <a:ext cx="1482135" cy="47732"/>
            </a:xfrm>
            <a:prstGeom prst="curved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Curved Connector 138"/>
            <p:cNvCxnSpPr/>
            <p:nvPr/>
          </p:nvCxnSpPr>
          <p:spPr>
            <a:xfrm rot="16200000" flipV="1">
              <a:off x="5902136" y="3465427"/>
              <a:ext cx="1482136" cy="168310"/>
            </a:xfrm>
            <a:prstGeom prst="curved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Curved Connector 139"/>
            <p:cNvCxnSpPr/>
            <p:nvPr/>
          </p:nvCxnSpPr>
          <p:spPr>
            <a:xfrm rot="5400000">
              <a:off x="5461272" y="2537213"/>
              <a:ext cx="266283" cy="808884"/>
            </a:xfrm>
            <a:prstGeom prst="curved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Curved Connector 140"/>
            <p:cNvCxnSpPr/>
            <p:nvPr/>
          </p:nvCxnSpPr>
          <p:spPr>
            <a:xfrm rot="5400000">
              <a:off x="4391499" y="1812443"/>
              <a:ext cx="508354" cy="2016354"/>
            </a:xfrm>
            <a:prstGeom prst="curved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Curved Connector 141"/>
            <p:cNvCxnSpPr/>
            <p:nvPr/>
          </p:nvCxnSpPr>
          <p:spPr>
            <a:xfrm flipV="1">
              <a:off x="2041775" y="2260881"/>
              <a:ext cx="686348" cy="6238"/>
            </a:xfrm>
            <a:prstGeom prst="curved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Curved Connector 142"/>
            <p:cNvCxnSpPr/>
            <p:nvPr/>
          </p:nvCxnSpPr>
          <p:spPr>
            <a:xfrm rot="5400000" flipH="1" flipV="1">
              <a:off x="2731670" y="1331041"/>
              <a:ext cx="261262" cy="2133420"/>
            </a:xfrm>
            <a:prstGeom prst="curvedConnector4">
              <a:avLst>
                <a:gd name="adj1" fmla="val -64601"/>
                <a:gd name="adj2" fmla="val 90619"/>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5" name="Curved Connector 144"/>
            <p:cNvCxnSpPr/>
            <p:nvPr/>
          </p:nvCxnSpPr>
          <p:spPr>
            <a:xfrm rot="16200000" flipH="1">
              <a:off x="3210439" y="1095264"/>
              <a:ext cx="266291" cy="3692774"/>
            </a:xfrm>
            <a:prstGeom prst="curvedConnector3">
              <a:avLst>
                <a:gd name="adj1" fmla="val 50000"/>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7" name="Curved Connector 136"/>
            <p:cNvCxnSpPr/>
            <p:nvPr/>
          </p:nvCxnSpPr>
          <p:spPr>
            <a:xfrm rot="16200000" flipH="1">
              <a:off x="2434203" y="1871500"/>
              <a:ext cx="266291" cy="2140302"/>
            </a:xfrm>
            <a:prstGeom prst="curved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Curved Connector 143"/>
            <p:cNvCxnSpPr/>
            <p:nvPr/>
          </p:nvCxnSpPr>
          <p:spPr>
            <a:xfrm rot="16200000" flipV="1">
              <a:off x="2858750" y="743576"/>
              <a:ext cx="266285" cy="4396158"/>
            </a:xfrm>
            <a:prstGeom prst="curved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6" name="Group 145"/>
          <p:cNvGrpSpPr/>
          <p:nvPr/>
        </p:nvGrpSpPr>
        <p:grpSpPr>
          <a:xfrm>
            <a:off x="312622" y="1426459"/>
            <a:ext cx="8597169" cy="1850112"/>
            <a:chOff x="312622" y="1426459"/>
            <a:chExt cx="8597169" cy="1850112"/>
          </a:xfrm>
        </p:grpSpPr>
        <p:sp>
          <p:nvSpPr>
            <p:cNvPr id="147" name="TextBox 146"/>
            <p:cNvSpPr txBox="1"/>
            <p:nvPr/>
          </p:nvSpPr>
          <p:spPr>
            <a:xfrm>
              <a:off x="312622" y="1426459"/>
              <a:ext cx="586699"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ym typeface="Wingdings"/>
                </a:rPr>
                <a:t> </a:t>
              </a:r>
              <a:r>
                <a:rPr lang="en-US" sz="1050" dirty="0" smtClean="0"/>
                <a:t>publish</a:t>
              </a:r>
            </a:p>
          </p:txBody>
        </p:sp>
        <p:sp>
          <p:nvSpPr>
            <p:cNvPr id="148" name="TextBox 147"/>
            <p:cNvSpPr txBox="1"/>
            <p:nvPr/>
          </p:nvSpPr>
          <p:spPr>
            <a:xfrm>
              <a:off x="1668031" y="1536592"/>
              <a:ext cx="548227"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a:sym typeface="Wingdings"/>
                </a:rPr>
                <a:t></a:t>
              </a:r>
              <a:r>
                <a:rPr lang="en-US" sz="1050" dirty="0" smtClean="0">
                  <a:sym typeface="Wingdings"/>
                </a:rPr>
                <a:t> </a:t>
              </a:r>
              <a:r>
                <a:rPr lang="en-US" sz="1050" dirty="0" smtClean="0"/>
                <a:t>invoke</a:t>
              </a:r>
            </a:p>
          </p:txBody>
        </p:sp>
        <p:sp>
          <p:nvSpPr>
            <p:cNvPr id="149" name="TextBox 148"/>
            <p:cNvSpPr txBox="1"/>
            <p:nvPr/>
          </p:nvSpPr>
          <p:spPr>
            <a:xfrm>
              <a:off x="823962" y="2963454"/>
              <a:ext cx="411972"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a:sym typeface="Wingdings"/>
                </a:rPr>
                <a:t></a:t>
              </a:r>
              <a:r>
                <a:rPr lang="en-US" sz="1050" dirty="0" smtClean="0">
                  <a:sym typeface="Wingdings"/>
                </a:rPr>
                <a:t> </a:t>
              </a:r>
              <a:r>
                <a:rPr lang="en-US" sz="1050" dirty="0" smtClean="0"/>
                <a:t>emit</a:t>
              </a:r>
            </a:p>
          </p:txBody>
        </p:sp>
        <p:sp>
          <p:nvSpPr>
            <p:cNvPr id="150" name="TextBox 149"/>
            <p:cNvSpPr txBox="1"/>
            <p:nvPr/>
          </p:nvSpPr>
          <p:spPr>
            <a:xfrm>
              <a:off x="1680883" y="3044246"/>
              <a:ext cx="548227"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a:sym typeface="Wingdings"/>
                </a:rPr>
                <a:t></a:t>
              </a:r>
              <a:r>
                <a:rPr lang="en-US" sz="1050" dirty="0" smtClean="0">
                  <a:sym typeface="Wingdings"/>
                </a:rPr>
                <a:t> </a:t>
              </a:r>
              <a:r>
                <a:rPr lang="en-US" sz="1050" dirty="0" smtClean="0"/>
                <a:t>invoke</a:t>
              </a:r>
            </a:p>
          </p:txBody>
        </p:sp>
        <p:sp>
          <p:nvSpPr>
            <p:cNvPr id="151" name="TextBox 150"/>
            <p:cNvSpPr txBox="1"/>
            <p:nvPr/>
          </p:nvSpPr>
          <p:spPr>
            <a:xfrm>
              <a:off x="2492298" y="2970096"/>
              <a:ext cx="419987"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a:sym typeface="Wingdings"/>
                </a:rPr>
                <a:t></a:t>
              </a:r>
              <a:r>
                <a:rPr lang="en-US" sz="1050" dirty="0" smtClean="0">
                  <a:sym typeface="Wingdings"/>
                </a:rPr>
                <a:t> </a:t>
              </a:r>
              <a:r>
                <a:rPr lang="en-US" sz="1050" dirty="0" smtClean="0"/>
                <a:t>crud</a:t>
              </a:r>
            </a:p>
          </p:txBody>
        </p:sp>
        <p:sp>
          <p:nvSpPr>
            <p:cNvPr id="152" name="TextBox 151"/>
            <p:cNvSpPr txBox="1"/>
            <p:nvPr/>
          </p:nvSpPr>
          <p:spPr>
            <a:xfrm>
              <a:off x="7792497" y="3114988"/>
              <a:ext cx="1117294"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a:sym typeface="Wingdings"/>
                </a:rPr>
                <a:t> </a:t>
              </a:r>
              <a:r>
                <a:rPr lang="en-US" sz="1050" dirty="0" smtClean="0">
                  <a:sym typeface="Wingdings"/>
                </a:rPr>
                <a:t>consume/</a:t>
              </a:r>
              <a:r>
                <a:rPr lang="en-US" sz="1050" dirty="0" smtClean="0"/>
                <a:t>emit</a:t>
              </a:r>
            </a:p>
          </p:txBody>
        </p:sp>
        <p:sp>
          <p:nvSpPr>
            <p:cNvPr id="153" name="TextBox 152"/>
            <p:cNvSpPr txBox="1"/>
            <p:nvPr/>
          </p:nvSpPr>
          <p:spPr>
            <a:xfrm>
              <a:off x="6627441" y="2889305"/>
              <a:ext cx="705321"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ym typeface="Wingdings"/>
                </a:rPr>
                <a:t> </a:t>
              </a:r>
              <a:r>
                <a:rPr lang="en-US" sz="1050" dirty="0" smtClean="0"/>
                <a:t>consume</a:t>
              </a:r>
            </a:p>
          </p:txBody>
        </p:sp>
        <p:sp>
          <p:nvSpPr>
            <p:cNvPr id="154" name="TextBox 153"/>
            <p:cNvSpPr txBox="1"/>
            <p:nvPr/>
          </p:nvSpPr>
          <p:spPr>
            <a:xfrm>
              <a:off x="5797896" y="2937840"/>
              <a:ext cx="509755"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ym typeface="Wingdings"/>
                </a:rPr>
                <a:t> </a:t>
              </a:r>
              <a:r>
                <a:rPr lang="en-US" sz="1050" dirty="0" smtClean="0"/>
                <a:t>select</a:t>
              </a:r>
            </a:p>
          </p:txBody>
        </p:sp>
        <p:sp>
          <p:nvSpPr>
            <p:cNvPr id="155" name="TextBox 154"/>
            <p:cNvSpPr txBox="1"/>
            <p:nvPr/>
          </p:nvSpPr>
          <p:spPr>
            <a:xfrm>
              <a:off x="5026885" y="2739828"/>
              <a:ext cx="509755"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ym typeface="Wingdings"/>
                </a:rPr>
                <a:t> </a:t>
              </a:r>
              <a:r>
                <a:rPr lang="en-US" sz="1050" dirty="0" smtClean="0"/>
                <a:t>select</a:t>
              </a:r>
            </a:p>
          </p:txBody>
        </p:sp>
        <p:sp>
          <p:nvSpPr>
            <p:cNvPr id="156" name="TextBox 155"/>
            <p:cNvSpPr txBox="1"/>
            <p:nvPr/>
          </p:nvSpPr>
          <p:spPr>
            <a:xfrm>
              <a:off x="2124883" y="2095179"/>
              <a:ext cx="543418"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ym typeface="Wingdings"/>
                </a:rPr>
                <a:t> </a:t>
              </a:r>
              <a:r>
                <a:rPr lang="en-US" sz="1050" dirty="0" smtClean="0"/>
                <a:t>create</a:t>
              </a:r>
            </a:p>
          </p:txBody>
        </p:sp>
        <p:sp>
          <p:nvSpPr>
            <p:cNvPr id="157" name="TextBox 156"/>
            <p:cNvSpPr txBox="1"/>
            <p:nvPr/>
          </p:nvSpPr>
          <p:spPr>
            <a:xfrm>
              <a:off x="2124883" y="2487110"/>
              <a:ext cx="543418"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ym typeface="Wingdings"/>
                </a:rPr>
                <a:t> </a:t>
              </a:r>
              <a:r>
                <a:rPr lang="en-US" sz="1050" dirty="0" smtClean="0"/>
                <a:t>create</a:t>
              </a:r>
            </a:p>
          </p:txBody>
        </p:sp>
      </p:grpSp>
      <p:grpSp>
        <p:nvGrpSpPr>
          <p:cNvPr id="126" name="Group 125"/>
          <p:cNvGrpSpPr/>
          <p:nvPr/>
        </p:nvGrpSpPr>
        <p:grpSpPr>
          <a:xfrm>
            <a:off x="532550" y="226083"/>
            <a:ext cx="7465933" cy="3523211"/>
            <a:chOff x="532550" y="226083"/>
            <a:chExt cx="7465933" cy="3523211"/>
          </a:xfrm>
          <a:solidFill>
            <a:schemeClr val="bg1">
              <a:lumMod val="65000"/>
            </a:schemeClr>
          </a:solidFill>
        </p:grpSpPr>
        <p:sp>
          <p:nvSpPr>
            <p:cNvPr id="114" name="Rounded Rectangle 113"/>
            <p:cNvSpPr/>
            <p:nvPr/>
          </p:nvSpPr>
          <p:spPr>
            <a:xfrm rot="5400000">
              <a:off x="3913933" y="2020935"/>
              <a:ext cx="522525" cy="49236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TE</a:t>
              </a:r>
            </a:p>
          </p:txBody>
        </p:sp>
        <p:sp>
          <p:nvSpPr>
            <p:cNvPr id="73" name="Rounded Rectangle 72"/>
            <p:cNvSpPr/>
            <p:nvPr/>
          </p:nvSpPr>
          <p:spPr>
            <a:xfrm>
              <a:off x="5737592" y="2316145"/>
              <a:ext cx="522525" cy="49236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JDBC</a:t>
              </a:r>
            </a:p>
          </p:txBody>
        </p:sp>
        <p:sp>
          <p:nvSpPr>
            <p:cNvPr id="49" name="Rounded Rectangle 48"/>
            <p:cNvSpPr/>
            <p:nvPr/>
          </p:nvSpPr>
          <p:spPr>
            <a:xfrm>
              <a:off x="1419619" y="3256925"/>
              <a:ext cx="522525" cy="49236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gn="ctr"/>
              <a:r>
                <a:rPr lang="en-US" sz="1100" b="1" dirty="0" smtClean="0">
                  <a:solidFill>
                    <a:schemeClr val="bg1"/>
                  </a:solidFill>
                </a:rPr>
                <a:t>REST</a:t>
              </a:r>
            </a:p>
          </p:txBody>
        </p:sp>
        <p:sp>
          <p:nvSpPr>
            <p:cNvPr id="33" name="Rounded Rectangle 32"/>
            <p:cNvSpPr/>
            <p:nvPr/>
          </p:nvSpPr>
          <p:spPr>
            <a:xfrm>
              <a:off x="2507049" y="226083"/>
              <a:ext cx="522525" cy="49236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gn="ctr"/>
              <a:r>
                <a:rPr lang="en-US" sz="1100" b="1" dirty="0" smtClean="0">
                  <a:solidFill>
                    <a:schemeClr val="bg1"/>
                  </a:solidFill>
                </a:rPr>
                <a:t>REST</a:t>
              </a:r>
            </a:p>
          </p:txBody>
        </p:sp>
        <p:sp>
          <p:nvSpPr>
            <p:cNvPr id="29" name="Rounded Rectangle 28"/>
            <p:cNvSpPr/>
            <p:nvPr/>
          </p:nvSpPr>
          <p:spPr>
            <a:xfrm>
              <a:off x="1115365" y="1698174"/>
              <a:ext cx="522525" cy="49236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gn="ctr"/>
              <a:r>
                <a:rPr lang="en-US" sz="1100" b="1" dirty="0" smtClean="0">
                  <a:solidFill>
                    <a:schemeClr val="bg1"/>
                  </a:solidFill>
                </a:rPr>
                <a:t>REST</a:t>
              </a:r>
            </a:p>
          </p:txBody>
        </p:sp>
        <p:sp>
          <p:nvSpPr>
            <p:cNvPr id="21" name="Rounded Rectangle 20"/>
            <p:cNvSpPr/>
            <p:nvPr/>
          </p:nvSpPr>
          <p:spPr>
            <a:xfrm>
              <a:off x="7475958" y="2316145"/>
              <a:ext cx="522525" cy="49236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DES</a:t>
              </a:r>
            </a:p>
          </p:txBody>
        </p:sp>
        <p:sp>
          <p:nvSpPr>
            <p:cNvPr id="22" name="Rounded Rectangle 21"/>
            <p:cNvSpPr/>
            <p:nvPr/>
          </p:nvSpPr>
          <p:spPr>
            <a:xfrm>
              <a:off x="532550" y="2316143"/>
              <a:ext cx="522525" cy="49236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DES</a:t>
              </a:r>
            </a:p>
          </p:txBody>
        </p:sp>
        <p:sp>
          <p:nvSpPr>
            <p:cNvPr id="20" name="Rounded Rectangle 19"/>
            <p:cNvSpPr/>
            <p:nvPr/>
          </p:nvSpPr>
          <p:spPr>
            <a:xfrm>
              <a:off x="6297786" y="2316145"/>
              <a:ext cx="522525" cy="49236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DES</a:t>
              </a:r>
            </a:p>
          </p:txBody>
        </p:sp>
      </p:grpSp>
      <p:sp>
        <p:nvSpPr>
          <p:cNvPr id="2" name="Footer Placeholder 1"/>
          <p:cNvSpPr>
            <a:spLocks noGrp="1"/>
          </p:cNvSpPr>
          <p:nvPr>
            <p:ph type="ftr" sz="quarter" idx="12"/>
          </p:nvPr>
        </p:nvSpPr>
        <p:spPr/>
        <p:txBody>
          <a:bodyPr/>
          <a:lstStyle/>
          <a:p>
            <a:r>
              <a:rPr lang="en-US" smtClean="0"/>
              <a:t>© 2018 Software AG. All rights reserved. For internal use only</a:t>
            </a:r>
            <a:endParaRPr lang="en-US" dirty="0" smtClean="0"/>
          </a:p>
        </p:txBody>
      </p:sp>
      <p:grpSp>
        <p:nvGrpSpPr>
          <p:cNvPr id="130" name="Group 129"/>
          <p:cNvGrpSpPr/>
          <p:nvPr/>
        </p:nvGrpSpPr>
        <p:grpSpPr>
          <a:xfrm>
            <a:off x="4183742" y="195574"/>
            <a:ext cx="3721118" cy="1170889"/>
            <a:chOff x="4183742" y="195574"/>
            <a:chExt cx="3721118" cy="1170889"/>
          </a:xfrm>
        </p:grpSpPr>
        <p:pic>
          <p:nvPicPr>
            <p:cNvPr id="84" name="Grafik 84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3971" y="195574"/>
              <a:ext cx="1170889" cy="1170889"/>
            </a:xfrm>
            <a:prstGeom prst="rect">
              <a:avLst/>
            </a:prstGeom>
          </p:spPr>
        </p:pic>
        <p:pic>
          <p:nvPicPr>
            <p:cNvPr id="85" name="Grafik 848"/>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467772" y="195574"/>
              <a:ext cx="1170889" cy="1170889"/>
            </a:xfrm>
            <a:prstGeom prst="rect">
              <a:avLst/>
            </a:prstGeom>
          </p:spPr>
        </p:pic>
        <p:pic>
          <p:nvPicPr>
            <p:cNvPr id="86" name="Grafik 84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83742" y="195574"/>
              <a:ext cx="1170889" cy="1170889"/>
            </a:xfrm>
            <a:prstGeom prst="rect">
              <a:avLst/>
            </a:prstGeom>
          </p:spPr>
        </p:pic>
      </p:grpSp>
      <p:grpSp>
        <p:nvGrpSpPr>
          <p:cNvPr id="131" name="Group 130"/>
          <p:cNvGrpSpPr/>
          <p:nvPr/>
        </p:nvGrpSpPr>
        <p:grpSpPr>
          <a:xfrm>
            <a:off x="4349104" y="501814"/>
            <a:ext cx="3407931" cy="432081"/>
            <a:chOff x="4349104" y="501814"/>
            <a:chExt cx="3407931" cy="432081"/>
          </a:xfrm>
        </p:grpSpPr>
        <p:sp>
          <p:nvSpPr>
            <p:cNvPr id="87" name="TextBox 86"/>
            <p:cNvSpPr txBox="1"/>
            <p:nvPr/>
          </p:nvSpPr>
          <p:spPr>
            <a:xfrm>
              <a:off x="6881795" y="578012"/>
              <a:ext cx="875240" cy="215444"/>
            </a:xfrm>
            <a:prstGeom prst="rect">
              <a:avLst/>
            </a:prstGeom>
            <a:noFill/>
          </p:spPr>
          <p:txBody>
            <a:bodyPr vert="horz" wrap="none" lIns="0" tIns="0" rIns="0" bIns="0" rtlCol="0">
              <a:spAutoFit/>
            </a:bodyPr>
            <a:lstStyle/>
            <a:p>
              <a:pPr>
                <a:spcBef>
                  <a:spcPts val="432"/>
                </a:spcBef>
                <a:buClr>
                  <a:schemeClr val="bg1">
                    <a:lumMod val="50000"/>
                  </a:schemeClr>
                </a:buClr>
              </a:pPr>
              <a:r>
                <a:rPr lang="en-US" sz="1400" dirty="0" smtClean="0">
                  <a:solidFill>
                    <a:schemeClr val="bg2"/>
                  </a:solidFill>
                </a:rPr>
                <a:t>Dashboard</a:t>
              </a:r>
            </a:p>
          </p:txBody>
        </p:sp>
        <p:sp>
          <p:nvSpPr>
            <p:cNvPr id="88" name="TextBox 87"/>
            <p:cNvSpPr txBox="1"/>
            <p:nvPr/>
          </p:nvSpPr>
          <p:spPr>
            <a:xfrm>
              <a:off x="5803276" y="503008"/>
              <a:ext cx="499880" cy="430887"/>
            </a:xfrm>
            <a:prstGeom prst="rect">
              <a:avLst/>
            </a:prstGeom>
            <a:noFill/>
          </p:spPr>
          <p:txBody>
            <a:bodyPr vert="horz" wrap="none" lIns="0" tIns="0" rIns="0" bIns="0" rtlCol="0">
              <a:spAutoFit/>
            </a:bodyPr>
            <a:lstStyle/>
            <a:p>
              <a:pPr algn="ctr">
                <a:spcBef>
                  <a:spcPts val="432"/>
                </a:spcBef>
                <a:buClr>
                  <a:schemeClr val="bg1">
                    <a:lumMod val="50000"/>
                  </a:schemeClr>
                </a:buClr>
              </a:pPr>
              <a:r>
                <a:rPr lang="en-US" sz="1400" dirty="0" smtClean="0">
                  <a:solidFill>
                    <a:schemeClr val="accent6"/>
                  </a:solidFill>
                </a:rPr>
                <a:t>Triage</a:t>
              </a:r>
              <a:br>
                <a:rPr lang="en-US" sz="1400" dirty="0" smtClean="0">
                  <a:solidFill>
                    <a:schemeClr val="accent6"/>
                  </a:solidFill>
                </a:rPr>
              </a:br>
              <a:r>
                <a:rPr lang="en-US" sz="1400" dirty="0" smtClean="0">
                  <a:solidFill>
                    <a:schemeClr val="accent6"/>
                  </a:solidFill>
                </a:rPr>
                <a:t>tasks</a:t>
              </a:r>
            </a:p>
          </p:txBody>
        </p:sp>
        <p:sp>
          <p:nvSpPr>
            <p:cNvPr id="89" name="TextBox 88"/>
            <p:cNvSpPr txBox="1"/>
            <p:nvPr/>
          </p:nvSpPr>
          <p:spPr>
            <a:xfrm>
              <a:off x="4349104" y="501814"/>
              <a:ext cx="838106" cy="430887"/>
            </a:xfrm>
            <a:prstGeom prst="rect">
              <a:avLst/>
            </a:prstGeom>
            <a:noFill/>
          </p:spPr>
          <p:txBody>
            <a:bodyPr vert="horz" wrap="square" lIns="0" tIns="0" rIns="0" bIns="0" rtlCol="0">
              <a:spAutoFit/>
            </a:bodyPr>
            <a:lstStyle/>
            <a:p>
              <a:pPr algn="ctr">
                <a:spcBef>
                  <a:spcPts val="432"/>
                </a:spcBef>
                <a:buClr>
                  <a:schemeClr val="bg1">
                    <a:lumMod val="50000"/>
                  </a:schemeClr>
                </a:buClr>
              </a:pPr>
              <a:r>
                <a:rPr lang="en-US" sz="1400" dirty="0" smtClean="0">
                  <a:solidFill>
                    <a:schemeClr val="bg2"/>
                  </a:solidFill>
                </a:rPr>
                <a:t>Work log app</a:t>
              </a:r>
            </a:p>
          </p:txBody>
        </p:sp>
      </p:grpSp>
      <p:grpSp>
        <p:nvGrpSpPr>
          <p:cNvPr id="128" name="Group 127"/>
          <p:cNvGrpSpPr/>
          <p:nvPr/>
        </p:nvGrpSpPr>
        <p:grpSpPr>
          <a:xfrm>
            <a:off x="3182812" y="1366463"/>
            <a:ext cx="4136604" cy="592969"/>
            <a:chOff x="3182812" y="1366463"/>
            <a:chExt cx="4136604" cy="592969"/>
          </a:xfrm>
        </p:grpSpPr>
        <p:cxnSp>
          <p:nvCxnSpPr>
            <p:cNvPr id="91" name="Curved Connector 90"/>
            <p:cNvCxnSpPr>
              <a:stCxn id="7" idx="0"/>
              <a:endCxn id="84" idx="2"/>
            </p:cNvCxnSpPr>
            <p:nvPr/>
          </p:nvCxnSpPr>
          <p:spPr>
            <a:xfrm rot="5400000" flipH="1" flipV="1">
              <a:off x="6468164" y="1108179"/>
              <a:ext cx="592968" cy="1109536"/>
            </a:xfrm>
            <a:prstGeom prst="curvedConnector3">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2" name="Curved Connector 91"/>
            <p:cNvCxnSpPr>
              <a:stCxn id="14" idx="0"/>
              <a:endCxn id="85" idx="2"/>
            </p:cNvCxnSpPr>
            <p:nvPr/>
          </p:nvCxnSpPr>
          <p:spPr>
            <a:xfrm rot="5400000" flipH="1" flipV="1">
              <a:off x="5090645" y="996860"/>
              <a:ext cx="592969" cy="1332176"/>
            </a:xfrm>
            <a:prstGeom prst="curvedConnector3">
              <a:avLst>
                <a:gd name="adj1" fmla="val 50000"/>
              </a:avLst>
            </a:prstGeom>
            <a:ln w="95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5" name="Curved Connector 94"/>
            <p:cNvCxnSpPr>
              <a:stCxn id="4" idx="0"/>
              <a:endCxn id="86" idx="2"/>
            </p:cNvCxnSpPr>
            <p:nvPr/>
          </p:nvCxnSpPr>
          <p:spPr>
            <a:xfrm rot="5400000" flipH="1" flipV="1">
              <a:off x="3679515" y="869760"/>
              <a:ext cx="592969" cy="1586376"/>
            </a:xfrm>
            <a:prstGeom prst="curvedConnector3">
              <a:avLst>
                <a:gd name="adj1" fmla="val 50000"/>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25" name="Group 124"/>
          <p:cNvGrpSpPr/>
          <p:nvPr/>
        </p:nvGrpSpPr>
        <p:grpSpPr>
          <a:xfrm>
            <a:off x="271302" y="472267"/>
            <a:ext cx="8400421" cy="4240411"/>
            <a:chOff x="271302" y="472267"/>
            <a:chExt cx="8400421" cy="4240411"/>
          </a:xfrm>
          <a:solidFill>
            <a:schemeClr val="bg1">
              <a:lumMod val="75000"/>
            </a:schemeClr>
          </a:solidFill>
        </p:grpSpPr>
        <p:sp>
          <p:nvSpPr>
            <p:cNvPr id="4" name="Rounded Rectangle 3"/>
            <p:cNvSpPr/>
            <p:nvPr/>
          </p:nvSpPr>
          <p:spPr>
            <a:xfrm>
              <a:off x="2728123" y="1959432"/>
              <a:ext cx="909376" cy="60289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Agile</a:t>
              </a:r>
              <a:br>
                <a:rPr lang="en-US" sz="1400" b="1" dirty="0" smtClean="0">
                  <a:solidFill>
                    <a:schemeClr val="bg1"/>
                  </a:solidFill>
                </a:rPr>
              </a:br>
              <a:r>
                <a:rPr lang="en-US" sz="1400" b="1" dirty="0" smtClean="0">
                  <a:solidFill>
                    <a:schemeClr val="bg1"/>
                  </a:solidFill>
                </a:rPr>
                <a:t>Apps</a:t>
              </a:r>
            </a:p>
          </p:txBody>
        </p:sp>
        <p:sp>
          <p:nvSpPr>
            <p:cNvPr id="5" name="Can 4"/>
            <p:cNvSpPr/>
            <p:nvPr/>
          </p:nvSpPr>
          <p:spPr>
            <a:xfrm>
              <a:off x="3029574" y="3074797"/>
              <a:ext cx="1215850" cy="1065125"/>
            </a:xfrm>
            <a:prstGeom prst="ca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Terracotta</a:t>
              </a:r>
            </a:p>
            <a:p>
              <a:pPr algn="ctr"/>
              <a:r>
                <a:rPr lang="en-US" sz="1400" b="1" dirty="0" smtClean="0">
                  <a:solidFill>
                    <a:schemeClr val="bg1"/>
                  </a:solidFill>
                </a:rPr>
                <a:t>DB</a:t>
              </a:r>
            </a:p>
          </p:txBody>
        </p:sp>
        <p:sp>
          <p:nvSpPr>
            <p:cNvPr id="6" name="Can 5"/>
            <p:cNvSpPr/>
            <p:nvPr/>
          </p:nvSpPr>
          <p:spPr>
            <a:xfrm>
              <a:off x="4582046" y="3074797"/>
              <a:ext cx="1215850" cy="1065125"/>
            </a:xfrm>
            <a:prstGeom prst="ca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Event Store </a:t>
              </a:r>
              <a:r>
                <a:rPr lang="en-US" sz="1100" dirty="0" smtClean="0">
                  <a:solidFill>
                    <a:schemeClr val="bg1"/>
                  </a:solidFill>
                </a:rPr>
                <a:t>(</a:t>
              </a:r>
              <a:r>
                <a:rPr lang="en-US" sz="1100" dirty="0" err="1" smtClean="0">
                  <a:solidFill>
                    <a:schemeClr val="bg1"/>
                  </a:solidFill>
                </a:rPr>
                <a:t>ElasticSearch</a:t>
              </a:r>
              <a:r>
                <a:rPr lang="en-US" sz="1100" dirty="0" smtClean="0">
                  <a:solidFill>
                    <a:schemeClr val="bg1"/>
                  </a:solidFill>
                </a:rPr>
                <a:t>)</a:t>
              </a:r>
              <a:endParaRPr lang="en-US" sz="1400" dirty="0" smtClean="0">
                <a:solidFill>
                  <a:schemeClr val="bg1"/>
                </a:solidFill>
              </a:endParaRPr>
            </a:p>
          </p:txBody>
        </p:sp>
        <p:sp>
          <p:nvSpPr>
            <p:cNvPr id="13" name="Rounded Rectangle 12"/>
            <p:cNvSpPr/>
            <p:nvPr/>
          </p:nvSpPr>
          <p:spPr>
            <a:xfrm>
              <a:off x="7325244" y="1959432"/>
              <a:ext cx="1346479" cy="60289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err="1" smtClean="0">
                  <a:solidFill>
                    <a:schemeClr val="bg1"/>
                  </a:solidFill>
                </a:rPr>
                <a:t>Apama</a:t>
              </a:r>
              <a:endParaRPr lang="en-US" sz="1400" b="1" dirty="0" smtClean="0">
                <a:solidFill>
                  <a:schemeClr val="bg1"/>
                </a:solidFill>
              </a:endParaRPr>
            </a:p>
          </p:txBody>
        </p:sp>
        <p:sp>
          <p:nvSpPr>
            <p:cNvPr id="14" name="Rounded Rectangle 13"/>
            <p:cNvSpPr/>
            <p:nvPr/>
          </p:nvSpPr>
          <p:spPr>
            <a:xfrm>
              <a:off x="4183742" y="1959432"/>
              <a:ext cx="1074597" cy="60289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Business Console</a:t>
              </a:r>
            </a:p>
          </p:txBody>
        </p:sp>
        <p:sp>
          <p:nvSpPr>
            <p:cNvPr id="16" name="Rounded Rectangle 15"/>
            <p:cNvSpPr/>
            <p:nvPr/>
          </p:nvSpPr>
          <p:spPr>
            <a:xfrm>
              <a:off x="271302" y="472268"/>
              <a:ext cx="1346479" cy="84406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API Portal</a:t>
              </a:r>
            </a:p>
          </p:txBody>
        </p:sp>
        <p:sp>
          <p:nvSpPr>
            <p:cNvPr id="17" name="Rounded Rectangle 16"/>
            <p:cNvSpPr/>
            <p:nvPr/>
          </p:nvSpPr>
          <p:spPr>
            <a:xfrm>
              <a:off x="1788603" y="472267"/>
              <a:ext cx="1346479" cy="84406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API Gateway</a:t>
              </a:r>
            </a:p>
          </p:txBody>
        </p:sp>
        <p:sp>
          <p:nvSpPr>
            <p:cNvPr id="18" name="Rounded Rectangle 17"/>
            <p:cNvSpPr/>
            <p:nvPr/>
          </p:nvSpPr>
          <p:spPr>
            <a:xfrm>
              <a:off x="1256041" y="3549580"/>
              <a:ext cx="1346479" cy="47980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Cumulocity</a:t>
              </a:r>
            </a:p>
          </p:txBody>
        </p:sp>
        <p:sp>
          <p:nvSpPr>
            <p:cNvPr id="19" name="Rounded Rectangle 18"/>
            <p:cNvSpPr/>
            <p:nvPr/>
          </p:nvSpPr>
          <p:spPr>
            <a:xfrm>
              <a:off x="723478" y="4290647"/>
              <a:ext cx="7420722" cy="42203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Universal Messaging</a:t>
              </a:r>
            </a:p>
          </p:txBody>
        </p:sp>
        <p:sp>
          <p:nvSpPr>
            <p:cNvPr id="3" name="Rounded Rectangle 2"/>
            <p:cNvSpPr/>
            <p:nvPr/>
          </p:nvSpPr>
          <p:spPr>
            <a:xfrm>
              <a:off x="442124" y="1959430"/>
              <a:ext cx="1346479" cy="60289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Integration Server</a:t>
              </a:r>
            </a:p>
          </p:txBody>
        </p:sp>
        <p:grpSp>
          <p:nvGrpSpPr>
            <p:cNvPr id="111" name="Group 110"/>
            <p:cNvGrpSpPr/>
            <p:nvPr/>
          </p:nvGrpSpPr>
          <p:grpSpPr>
            <a:xfrm>
              <a:off x="5536640" y="1959431"/>
              <a:ext cx="1346479" cy="607012"/>
              <a:chOff x="5536640" y="1959431"/>
              <a:chExt cx="1346479" cy="607012"/>
            </a:xfrm>
            <a:grpFill/>
          </p:grpSpPr>
          <p:sp>
            <p:nvSpPr>
              <p:cNvPr id="7" name="Rounded Rectangle 6"/>
              <p:cNvSpPr/>
              <p:nvPr/>
            </p:nvSpPr>
            <p:spPr>
              <a:xfrm>
                <a:off x="5536640" y="1959431"/>
                <a:ext cx="1346479" cy="60289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err="1" smtClean="0">
                    <a:solidFill>
                      <a:schemeClr val="bg1"/>
                    </a:solidFill>
                  </a:rPr>
                  <a:t>MashZone</a:t>
                </a:r>
                <a:r>
                  <a:rPr lang="en-US" sz="1400" b="1" dirty="0" smtClean="0">
                    <a:solidFill>
                      <a:schemeClr val="bg1"/>
                    </a:solidFill>
                  </a:rPr>
                  <a:t> </a:t>
                </a:r>
                <a:r>
                  <a:rPr lang="en-US" sz="1400" b="1" dirty="0" err="1" smtClean="0">
                    <a:solidFill>
                      <a:schemeClr val="bg1"/>
                    </a:solidFill>
                  </a:rPr>
                  <a:t>NextGen</a:t>
                </a:r>
                <a:endParaRPr lang="en-US" sz="1400" b="1" dirty="0" smtClean="0">
                  <a:solidFill>
                    <a:schemeClr val="bg1"/>
                  </a:solidFill>
                </a:endParaRPr>
              </a:p>
            </p:txBody>
          </p:sp>
          <p:sp>
            <p:nvSpPr>
              <p:cNvPr id="109" name="Rectangle 108"/>
              <p:cNvSpPr/>
              <p:nvPr/>
            </p:nvSpPr>
            <p:spPr>
              <a:xfrm>
                <a:off x="5607041" y="2404860"/>
                <a:ext cx="93623" cy="16158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grpSp>
    </p:spTree>
    <p:extLst>
      <p:ext uri="{BB962C8B-B14F-4D97-AF65-F5344CB8AC3E}">
        <p14:creationId xmlns:p14="http://schemas.microsoft.com/office/powerpoint/2010/main" val="326238898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ounded Rectangle 65"/>
          <p:cNvSpPr/>
          <p:nvPr/>
        </p:nvSpPr>
        <p:spPr>
          <a:xfrm rot="16200000">
            <a:off x="1534328" y="2020935"/>
            <a:ext cx="522525" cy="49236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DBO</a:t>
            </a:r>
          </a:p>
        </p:txBody>
      </p:sp>
      <p:sp>
        <p:nvSpPr>
          <p:cNvPr id="69" name="Rounded Rectangle 68"/>
          <p:cNvSpPr/>
          <p:nvPr/>
        </p:nvSpPr>
        <p:spPr>
          <a:xfrm>
            <a:off x="1235934" y="2316137"/>
            <a:ext cx="522525" cy="49236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Autofit/>
          </a:bodyPr>
          <a:lstStyle/>
          <a:p>
            <a:pPr algn="ctr"/>
            <a:r>
              <a:rPr lang="en-US" sz="1050" b="1" dirty="0" smtClean="0">
                <a:solidFill>
                  <a:schemeClr val="bg1"/>
                </a:solidFill>
              </a:rPr>
              <a:t>Adapter</a:t>
            </a:r>
          </a:p>
        </p:txBody>
      </p:sp>
      <p:grpSp>
        <p:nvGrpSpPr>
          <p:cNvPr id="10" name="Group 9"/>
          <p:cNvGrpSpPr/>
          <p:nvPr/>
        </p:nvGrpSpPr>
        <p:grpSpPr>
          <a:xfrm>
            <a:off x="793814" y="1316329"/>
            <a:ext cx="6991140" cy="2974321"/>
            <a:chOff x="793814" y="1316329"/>
            <a:chExt cx="6991140" cy="2974321"/>
          </a:xfrm>
        </p:grpSpPr>
        <p:cxnSp>
          <p:nvCxnSpPr>
            <p:cNvPr id="24" name="Curved Connector 23"/>
            <p:cNvCxnSpPr>
              <a:endCxn id="16" idx="2"/>
            </p:cNvCxnSpPr>
            <p:nvPr/>
          </p:nvCxnSpPr>
          <p:spPr>
            <a:xfrm rot="5400000" flipH="1" flipV="1">
              <a:off x="550139" y="1620291"/>
              <a:ext cx="698365" cy="90442"/>
            </a:xfrm>
            <a:prstGeom prst="curved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urved Connector 24"/>
            <p:cNvCxnSpPr>
              <a:stCxn id="29" idx="0"/>
              <a:endCxn id="17" idx="2"/>
            </p:cNvCxnSpPr>
            <p:nvPr/>
          </p:nvCxnSpPr>
          <p:spPr>
            <a:xfrm rot="5400000" flipH="1" flipV="1">
              <a:off x="1728312" y="964644"/>
              <a:ext cx="381846" cy="1085215"/>
            </a:xfrm>
            <a:prstGeom prst="curved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Curved Connector 35"/>
            <p:cNvCxnSpPr>
              <a:endCxn id="22" idx="2"/>
            </p:cNvCxnSpPr>
            <p:nvPr/>
          </p:nvCxnSpPr>
          <p:spPr>
            <a:xfrm rot="16200000" flipV="1">
              <a:off x="75356" y="3526970"/>
              <a:ext cx="1482135" cy="45220"/>
            </a:xfrm>
            <a:prstGeom prst="curved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Curved Connector 43"/>
            <p:cNvCxnSpPr>
              <a:stCxn id="3" idx="2"/>
              <a:endCxn id="49" idx="0"/>
            </p:cNvCxnSpPr>
            <p:nvPr/>
          </p:nvCxnSpPr>
          <p:spPr>
            <a:xfrm rot="16200000" flipH="1">
              <a:off x="1050825" y="2626867"/>
              <a:ext cx="694597" cy="565518"/>
            </a:xfrm>
            <a:prstGeom prst="curvedConnector3">
              <a:avLst>
                <a:gd name="adj1" fmla="val 717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Curved Connector 51"/>
            <p:cNvCxnSpPr>
              <a:endCxn id="5" idx="1"/>
            </p:cNvCxnSpPr>
            <p:nvPr/>
          </p:nvCxnSpPr>
          <p:spPr>
            <a:xfrm rot="16200000" flipH="1">
              <a:off x="2434203" y="1871500"/>
              <a:ext cx="266291" cy="2140302"/>
            </a:xfrm>
            <a:prstGeom prst="curved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Curved Connector 64"/>
            <p:cNvCxnSpPr>
              <a:endCxn id="21" idx="2"/>
            </p:cNvCxnSpPr>
            <p:nvPr/>
          </p:nvCxnSpPr>
          <p:spPr>
            <a:xfrm rot="16200000" flipV="1">
              <a:off x="7020020" y="3525716"/>
              <a:ext cx="1482135" cy="47732"/>
            </a:xfrm>
            <a:prstGeom prst="curved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Curved Connector 67"/>
            <p:cNvCxnSpPr>
              <a:endCxn id="20" idx="2"/>
            </p:cNvCxnSpPr>
            <p:nvPr/>
          </p:nvCxnSpPr>
          <p:spPr>
            <a:xfrm rot="16200000" flipV="1">
              <a:off x="5902136" y="3465427"/>
              <a:ext cx="1482136" cy="168310"/>
            </a:xfrm>
            <a:prstGeom prst="curved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Curved Connector 73"/>
            <p:cNvCxnSpPr>
              <a:stCxn id="73" idx="2"/>
              <a:endCxn id="6" idx="1"/>
            </p:cNvCxnSpPr>
            <p:nvPr/>
          </p:nvCxnSpPr>
          <p:spPr>
            <a:xfrm rot="5400000">
              <a:off x="5461272" y="2537213"/>
              <a:ext cx="266283" cy="808884"/>
            </a:xfrm>
            <a:prstGeom prst="curved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Curved Connector 77"/>
            <p:cNvCxnSpPr>
              <a:stCxn id="109" idx="2"/>
              <a:endCxn id="5" idx="1"/>
            </p:cNvCxnSpPr>
            <p:nvPr/>
          </p:nvCxnSpPr>
          <p:spPr>
            <a:xfrm rot="5400000">
              <a:off x="4391499" y="1812443"/>
              <a:ext cx="508354" cy="2016354"/>
            </a:xfrm>
            <a:prstGeom prst="curved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Curved Connector 101"/>
            <p:cNvCxnSpPr>
              <a:endCxn id="4" idx="1"/>
            </p:cNvCxnSpPr>
            <p:nvPr/>
          </p:nvCxnSpPr>
          <p:spPr>
            <a:xfrm flipV="1">
              <a:off x="2041775" y="2260881"/>
              <a:ext cx="686348" cy="6238"/>
            </a:xfrm>
            <a:prstGeom prst="curved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Curved Connector 114"/>
            <p:cNvCxnSpPr>
              <a:endCxn id="114" idx="2"/>
            </p:cNvCxnSpPr>
            <p:nvPr/>
          </p:nvCxnSpPr>
          <p:spPr>
            <a:xfrm rot="5400000" flipH="1" flipV="1">
              <a:off x="2731670" y="1331041"/>
              <a:ext cx="261262" cy="2133420"/>
            </a:xfrm>
            <a:prstGeom prst="curvedConnector4">
              <a:avLst>
                <a:gd name="adj1" fmla="val -64601"/>
                <a:gd name="adj2" fmla="val 90619"/>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Curved Connector 40"/>
            <p:cNvCxnSpPr>
              <a:stCxn id="6" idx="1"/>
              <a:endCxn id="22" idx="2"/>
            </p:cNvCxnSpPr>
            <p:nvPr/>
          </p:nvCxnSpPr>
          <p:spPr>
            <a:xfrm rot="16200000" flipV="1">
              <a:off x="2858750" y="743576"/>
              <a:ext cx="266285" cy="4396158"/>
            </a:xfrm>
            <a:prstGeom prst="curved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Curved Connector 61"/>
            <p:cNvCxnSpPr>
              <a:endCxn id="6" idx="1"/>
            </p:cNvCxnSpPr>
            <p:nvPr/>
          </p:nvCxnSpPr>
          <p:spPr>
            <a:xfrm rot="16200000" flipH="1">
              <a:off x="3210439" y="1095264"/>
              <a:ext cx="266291" cy="3692774"/>
            </a:xfrm>
            <a:prstGeom prst="curved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6" name="Group 125"/>
          <p:cNvGrpSpPr/>
          <p:nvPr/>
        </p:nvGrpSpPr>
        <p:grpSpPr>
          <a:xfrm>
            <a:off x="532550" y="226083"/>
            <a:ext cx="7465933" cy="3523211"/>
            <a:chOff x="532550" y="226083"/>
            <a:chExt cx="7465933" cy="3523211"/>
          </a:xfrm>
        </p:grpSpPr>
        <p:sp>
          <p:nvSpPr>
            <p:cNvPr id="114" name="Rounded Rectangle 113"/>
            <p:cNvSpPr/>
            <p:nvPr/>
          </p:nvSpPr>
          <p:spPr>
            <a:xfrm rot="5400000">
              <a:off x="3913933" y="2020935"/>
              <a:ext cx="522525" cy="49236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TE</a:t>
              </a:r>
            </a:p>
          </p:txBody>
        </p:sp>
        <p:sp>
          <p:nvSpPr>
            <p:cNvPr id="73" name="Rounded Rectangle 72"/>
            <p:cNvSpPr/>
            <p:nvPr/>
          </p:nvSpPr>
          <p:spPr>
            <a:xfrm>
              <a:off x="5737592" y="2316145"/>
              <a:ext cx="522525" cy="49236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JDBC</a:t>
              </a:r>
            </a:p>
          </p:txBody>
        </p:sp>
        <p:sp>
          <p:nvSpPr>
            <p:cNvPr id="49" name="Rounded Rectangle 48"/>
            <p:cNvSpPr/>
            <p:nvPr/>
          </p:nvSpPr>
          <p:spPr>
            <a:xfrm>
              <a:off x="1419619" y="3256925"/>
              <a:ext cx="522525" cy="49236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gn="ctr"/>
              <a:r>
                <a:rPr lang="en-US" sz="1100" b="1" dirty="0" smtClean="0">
                  <a:solidFill>
                    <a:schemeClr val="bg1"/>
                  </a:solidFill>
                </a:rPr>
                <a:t>REST</a:t>
              </a:r>
            </a:p>
          </p:txBody>
        </p:sp>
        <p:sp>
          <p:nvSpPr>
            <p:cNvPr id="33" name="Rounded Rectangle 32"/>
            <p:cNvSpPr/>
            <p:nvPr/>
          </p:nvSpPr>
          <p:spPr>
            <a:xfrm>
              <a:off x="2507049" y="226083"/>
              <a:ext cx="522525" cy="49236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gn="ctr"/>
              <a:r>
                <a:rPr lang="en-US" sz="1100" b="1" dirty="0" smtClean="0">
                  <a:solidFill>
                    <a:schemeClr val="bg1"/>
                  </a:solidFill>
                </a:rPr>
                <a:t>REST</a:t>
              </a:r>
            </a:p>
          </p:txBody>
        </p:sp>
        <p:sp>
          <p:nvSpPr>
            <p:cNvPr id="29" name="Rounded Rectangle 28"/>
            <p:cNvSpPr/>
            <p:nvPr/>
          </p:nvSpPr>
          <p:spPr>
            <a:xfrm>
              <a:off x="1115365" y="1698174"/>
              <a:ext cx="522525" cy="49236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gn="ctr"/>
              <a:r>
                <a:rPr lang="en-US" sz="1100" b="1" dirty="0" smtClean="0">
                  <a:solidFill>
                    <a:schemeClr val="bg1"/>
                  </a:solidFill>
                </a:rPr>
                <a:t>REST</a:t>
              </a:r>
            </a:p>
          </p:txBody>
        </p:sp>
        <p:sp>
          <p:nvSpPr>
            <p:cNvPr id="21" name="Rounded Rectangle 20"/>
            <p:cNvSpPr/>
            <p:nvPr/>
          </p:nvSpPr>
          <p:spPr>
            <a:xfrm>
              <a:off x="7475958" y="2316145"/>
              <a:ext cx="522525" cy="49236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DES</a:t>
              </a:r>
            </a:p>
          </p:txBody>
        </p:sp>
        <p:sp>
          <p:nvSpPr>
            <p:cNvPr id="22" name="Rounded Rectangle 21"/>
            <p:cNvSpPr/>
            <p:nvPr/>
          </p:nvSpPr>
          <p:spPr>
            <a:xfrm>
              <a:off x="532550" y="2316143"/>
              <a:ext cx="522525" cy="49236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DES</a:t>
              </a:r>
            </a:p>
          </p:txBody>
        </p:sp>
        <p:sp>
          <p:nvSpPr>
            <p:cNvPr id="20" name="Rounded Rectangle 19"/>
            <p:cNvSpPr/>
            <p:nvPr/>
          </p:nvSpPr>
          <p:spPr>
            <a:xfrm>
              <a:off x="6297786" y="2316145"/>
              <a:ext cx="522525" cy="49236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DES</a:t>
              </a:r>
            </a:p>
          </p:txBody>
        </p:sp>
      </p:grpSp>
      <p:sp>
        <p:nvSpPr>
          <p:cNvPr id="2" name="Footer Placeholder 1"/>
          <p:cNvSpPr>
            <a:spLocks noGrp="1"/>
          </p:cNvSpPr>
          <p:nvPr>
            <p:ph type="ftr" sz="quarter" idx="12"/>
          </p:nvPr>
        </p:nvSpPr>
        <p:spPr/>
        <p:txBody>
          <a:bodyPr/>
          <a:lstStyle/>
          <a:p>
            <a:r>
              <a:rPr lang="en-US" smtClean="0"/>
              <a:t>© 2018 Software AG. All rights reserved. For internal use only</a:t>
            </a:r>
            <a:endParaRPr lang="en-US" dirty="0" smtClean="0"/>
          </a:p>
        </p:txBody>
      </p:sp>
      <p:grpSp>
        <p:nvGrpSpPr>
          <p:cNvPr id="130" name="Group 129"/>
          <p:cNvGrpSpPr/>
          <p:nvPr/>
        </p:nvGrpSpPr>
        <p:grpSpPr>
          <a:xfrm>
            <a:off x="4183742" y="195574"/>
            <a:ext cx="3721118" cy="1170889"/>
            <a:chOff x="4183742" y="195574"/>
            <a:chExt cx="3721118" cy="1170889"/>
          </a:xfrm>
        </p:grpSpPr>
        <p:pic>
          <p:nvPicPr>
            <p:cNvPr id="84" name="Grafik 84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3971" y="195574"/>
              <a:ext cx="1170889" cy="1170889"/>
            </a:xfrm>
            <a:prstGeom prst="rect">
              <a:avLst/>
            </a:prstGeom>
          </p:spPr>
        </p:pic>
        <p:pic>
          <p:nvPicPr>
            <p:cNvPr id="85" name="Grafik 84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772" y="195574"/>
              <a:ext cx="1170889" cy="1170889"/>
            </a:xfrm>
            <a:prstGeom prst="rect">
              <a:avLst/>
            </a:prstGeom>
          </p:spPr>
        </p:pic>
        <p:pic>
          <p:nvPicPr>
            <p:cNvPr id="86" name="Grafik 84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83742" y="195574"/>
              <a:ext cx="1170889" cy="1170889"/>
            </a:xfrm>
            <a:prstGeom prst="rect">
              <a:avLst/>
            </a:prstGeom>
          </p:spPr>
        </p:pic>
      </p:grpSp>
      <p:grpSp>
        <p:nvGrpSpPr>
          <p:cNvPr id="131" name="Group 130"/>
          <p:cNvGrpSpPr/>
          <p:nvPr/>
        </p:nvGrpSpPr>
        <p:grpSpPr>
          <a:xfrm>
            <a:off x="4349104" y="501814"/>
            <a:ext cx="3407931" cy="432081"/>
            <a:chOff x="4349104" y="501814"/>
            <a:chExt cx="3407931" cy="432081"/>
          </a:xfrm>
        </p:grpSpPr>
        <p:sp>
          <p:nvSpPr>
            <p:cNvPr id="87" name="TextBox 86"/>
            <p:cNvSpPr txBox="1"/>
            <p:nvPr/>
          </p:nvSpPr>
          <p:spPr>
            <a:xfrm>
              <a:off x="6881795" y="578012"/>
              <a:ext cx="875240" cy="215444"/>
            </a:xfrm>
            <a:prstGeom prst="rect">
              <a:avLst/>
            </a:prstGeom>
            <a:noFill/>
          </p:spPr>
          <p:txBody>
            <a:bodyPr vert="horz" wrap="none" lIns="0" tIns="0" rIns="0" bIns="0" rtlCol="0">
              <a:spAutoFit/>
            </a:bodyPr>
            <a:lstStyle/>
            <a:p>
              <a:pPr>
                <a:spcBef>
                  <a:spcPts val="432"/>
                </a:spcBef>
                <a:buClr>
                  <a:schemeClr val="bg1">
                    <a:lumMod val="50000"/>
                  </a:schemeClr>
                </a:buClr>
              </a:pPr>
              <a:r>
                <a:rPr lang="en-US" sz="1400" dirty="0" smtClean="0">
                  <a:solidFill>
                    <a:schemeClr val="bg2"/>
                  </a:solidFill>
                </a:rPr>
                <a:t>Dashboard</a:t>
              </a:r>
            </a:p>
          </p:txBody>
        </p:sp>
        <p:sp>
          <p:nvSpPr>
            <p:cNvPr id="88" name="TextBox 87"/>
            <p:cNvSpPr txBox="1"/>
            <p:nvPr/>
          </p:nvSpPr>
          <p:spPr>
            <a:xfrm>
              <a:off x="5803276" y="503008"/>
              <a:ext cx="499880" cy="430887"/>
            </a:xfrm>
            <a:prstGeom prst="rect">
              <a:avLst/>
            </a:prstGeom>
            <a:noFill/>
          </p:spPr>
          <p:txBody>
            <a:bodyPr vert="horz" wrap="none" lIns="0" tIns="0" rIns="0" bIns="0" rtlCol="0">
              <a:spAutoFit/>
            </a:bodyPr>
            <a:lstStyle/>
            <a:p>
              <a:pPr algn="ctr">
                <a:spcBef>
                  <a:spcPts val="432"/>
                </a:spcBef>
                <a:buClr>
                  <a:schemeClr val="bg1">
                    <a:lumMod val="50000"/>
                  </a:schemeClr>
                </a:buClr>
              </a:pPr>
              <a:r>
                <a:rPr lang="en-US" sz="1400" dirty="0" smtClean="0">
                  <a:solidFill>
                    <a:schemeClr val="bg2"/>
                  </a:solidFill>
                </a:rPr>
                <a:t>Triage</a:t>
              </a:r>
              <a:br>
                <a:rPr lang="en-US" sz="1400" dirty="0" smtClean="0">
                  <a:solidFill>
                    <a:schemeClr val="bg2"/>
                  </a:solidFill>
                </a:rPr>
              </a:br>
              <a:r>
                <a:rPr lang="en-US" sz="1400" dirty="0" smtClean="0">
                  <a:solidFill>
                    <a:schemeClr val="bg2"/>
                  </a:solidFill>
                </a:rPr>
                <a:t>tasks</a:t>
              </a:r>
            </a:p>
          </p:txBody>
        </p:sp>
        <p:sp>
          <p:nvSpPr>
            <p:cNvPr id="89" name="TextBox 88"/>
            <p:cNvSpPr txBox="1"/>
            <p:nvPr/>
          </p:nvSpPr>
          <p:spPr>
            <a:xfrm>
              <a:off x="4349104" y="501814"/>
              <a:ext cx="838106" cy="430887"/>
            </a:xfrm>
            <a:prstGeom prst="rect">
              <a:avLst/>
            </a:prstGeom>
            <a:noFill/>
          </p:spPr>
          <p:txBody>
            <a:bodyPr vert="horz" wrap="square" lIns="0" tIns="0" rIns="0" bIns="0" rtlCol="0">
              <a:spAutoFit/>
            </a:bodyPr>
            <a:lstStyle/>
            <a:p>
              <a:pPr algn="ctr">
                <a:spcBef>
                  <a:spcPts val="432"/>
                </a:spcBef>
                <a:buClr>
                  <a:schemeClr val="bg1">
                    <a:lumMod val="50000"/>
                  </a:schemeClr>
                </a:buClr>
              </a:pPr>
              <a:r>
                <a:rPr lang="en-US" sz="1400" dirty="0" smtClean="0">
                  <a:solidFill>
                    <a:schemeClr val="bg2"/>
                  </a:solidFill>
                </a:rPr>
                <a:t>Work log app</a:t>
              </a:r>
            </a:p>
          </p:txBody>
        </p:sp>
      </p:grpSp>
      <p:grpSp>
        <p:nvGrpSpPr>
          <p:cNvPr id="128" name="Group 127"/>
          <p:cNvGrpSpPr/>
          <p:nvPr/>
        </p:nvGrpSpPr>
        <p:grpSpPr>
          <a:xfrm>
            <a:off x="3182812" y="1366463"/>
            <a:ext cx="4136604" cy="592969"/>
            <a:chOff x="3182812" y="1366463"/>
            <a:chExt cx="4136604" cy="592969"/>
          </a:xfrm>
        </p:grpSpPr>
        <p:cxnSp>
          <p:nvCxnSpPr>
            <p:cNvPr id="91" name="Curved Connector 90"/>
            <p:cNvCxnSpPr>
              <a:stCxn id="7" idx="0"/>
              <a:endCxn id="84" idx="2"/>
            </p:cNvCxnSpPr>
            <p:nvPr/>
          </p:nvCxnSpPr>
          <p:spPr>
            <a:xfrm rot="5400000" flipH="1" flipV="1">
              <a:off x="6468164" y="1108179"/>
              <a:ext cx="592968" cy="1109536"/>
            </a:xfrm>
            <a:prstGeom prst="curvedConnector3">
              <a:avLst/>
            </a:prstGeom>
            <a:ln w="9525"/>
          </p:spPr>
          <p:style>
            <a:lnRef idx="1">
              <a:schemeClr val="accent1"/>
            </a:lnRef>
            <a:fillRef idx="0">
              <a:schemeClr val="accent1"/>
            </a:fillRef>
            <a:effectRef idx="0">
              <a:schemeClr val="accent1"/>
            </a:effectRef>
            <a:fontRef idx="minor">
              <a:schemeClr val="tx1"/>
            </a:fontRef>
          </p:style>
        </p:cxnSp>
        <p:cxnSp>
          <p:nvCxnSpPr>
            <p:cNvPr id="92" name="Curved Connector 91"/>
            <p:cNvCxnSpPr>
              <a:stCxn id="14" idx="0"/>
              <a:endCxn id="85" idx="2"/>
            </p:cNvCxnSpPr>
            <p:nvPr/>
          </p:nvCxnSpPr>
          <p:spPr>
            <a:xfrm rot="5400000" flipH="1" flipV="1">
              <a:off x="5090645" y="996860"/>
              <a:ext cx="592969" cy="1332176"/>
            </a:xfrm>
            <a:prstGeom prst="curvedConnector3">
              <a:avLst>
                <a:gd name="adj1" fmla="val 50000"/>
              </a:avLst>
            </a:prstGeom>
            <a:ln w="9525"/>
          </p:spPr>
          <p:style>
            <a:lnRef idx="1">
              <a:schemeClr val="accent1"/>
            </a:lnRef>
            <a:fillRef idx="0">
              <a:schemeClr val="accent1"/>
            </a:fillRef>
            <a:effectRef idx="0">
              <a:schemeClr val="accent1"/>
            </a:effectRef>
            <a:fontRef idx="minor">
              <a:schemeClr val="tx1"/>
            </a:fontRef>
          </p:style>
        </p:cxnSp>
        <p:cxnSp>
          <p:nvCxnSpPr>
            <p:cNvPr id="95" name="Curved Connector 94"/>
            <p:cNvCxnSpPr>
              <a:stCxn id="4" idx="0"/>
              <a:endCxn id="86" idx="2"/>
            </p:cNvCxnSpPr>
            <p:nvPr/>
          </p:nvCxnSpPr>
          <p:spPr>
            <a:xfrm rot="5400000" flipH="1" flipV="1">
              <a:off x="3679515" y="869760"/>
              <a:ext cx="592969" cy="1586376"/>
            </a:xfrm>
            <a:prstGeom prst="curvedConnector3">
              <a:avLst>
                <a:gd name="adj1" fmla="val 50000"/>
              </a:avLst>
            </a:prstGeom>
            <a:ln w="9525"/>
          </p:spPr>
          <p:style>
            <a:lnRef idx="1">
              <a:schemeClr val="accent1"/>
            </a:lnRef>
            <a:fillRef idx="0">
              <a:schemeClr val="accent1"/>
            </a:fillRef>
            <a:effectRef idx="0">
              <a:schemeClr val="accent1"/>
            </a:effectRef>
            <a:fontRef idx="minor">
              <a:schemeClr val="tx1"/>
            </a:fontRef>
          </p:style>
        </p:cxnSp>
      </p:grpSp>
      <p:grpSp>
        <p:nvGrpSpPr>
          <p:cNvPr id="125" name="Group 124"/>
          <p:cNvGrpSpPr/>
          <p:nvPr/>
        </p:nvGrpSpPr>
        <p:grpSpPr>
          <a:xfrm>
            <a:off x="271302" y="472267"/>
            <a:ext cx="8400421" cy="4240411"/>
            <a:chOff x="271302" y="472267"/>
            <a:chExt cx="8400421" cy="4240411"/>
          </a:xfrm>
        </p:grpSpPr>
        <p:sp>
          <p:nvSpPr>
            <p:cNvPr id="4" name="Rounded Rectangle 3"/>
            <p:cNvSpPr/>
            <p:nvPr/>
          </p:nvSpPr>
          <p:spPr>
            <a:xfrm>
              <a:off x="2728123" y="1959432"/>
              <a:ext cx="909376" cy="60289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Agile</a:t>
              </a:r>
              <a:br>
                <a:rPr lang="en-US" sz="1400" b="1" dirty="0" smtClean="0">
                  <a:solidFill>
                    <a:schemeClr val="bg1"/>
                  </a:solidFill>
                </a:rPr>
              </a:br>
              <a:r>
                <a:rPr lang="en-US" sz="1400" b="1" dirty="0" smtClean="0">
                  <a:solidFill>
                    <a:schemeClr val="bg1"/>
                  </a:solidFill>
                </a:rPr>
                <a:t>Apps</a:t>
              </a:r>
            </a:p>
          </p:txBody>
        </p:sp>
        <p:sp>
          <p:nvSpPr>
            <p:cNvPr id="5" name="Can 4"/>
            <p:cNvSpPr/>
            <p:nvPr/>
          </p:nvSpPr>
          <p:spPr>
            <a:xfrm>
              <a:off x="3029574" y="3074797"/>
              <a:ext cx="1215850" cy="1065125"/>
            </a:xfrm>
            <a:prstGeom prst="ca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Terracotta</a:t>
              </a:r>
            </a:p>
            <a:p>
              <a:pPr algn="ctr"/>
              <a:r>
                <a:rPr lang="en-US" sz="1400" b="1" dirty="0" smtClean="0">
                  <a:solidFill>
                    <a:schemeClr val="bg1"/>
                  </a:solidFill>
                </a:rPr>
                <a:t>DB</a:t>
              </a:r>
            </a:p>
          </p:txBody>
        </p:sp>
        <p:sp>
          <p:nvSpPr>
            <p:cNvPr id="6" name="Can 5"/>
            <p:cNvSpPr/>
            <p:nvPr/>
          </p:nvSpPr>
          <p:spPr>
            <a:xfrm>
              <a:off x="4582046" y="3074797"/>
              <a:ext cx="1215850" cy="1065125"/>
            </a:xfrm>
            <a:prstGeom prst="ca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Event Store </a:t>
              </a:r>
              <a:r>
                <a:rPr lang="en-US" sz="1100" dirty="0" smtClean="0">
                  <a:solidFill>
                    <a:schemeClr val="bg1"/>
                  </a:solidFill>
                </a:rPr>
                <a:t>(</a:t>
              </a:r>
              <a:r>
                <a:rPr lang="en-US" sz="1100" dirty="0" err="1" smtClean="0">
                  <a:solidFill>
                    <a:schemeClr val="bg1"/>
                  </a:solidFill>
                </a:rPr>
                <a:t>ElasticSearch</a:t>
              </a:r>
              <a:r>
                <a:rPr lang="en-US" sz="1100" dirty="0" smtClean="0">
                  <a:solidFill>
                    <a:schemeClr val="bg1"/>
                  </a:solidFill>
                </a:rPr>
                <a:t>)</a:t>
              </a:r>
              <a:endParaRPr lang="en-US" sz="1400" dirty="0" smtClean="0">
                <a:solidFill>
                  <a:schemeClr val="bg1"/>
                </a:solidFill>
              </a:endParaRPr>
            </a:p>
          </p:txBody>
        </p:sp>
        <p:sp>
          <p:nvSpPr>
            <p:cNvPr id="13" name="Rounded Rectangle 12"/>
            <p:cNvSpPr/>
            <p:nvPr/>
          </p:nvSpPr>
          <p:spPr>
            <a:xfrm>
              <a:off x="7325244" y="1959432"/>
              <a:ext cx="1346479" cy="60289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err="1" smtClean="0">
                  <a:solidFill>
                    <a:schemeClr val="bg1"/>
                  </a:solidFill>
                </a:rPr>
                <a:t>Apama</a:t>
              </a:r>
              <a:endParaRPr lang="en-US" sz="1400" b="1" dirty="0" smtClean="0">
                <a:solidFill>
                  <a:schemeClr val="bg1"/>
                </a:solidFill>
              </a:endParaRPr>
            </a:p>
          </p:txBody>
        </p:sp>
        <p:sp>
          <p:nvSpPr>
            <p:cNvPr id="14" name="Rounded Rectangle 13"/>
            <p:cNvSpPr/>
            <p:nvPr/>
          </p:nvSpPr>
          <p:spPr>
            <a:xfrm>
              <a:off x="4183742" y="1959432"/>
              <a:ext cx="1074597" cy="60289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Business Console</a:t>
              </a:r>
            </a:p>
          </p:txBody>
        </p:sp>
        <p:sp>
          <p:nvSpPr>
            <p:cNvPr id="16" name="Rounded Rectangle 15"/>
            <p:cNvSpPr/>
            <p:nvPr/>
          </p:nvSpPr>
          <p:spPr>
            <a:xfrm>
              <a:off x="271302" y="472268"/>
              <a:ext cx="1346479" cy="84406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API Portal</a:t>
              </a:r>
            </a:p>
          </p:txBody>
        </p:sp>
        <p:sp>
          <p:nvSpPr>
            <p:cNvPr id="17" name="Rounded Rectangle 16"/>
            <p:cNvSpPr/>
            <p:nvPr/>
          </p:nvSpPr>
          <p:spPr>
            <a:xfrm>
              <a:off x="1788603" y="472267"/>
              <a:ext cx="1346479" cy="84406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API Gateway</a:t>
              </a:r>
            </a:p>
          </p:txBody>
        </p:sp>
        <p:sp>
          <p:nvSpPr>
            <p:cNvPr id="18" name="Rounded Rectangle 17"/>
            <p:cNvSpPr/>
            <p:nvPr/>
          </p:nvSpPr>
          <p:spPr>
            <a:xfrm>
              <a:off x="1256041" y="3549580"/>
              <a:ext cx="1346479" cy="47980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Cumulocity</a:t>
              </a:r>
            </a:p>
          </p:txBody>
        </p:sp>
        <p:sp>
          <p:nvSpPr>
            <p:cNvPr id="19" name="Rounded Rectangle 18"/>
            <p:cNvSpPr/>
            <p:nvPr/>
          </p:nvSpPr>
          <p:spPr>
            <a:xfrm>
              <a:off x="723478" y="4290647"/>
              <a:ext cx="7420722" cy="42203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Universal Messaging</a:t>
              </a:r>
            </a:p>
          </p:txBody>
        </p:sp>
        <p:sp>
          <p:nvSpPr>
            <p:cNvPr id="3" name="Rounded Rectangle 2"/>
            <p:cNvSpPr/>
            <p:nvPr/>
          </p:nvSpPr>
          <p:spPr>
            <a:xfrm>
              <a:off x="442124" y="1959430"/>
              <a:ext cx="1346479" cy="60289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Integration Server</a:t>
              </a:r>
            </a:p>
          </p:txBody>
        </p:sp>
        <p:grpSp>
          <p:nvGrpSpPr>
            <p:cNvPr id="111" name="Group 110"/>
            <p:cNvGrpSpPr/>
            <p:nvPr/>
          </p:nvGrpSpPr>
          <p:grpSpPr>
            <a:xfrm>
              <a:off x="5536640" y="1959431"/>
              <a:ext cx="1346479" cy="607012"/>
              <a:chOff x="5536640" y="1959431"/>
              <a:chExt cx="1346479" cy="607012"/>
            </a:xfrm>
          </p:grpSpPr>
          <p:sp>
            <p:nvSpPr>
              <p:cNvPr id="7" name="Rounded Rectangle 6"/>
              <p:cNvSpPr/>
              <p:nvPr/>
            </p:nvSpPr>
            <p:spPr>
              <a:xfrm>
                <a:off x="5536640" y="1959431"/>
                <a:ext cx="1346479" cy="60289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err="1" smtClean="0">
                    <a:solidFill>
                      <a:schemeClr val="bg1"/>
                    </a:solidFill>
                  </a:rPr>
                  <a:t>MashZone</a:t>
                </a:r>
                <a:r>
                  <a:rPr lang="en-US" sz="1400" b="1" dirty="0" smtClean="0">
                    <a:solidFill>
                      <a:schemeClr val="bg1"/>
                    </a:solidFill>
                  </a:rPr>
                  <a:t> </a:t>
                </a:r>
                <a:r>
                  <a:rPr lang="en-US" sz="1400" b="1" dirty="0" err="1" smtClean="0">
                    <a:solidFill>
                      <a:schemeClr val="bg1"/>
                    </a:solidFill>
                  </a:rPr>
                  <a:t>NextGen</a:t>
                </a:r>
                <a:endParaRPr lang="en-US" sz="1400" b="1" dirty="0" smtClean="0">
                  <a:solidFill>
                    <a:schemeClr val="bg1"/>
                  </a:solidFill>
                </a:endParaRPr>
              </a:p>
            </p:txBody>
          </p:sp>
          <p:sp>
            <p:nvSpPr>
              <p:cNvPr id="109" name="Rectangle 108"/>
              <p:cNvSpPr/>
              <p:nvPr/>
            </p:nvSpPr>
            <p:spPr>
              <a:xfrm>
                <a:off x="5607041" y="2404860"/>
                <a:ext cx="93623" cy="1615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grpSp>
      <p:grpSp>
        <p:nvGrpSpPr>
          <p:cNvPr id="9" name="Group 8"/>
          <p:cNvGrpSpPr/>
          <p:nvPr/>
        </p:nvGrpSpPr>
        <p:grpSpPr>
          <a:xfrm>
            <a:off x="312622" y="1426459"/>
            <a:ext cx="8597169" cy="1850112"/>
            <a:chOff x="312622" y="1426459"/>
            <a:chExt cx="8597169" cy="1850112"/>
          </a:xfrm>
        </p:grpSpPr>
        <p:sp>
          <p:nvSpPr>
            <p:cNvPr id="34" name="TextBox 33"/>
            <p:cNvSpPr txBox="1"/>
            <p:nvPr/>
          </p:nvSpPr>
          <p:spPr>
            <a:xfrm>
              <a:off x="312622" y="1426459"/>
              <a:ext cx="586699"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ym typeface="Wingdings"/>
                </a:rPr>
                <a:t> </a:t>
              </a:r>
              <a:r>
                <a:rPr lang="en-US" sz="1050" dirty="0" smtClean="0"/>
                <a:t>publish</a:t>
              </a:r>
            </a:p>
          </p:txBody>
        </p:sp>
        <p:sp>
          <p:nvSpPr>
            <p:cNvPr id="35" name="TextBox 34"/>
            <p:cNvSpPr txBox="1"/>
            <p:nvPr/>
          </p:nvSpPr>
          <p:spPr>
            <a:xfrm>
              <a:off x="1668031" y="1536592"/>
              <a:ext cx="548227"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a:sym typeface="Wingdings"/>
                </a:rPr>
                <a:t></a:t>
              </a:r>
              <a:r>
                <a:rPr lang="en-US" sz="1050" dirty="0" smtClean="0">
                  <a:sym typeface="Wingdings"/>
                </a:rPr>
                <a:t> </a:t>
              </a:r>
              <a:r>
                <a:rPr lang="en-US" sz="1050" dirty="0" smtClean="0"/>
                <a:t>invoke</a:t>
              </a:r>
            </a:p>
          </p:txBody>
        </p:sp>
        <p:sp>
          <p:nvSpPr>
            <p:cNvPr id="40" name="TextBox 39"/>
            <p:cNvSpPr txBox="1"/>
            <p:nvPr/>
          </p:nvSpPr>
          <p:spPr>
            <a:xfrm>
              <a:off x="823962" y="2963454"/>
              <a:ext cx="411972"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a:sym typeface="Wingdings"/>
                </a:rPr>
                <a:t></a:t>
              </a:r>
              <a:r>
                <a:rPr lang="en-US" sz="1050" dirty="0" smtClean="0">
                  <a:sym typeface="Wingdings"/>
                </a:rPr>
                <a:t> </a:t>
              </a:r>
              <a:r>
                <a:rPr lang="en-US" sz="1050" dirty="0" smtClean="0"/>
                <a:t>emit</a:t>
              </a:r>
            </a:p>
          </p:txBody>
        </p:sp>
        <p:sp>
          <p:nvSpPr>
            <p:cNvPr id="51" name="TextBox 50"/>
            <p:cNvSpPr txBox="1"/>
            <p:nvPr/>
          </p:nvSpPr>
          <p:spPr>
            <a:xfrm>
              <a:off x="1680883" y="3044246"/>
              <a:ext cx="548227"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a:sym typeface="Wingdings"/>
                </a:rPr>
                <a:t></a:t>
              </a:r>
              <a:r>
                <a:rPr lang="en-US" sz="1050" dirty="0" smtClean="0">
                  <a:sym typeface="Wingdings"/>
                </a:rPr>
                <a:t> </a:t>
              </a:r>
              <a:r>
                <a:rPr lang="en-US" sz="1050" dirty="0" smtClean="0"/>
                <a:t>invoke</a:t>
              </a:r>
            </a:p>
          </p:txBody>
        </p:sp>
        <p:sp>
          <p:nvSpPr>
            <p:cNvPr id="55" name="TextBox 54"/>
            <p:cNvSpPr txBox="1"/>
            <p:nvPr/>
          </p:nvSpPr>
          <p:spPr>
            <a:xfrm>
              <a:off x="2492298" y="2970096"/>
              <a:ext cx="419987"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a:sym typeface="Wingdings"/>
                </a:rPr>
                <a:t></a:t>
              </a:r>
              <a:r>
                <a:rPr lang="en-US" sz="1050" dirty="0" smtClean="0">
                  <a:sym typeface="Wingdings"/>
                </a:rPr>
                <a:t> </a:t>
              </a:r>
              <a:r>
                <a:rPr lang="en-US" sz="1050" dirty="0" smtClean="0"/>
                <a:t>crud</a:t>
              </a:r>
            </a:p>
          </p:txBody>
        </p:sp>
        <p:sp>
          <p:nvSpPr>
            <p:cNvPr id="67" name="TextBox 66"/>
            <p:cNvSpPr txBox="1"/>
            <p:nvPr/>
          </p:nvSpPr>
          <p:spPr>
            <a:xfrm>
              <a:off x="7792497" y="3114988"/>
              <a:ext cx="1117294"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a:sym typeface="Wingdings"/>
                </a:rPr>
                <a:t> </a:t>
              </a:r>
              <a:r>
                <a:rPr lang="en-US" sz="1050" dirty="0" smtClean="0">
                  <a:sym typeface="Wingdings"/>
                </a:rPr>
                <a:t>consume/</a:t>
              </a:r>
              <a:r>
                <a:rPr lang="en-US" sz="1050" dirty="0" smtClean="0"/>
                <a:t>emit</a:t>
              </a:r>
            </a:p>
          </p:txBody>
        </p:sp>
        <p:sp>
          <p:nvSpPr>
            <p:cNvPr id="70" name="TextBox 69"/>
            <p:cNvSpPr txBox="1"/>
            <p:nvPr/>
          </p:nvSpPr>
          <p:spPr>
            <a:xfrm>
              <a:off x="6627441" y="2889305"/>
              <a:ext cx="705321"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ym typeface="Wingdings"/>
                </a:rPr>
                <a:t> </a:t>
              </a:r>
              <a:r>
                <a:rPr lang="en-US" sz="1050" dirty="0" smtClean="0"/>
                <a:t>consume</a:t>
              </a:r>
            </a:p>
          </p:txBody>
        </p:sp>
        <p:sp>
          <p:nvSpPr>
            <p:cNvPr id="77" name="TextBox 76"/>
            <p:cNvSpPr txBox="1"/>
            <p:nvPr/>
          </p:nvSpPr>
          <p:spPr>
            <a:xfrm>
              <a:off x="5797896" y="2937840"/>
              <a:ext cx="509755"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ym typeface="Wingdings"/>
                </a:rPr>
                <a:t> </a:t>
              </a:r>
              <a:r>
                <a:rPr lang="en-US" sz="1050" dirty="0" smtClean="0"/>
                <a:t>select</a:t>
              </a:r>
            </a:p>
          </p:txBody>
        </p:sp>
        <p:sp>
          <p:nvSpPr>
            <p:cNvPr id="79" name="TextBox 78"/>
            <p:cNvSpPr txBox="1"/>
            <p:nvPr/>
          </p:nvSpPr>
          <p:spPr>
            <a:xfrm>
              <a:off x="5026885" y="2739828"/>
              <a:ext cx="509755"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ym typeface="Wingdings"/>
                </a:rPr>
                <a:t> </a:t>
              </a:r>
              <a:r>
                <a:rPr lang="en-US" sz="1050" dirty="0" smtClean="0"/>
                <a:t>select</a:t>
              </a:r>
            </a:p>
          </p:txBody>
        </p:sp>
        <p:sp>
          <p:nvSpPr>
            <p:cNvPr id="105" name="TextBox 104"/>
            <p:cNvSpPr txBox="1"/>
            <p:nvPr/>
          </p:nvSpPr>
          <p:spPr>
            <a:xfrm>
              <a:off x="2124883" y="2095179"/>
              <a:ext cx="543418"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ym typeface="Wingdings"/>
                </a:rPr>
                <a:t> </a:t>
              </a:r>
              <a:r>
                <a:rPr lang="en-US" sz="1050" dirty="0" smtClean="0"/>
                <a:t>create</a:t>
              </a:r>
            </a:p>
          </p:txBody>
        </p:sp>
        <p:sp>
          <p:nvSpPr>
            <p:cNvPr id="124" name="TextBox 123"/>
            <p:cNvSpPr txBox="1"/>
            <p:nvPr/>
          </p:nvSpPr>
          <p:spPr>
            <a:xfrm>
              <a:off x="2124883" y="2487110"/>
              <a:ext cx="543418"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ym typeface="Wingdings"/>
                </a:rPr>
                <a:t> </a:t>
              </a:r>
              <a:r>
                <a:rPr lang="en-US" sz="1050" dirty="0" smtClean="0"/>
                <a:t>create</a:t>
              </a:r>
            </a:p>
          </p:txBody>
        </p:sp>
      </p:grpSp>
    </p:spTree>
    <p:extLst>
      <p:ext uri="{BB962C8B-B14F-4D97-AF65-F5344CB8AC3E}">
        <p14:creationId xmlns:p14="http://schemas.microsoft.com/office/powerpoint/2010/main" val="13929178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Digital Business Platform</a:t>
            </a:r>
            <a:endParaRPr lang="en-US" dirty="0"/>
          </a:p>
        </p:txBody>
      </p:sp>
      <p:sp>
        <p:nvSpPr>
          <p:cNvPr id="4" name="Text Placeholder 3"/>
          <p:cNvSpPr>
            <a:spLocks noGrp="1"/>
          </p:cNvSpPr>
          <p:nvPr>
            <p:ph type="body" sz="quarter" idx="13"/>
          </p:nvPr>
        </p:nvSpPr>
        <p:spPr/>
        <p:txBody>
          <a:bodyPr/>
          <a:lstStyle/>
          <a:p>
            <a:r>
              <a:rPr lang="en-US" dirty="0" smtClean="0"/>
              <a:t>Your Digital Capabilities</a:t>
            </a:r>
            <a:endParaRPr lang="en-US" dirty="0"/>
          </a:p>
        </p:txBody>
      </p:sp>
      <p:sp>
        <p:nvSpPr>
          <p:cNvPr id="5" name="Round Diagonal Corner Rectangle 53"/>
          <p:cNvSpPr>
            <a:spLocks/>
          </p:cNvSpPr>
          <p:nvPr>
            <p:custDataLst>
              <p:tags r:id="rId2"/>
            </p:custDataLst>
          </p:nvPr>
        </p:nvSpPr>
        <p:spPr>
          <a:xfrm>
            <a:off x="198783" y="1267200"/>
            <a:ext cx="8643068" cy="3200950"/>
          </a:xfrm>
          <a:prstGeom prst="round2DiagRect">
            <a:avLst>
              <a:gd name="adj1" fmla="val 2605"/>
              <a:gd name="adj2" fmla="val 0"/>
            </a:avLst>
          </a:prstGeom>
          <a:solidFill>
            <a:schemeClr val="bg1"/>
          </a:solidFill>
          <a:ln w="19050">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sz="1400" kern="0" dirty="0">
              <a:solidFill>
                <a:srgbClr val="000000"/>
              </a:solidFill>
              <a:latin typeface="Arial"/>
            </a:endParaRPr>
          </a:p>
        </p:txBody>
      </p:sp>
      <p:sp>
        <p:nvSpPr>
          <p:cNvPr id="17" name="Round Diagonal Corner Rectangle 62"/>
          <p:cNvSpPr/>
          <p:nvPr/>
        </p:nvSpPr>
        <p:spPr>
          <a:xfrm>
            <a:off x="1981200" y="3033786"/>
            <a:ext cx="6756107" cy="864000"/>
          </a:xfrm>
          <a:prstGeom prst="round2DiagRect">
            <a:avLst>
              <a:gd name="adj1" fmla="val 9596"/>
              <a:gd name="adj2" fmla="val 0"/>
            </a:avLst>
          </a:prstGeom>
          <a:solidFill>
            <a:schemeClr val="bg1">
              <a:lumMod val="95000"/>
            </a:schemeClr>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sz="1400" kern="0" dirty="0">
              <a:solidFill>
                <a:srgbClr val="000000"/>
              </a:solidFill>
              <a:latin typeface="Arial"/>
            </a:endParaRPr>
          </a:p>
        </p:txBody>
      </p:sp>
      <p:sp>
        <p:nvSpPr>
          <p:cNvPr id="6" name="Round Diagonal Corner Rectangle 62"/>
          <p:cNvSpPr/>
          <p:nvPr/>
        </p:nvSpPr>
        <p:spPr>
          <a:xfrm>
            <a:off x="432000" y="1152000"/>
            <a:ext cx="1440000" cy="3479267"/>
          </a:xfrm>
          <a:prstGeom prst="round2DiagRect">
            <a:avLst>
              <a:gd name="adj1" fmla="val 5606"/>
              <a:gd name="adj2" fmla="val 0"/>
            </a:avLst>
          </a:prstGeom>
          <a:solidFill>
            <a:schemeClr val="bg1">
              <a:lumMod val="95000"/>
            </a:schemeClr>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sz="1400" kern="0" dirty="0">
              <a:solidFill>
                <a:srgbClr val="000000"/>
              </a:solidFill>
              <a:latin typeface="Arial"/>
            </a:endParaRPr>
          </a:p>
        </p:txBody>
      </p:sp>
      <p:sp>
        <p:nvSpPr>
          <p:cNvPr id="7" name="Round Diagonal Corner Rectangle 62"/>
          <p:cNvSpPr/>
          <p:nvPr/>
        </p:nvSpPr>
        <p:spPr>
          <a:xfrm>
            <a:off x="1981200" y="1152001"/>
            <a:ext cx="6756107" cy="864000"/>
          </a:xfrm>
          <a:prstGeom prst="round2DiagRect">
            <a:avLst>
              <a:gd name="adj1" fmla="val 9596"/>
              <a:gd name="adj2" fmla="val 0"/>
            </a:avLst>
          </a:prstGeom>
          <a:solidFill>
            <a:schemeClr val="bg1">
              <a:lumMod val="95000"/>
            </a:schemeClr>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sz="1400" kern="0" dirty="0">
              <a:solidFill>
                <a:srgbClr val="000000"/>
              </a:solidFill>
              <a:latin typeface="Arial"/>
            </a:endParaRPr>
          </a:p>
        </p:txBody>
      </p:sp>
      <p:sp>
        <p:nvSpPr>
          <p:cNvPr id="8" name="Round Diagonal Corner Rectangle 62"/>
          <p:cNvSpPr/>
          <p:nvPr/>
        </p:nvSpPr>
        <p:spPr>
          <a:xfrm>
            <a:off x="1981200" y="2087870"/>
            <a:ext cx="6756107" cy="864000"/>
          </a:xfrm>
          <a:prstGeom prst="round2DiagRect">
            <a:avLst>
              <a:gd name="adj1" fmla="val 9596"/>
              <a:gd name="adj2" fmla="val 0"/>
            </a:avLst>
          </a:prstGeom>
          <a:solidFill>
            <a:schemeClr val="bg1">
              <a:lumMod val="95000"/>
            </a:schemeClr>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sz="1400" kern="0" dirty="0">
              <a:solidFill>
                <a:srgbClr val="000000"/>
              </a:solidFill>
              <a:latin typeface="Arial"/>
            </a:endParaRPr>
          </a:p>
        </p:txBody>
      </p:sp>
      <p:sp>
        <p:nvSpPr>
          <p:cNvPr id="9" name="Textfeld 176"/>
          <p:cNvSpPr txBox="1"/>
          <p:nvPr/>
        </p:nvSpPr>
        <p:spPr>
          <a:xfrm>
            <a:off x="432000" y="1159736"/>
            <a:ext cx="1440000" cy="41549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050" dirty="0">
                <a:solidFill>
                  <a:srgbClr val="0899CC"/>
                </a:solidFill>
                <a:latin typeface="Arial"/>
              </a:rPr>
              <a:t>BUSINESS &amp; IT</a:t>
            </a:r>
            <a:br>
              <a:rPr lang="en-US" sz="1050" dirty="0">
                <a:solidFill>
                  <a:srgbClr val="0899CC"/>
                </a:solidFill>
                <a:latin typeface="Arial"/>
              </a:rPr>
            </a:br>
            <a:r>
              <a:rPr lang="en-US" sz="1050" dirty="0">
                <a:solidFill>
                  <a:srgbClr val="0899CC"/>
                </a:solidFill>
                <a:latin typeface="Arial"/>
              </a:rPr>
              <a:t>TRANSFORMATION</a:t>
            </a:r>
          </a:p>
        </p:txBody>
      </p:sp>
      <p:sp>
        <p:nvSpPr>
          <p:cNvPr id="10" name="Textfeld 198"/>
          <p:cNvSpPr txBox="1"/>
          <p:nvPr/>
        </p:nvSpPr>
        <p:spPr>
          <a:xfrm>
            <a:off x="1981200" y="2102427"/>
            <a:ext cx="1311019" cy="415498"/>
          </a:xfrm>
          <a:prstGeom prst="rect">
            <a:avLst/>
          </a:prstGeom>
          <a:noFill/>
        </p:spPr>
        <p:txBody>
          <a:bodyPr wrap="square" rtlCol="0">
            <a:spAutoFit/>
          </a:bodyPr>
          <a:lstStyle>
            <a:defPPr>
              <a:defRPr lang="de-DE"/>
            </a:defPPr>
            <a:lvl1pPr marR="0" lvl="0" indent="0" defTabSz="914400" fontAlgn="auto">
              <a:lnSpc>
                <a:spcPct val="100000"/>
              </a:lnSpc>
              <a:spcBef>
                <a:spcPts val="0"/>
              </a:spcBef>
              <a:spcAft>
                <a:spcPts val="0"/>
              </a:spcAft>
              <a:buClrTx/>
              <a:buSzTx/>
              <a:buFontTx/>
              <a:buNone/>
              <a:tabLst/>
              <a:defRPr sz="1050">
                <a:solidFill>
                  <a:srgbClr val="0899CC"/>
                </a:solidFill>
                <a:latin typeface="Arial"/>
              </a:defRPr>
            </a:lvl1pPr>
          </a:lstStyle>
          <a:p>
            <a:r>
              <a:rPr lang="en-US" dirty="0" smtClean="0"/>
              <a:t>PROCESS &amp; APPLICATIONS</a:t>
            </a:r>
            <a:endParaRPr lang="en-US" dirty="0"/>
          </a:p>
        </p:txBody>
      </p:sp>
      <p:sp>
        <p:nvSpPr>
          <p:cNvPr id="11" name="Textfeld 245"/>
          <p:cNvSpPr txBox="1"/>
          <p:nvPr/>
        </p:nvSpPr>
        <p:spPr>
          <a:xfrm>
            <a:off x="1981200" y="1156132"/>
            <a:ext cx="1311019" cy="415498"/>
          </a:xfrm>
          <a:prstGeom prst="rect">
            <a:avLst/>
          </a:prstGeom>
          <a:noFill/>
        </p:spPr>
        <p:txBody>
          <a:bodyPr wrap="square" rtlCol="0">
            <a:spAutoFit/>
          </a:bodyPr>
          <a:lstStyle>
            <a:defPPr>
              <a:defRPr lang="de-DE"/>
            </a:defPPr>
            <a:lvl1pPr marR="0" lvl="0" indent="0" defTabSz="914400" fontAlgn="auto">
              <a:lnSpc>
                <a:spcPct val="100000"/>
              </a:lnSpc>
              <a:spcBef>
                <a:spcPts val="0"/>
              </a:spcBef>
              <a:spcAft>
                <a:spcPts val="0"/>
              </a:spcAft>
              <a:buClrTx/>
              <a:buSzTx/>
              <a:buFontTx/>
              <a:buNone/>
              <a:tabLst/>
              <a:defRPr sz="1050">
                <a:solidFill>
                  <a:srgbClr val="0899CC"/>
                </a:solidFill>
                <a:latin typeface="Arial"/>
              </a:defRPr>
            </a:lvl1pPr>
          </a:lstStyle>
          <a:p>
            <a:r>
              <a:rPr lang="en-US" dirty="0"/>
              <a:t>ANALYTICS &amp; DECISIONS</a:t>
            </a:r>
          </a:p>
        </p:txBody>
      </p:sp>
      <p:sp>
        <p:nvSpPr>
          <p:cNvPr id="12" name="Textfeld 226"/>
          <p:cNvSpPr txBox="1"/>
          <p:nvPr/>
        </p:nvSpPr>
        <p:spPr>
          <a:xfrm>
            <a:off x="1981200" y="3043210"/>
            <a:ext cx="1304174" cy="415498"/>
          </a:xfrm>
          <a:prstGeom prst="rect">
            <a:avLst/>
          </a:prstGeom>
          <a:noFill/>
        </p:spPr>
        <p:txBody>
          <a:bodyPr wrap="square" rtlCol="0">
            <a:spAutoFit/>
          </a:bodyPr>
          <a:lstStyle>
            <a:defPPr>
              <a:defRPr lang="de-DE"/>
            </a:defPPr>
            <a:lvl1pPr marR="0" lvl="0" indent="0" defTabSz="914400" fontAlgn="auto">
              <a:lnSpc>
                <a:spcPct val="100000"/>
              </a:lnSpc>
              <a:spcBef>
                <a:spcPts val="0"/>
              </a:spcBef>
              <a:spcAft>
                <a:spcPts val="0"/>
              </a:spcAft>
              <a:buClrTx/>
              <a:buSzTx/>
              <a:buFontTx/>
              <a:buNone/>
              <a:tabLst/>
              <a:defRPr sz="1050">
                <a:solidFill>
                  <a:srgbClr val="0899CC"/>
                </a:solidFill>
                <a:latin typeface="Arial"/>
              </a:defRPr>
            </a:lvl1pPr>
          </a:lstStyle>
          <a:p>
            <a:r>
              <a:rPr lang="en-US" dirty="0" smtClean="0"/>
              <a:t>INTEGRATION &amp; API</a:t>
            </a:r>
            <a:endParaRPr lang="en-US" dirty="0"/>
          </a:p>
        </p:txBody>
      </p:sp>
      <p:sp>
        <p:nvSpPr>
          <p:cNvPr id="13" name="Round Diagonal Corner Rectangle 62"/>
          <p:cNvSpPr/>
          <p:nvPr/>
        </p:nvSpPr>
        <p:spPr>
          <a:xfrm>
            <a:off x="1981200" y="3983571"/>
            <a:ext cx="6756107" cy="647695"/>
          </a:xfrm>
          <a:prstGeom prst="round2DiagRect">
            <a:avLst>
              <a:gd name="adj1" fmla="val 17280"/>
              <a:gd name="adj2" fmla="val 0"/>
            </a:avLst>
          </a:prstGeom>
          <a:solidFill>
            <a:schemeClr val="bg1">
              <a:lumMod val="95000"/>
            </a:schemeClr>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sz="1400" kern="0" dirty="0">
              <a:solidFill>
                <a:srgbClr val="000000"/>
              </a:solidFill>
              <a:latin typeface="Arial"/>
            </a:endParaRPr>
          </a:p>
        </p:txBody>
      </p:sp>
      <p:sp>
        <p:nvSpPr>
          <p:cNvPr id="14" name="Textfeld 239"/>
          <p:cNvSpPr txBox="1"/>
          <p:nvPr/>
        </p:nvSpPr>
        <p:spPr>
          <a:xfrm>
            <a:off x="1981200" y="4008972"/>
            <a:ext cx="1311019" cy="253916"/>
          </a:xfrm>
          <a:prstGeom prst="rect">
            <a:avLst/>
          </a:prstGeom>
          <a:noFill/>
        </p:spPr>
        <p:txBody>
          <a:bodyPr wrap="square" rtlCol="0">
            <a:spAutoFit/>
          </a:bodyPr>
          <a:lstStyle>
            <a:defPPr>
              <a:defRPr lang="de-DE"/>
            </a:defPPr>
            <a:lvl1pPr marR="0" lvl="0" indent="0" defTabSz="914400" fontAlgn="auto">
              <a:lnSpc>
                <a:spcPct val="100000"/>
              </a:lnSpc>
              <a:spcBef>
                <a:spcPts val="0"/>
              </a:spcBef>
              <a:spcAft>
                <a:spcPts val="0"/>
              </a:spcAft>
              <a:buClrTx/>
              <a:buSzTx/>
              <a:buFontTx/>
              <a:buNone/>
              <a:tabLst/>
              <a:defRPr sz="1050">
                <a:solidFill>
                  <a:srgbClr val="0899CC"/>
                </a:solidFill>
                <a:latin typeface="Arial"/>
              </a:defRPr>
            </a:lvl1pPr>
          </a:lstStyle>
          <a:p>
            <a:r>
              <a:rPr lang="en-US" dirty="0" smtClean="0"/>
              <a:t>DEVICES</a:t>
            </a:r>
            <a:endParaRPr lang="en-US" dirty="0"/>
          </a:p>
        </p:txBody>
      </p:sp>
      <p:sp>
        <p:nvSpPr>
          <p:cNvPr id="15" name="Rechteck 6"/>
          <p:cNvSpPr/>
          <p:nvPr/>
        </p:nvSpPr>
        <p:spPr>
          <a:xfrm rot="10800000" flipH="1">
            <a:off x="8489426" y="1152001"/>
            <a:ext cx="271038" cy="3479265"/>
          </a:xfrm>
          <a:prstGeom prst="round1Rect">
            <a:avLst>
              <a:gd name="adj" fmla="val 34381"/>
            </a:avLst>
          </a:prstGeom>
          <a:solidFill>
            <a:schemeClr val="bg1">
              <a:lumMod val="85000"/>
            </a:schemeClr>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sz="1400" kern="0" dirty="0">
              <a:solidFill>
                <a:srgbClr val="000000"/>
              </a:solidFill>
              <a:latin typeface="Arial"/>
            </a:endParaRPr>
          </a:p>
        </p:txBody>
      </p:sp>
      <p:sp>
        <p:nvSpPr>
          <p:cNvPr id="16" name="Textfeld 198"/>
          <p:cNvSpPr txBox="1"/>
          <p:nvPr/>
        </p:nvSpPr>
        <p:spPr>
          <a:xfrm rot="5400000">
            <a:off x="7441897" y="2764674"/>
            <a:ext cx="2366096" cy="253916"/>
          </a:xfrm>
          <a:prstGeom prst="rect">
            <a:avLst/>
          </a:prstGeom>
          <a:noFill/>
        </p:spPr>
        <p:txBody>
          <a:bodyPr wrap="square" rtlCol="0">
            <a:spAutoFit/>
          </a:bodyPr>
          <a:lstStyle>
            <a:defPPr>
              <a:defRPr lang="de-DE"/>
            </a:defPPr>
            <a:lvl1pPr marR="0" lvl="0" indent="0" defTabSz="914400" fontAlgn="auto">
              <a:lnSpc>
                <a:spcPct val="100000"/>
              </a:lnSpc>
              <a:spcBef>
                <a:spcPts val="0"/>
              </a:spcBef>
              <a:spcAft>
                <a:spcPts val="0"/>
              </a:spcAft>
              <a:buClrTx/>
              <a:buSzTx/>
              <a:buFontTx/>
              <a:buNone/>
              <a:tabLst/>
              <a:defRPr sz="1050">
                <a:solidFill>
                  <a:srgbClr val="0899CC"/>
                </a:solidFill>
                <a:latin typeface="Arial"/>
              </a:defRPr>
            </a:lvl1pPr>
          </a:lstStyle>
          <a:p>
            <a:pPr algn="ctr"/>
            <a:r>
              <a:rPr lang="en-US" dirty="0"/>
              <a:t>INTERNET OF THINGS</a:t>
            </a:r>
          </a:p>
        </p:txBody>
      </p:sp>
      <p:sp>
        <p:nvSpPr>
          <p:cNvPr id="19" name="Round Diagonal Corner Rectangle 216"/>
          <p:cNvSpPr/>
          <p:nvPr/>
        </p:nvSpPr>
        <p:spPr>
          <a:xfrm>
            <a:off x="508944" y="4216858"/>
            <a:ext cx="1260000" cy="323007"/>
          </a:xfrm>
          <a:prstGeom prst="round2DiagRect">
            <a:avLst>
              <a:gd name="adj1" fmla="val 21773"/>
              <a:gd name="adj2" fmla="val 0"/>
            </a:avLst>
          </a:prstGeom>
          <a:solidFill>
            <a:schemeClr val="bg2"/>
          </a:solid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240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Process</a:t>
            </a:r>
          </a:p>
          <a:p>
            <a:pPr marL="3240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analytics</a:t>
            </a:r>
          </a:p>
        </p:txBody>
      </p:sp>
      <p:pic>
        <p:nvPicPr>
          <p:cNvPr id="20" name="Picture 164" descr="C:\Users\luj\Dropbox\SAG WORK\SAG WORK\SAG_PPT\Graphics Library_PPT\icons\icon35.png"/>
          <p:cNvPicPr>
            <a:picLocks noChangeAspect="1" noChangeArrowheads="1"/>
          </p:cNvPicPr>
          <p:nvPr/>
        </p:nvPicPr>
        <p:blipFill>
          <a:blip r:embed="rId5" cstate="print"/>
          <a:stretch>
            <a:fillRect/>
          </a:stretch>
        </p:blipFill>
        <p:spPr bwMode="auto">
          <a:xfrm>
            <a:off x="592078" y="4285907"/>
            <a:ext cx="185004" cy="185004"/>
          </a:xfrm>
          <a:prstGeom prst="rect">
            <a:avLst/>
          </a:prstGeom>
          <a:noFill/>
          <a:extLst/>
        </p:spPr>
      </p:pic>
      <p:grpSp>
        <p:nvGrpSpPr>
          <p:cNvPr id="21" name="Gruppieren 155"/>
          <p:cNvGrpSpPr/>
          <p:nvPr/>
        </p:nvGrpSpPr>
        <p:grpSpPr>
          <a:xfrm>
            <a:off x="508942" y="1639560"/>
            <a:ext cx="1260000" cy="323007"/>
            <a:chOff x="319413" y="1105260"/>
            <a:chExt cx="1338867" cy="343225"/>
          </a:xfrm>
        </p:grpSpPr>
        <p:sp>
          <p:nvSpPr>
            <p:cNvPr id="22" name="Round Diagonal Corner Rectangle 216"/>
            <p:cNvSpPr/>
            <p:nvPr/>
          </p:nvSpPr>
          <p:spPr>
            <a:xfrm>
              <a:off x="319413" y="1105260"/>
              <a:ext cx="1338867" cy="343225"/>
            </a:xfrm>
            <a:prstGeom prst="round2DiagRect">
              <a:avLst>
                <a:gd name="adj1" fmla="val 21773"/>
                <a:gd name="adj2" fmla="val 0"/>
              </a:avLst>
            </a:prstGeom>
            <a:solidFill>
              <a:srgbClr val="0899CC"/>
            </a:solid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240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Business strategy </a:t>
              </a:r>
              <a:b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b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&amp; planning</a:t>
              </a:r>
            </a:p>
          </p:txBody>
        </p:sp>
        <p:pic>
          <p:nvPicPr>
            <p:cNvPr id="23" name="Picture 164" descr="C:\Users\luj\Dropbox\SAG WORK\SAG WORK\SAG_PPT\Graphics Library_PPT\icons\icon35.png"/>
            <p:cNvPicPr>
              <a:picLocks noChangeAspect="1" noChangeArrowheads="1"/>
            </p:cNvPicPr>
            <p:nvPr/>
          </p:nvPicPr>
          <p:blipFill>
            <a:blip r:embed="rId6" cstate="print"/>
            <a:stretch>
              <a:fillRect/>
            </a:stretch>
          </p:blipFill>
          <p:spPr bwMode="auto">
            <a:xfrm>
              <a:off x="407750" y="1178310"/>
              <a:ext cx="196583" cy="197083"/>
            </a:xfrm>
            <a:prstGeom prst="rect">
              <a:avLst/>
            </a:prstGeom>
            <a:noFill/>
            <a:ln w="19050">
              <a:noFill/>
            </a:ln>
            <a:extLst/>
          </p:spPr>
        </p:pic>
      </p:grpSp>
      <p:sp>
        <p:nvSpPr>
          <p:cNvPr id="25" name="Round Diagonal Corner Rectangle 216"/>
          <p:cNvSpPr/>
          <p:nvPr/>
        </p:nvSpPr>
        <p:spPr>
          <a:xfrm>
            <a:off x="508942" y="2498660"/>
            <a:ext cx="1260000" cy="323007"/>
          </a:xfrm>
          <a:prstGeom prst="round2DiagRect">
            <a:avLst>
              <a:gd name="adj1" fmla="val 21773"/>
              <a:gd name="adj2" fmla="val 0"/>
            </a:avLst>
          </a:prstGeom>
          <a:solidFill>
            <a:srgbClr val="0899CC"/>
          </a:solid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240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Design &amp; </a:t>
            </a:r>
          </a:p>
          <a:p>
            <a:pPr marL="3240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analysis</a:t>
            </a:r>
          </a:p>
        </p:txBody>
      </p:sp>
      <p:pic>
        <p:nvPicPr>
          <p:cNvPr id="26" name="Picture 164" descr="C:\Users\luj\Dropbox\SAG WORK\SAG WORK\SAG_PPT\Graphics Library_PPT\icons\icon35.png"/>
          <p:cNvPicPr>
            <a:picLocks noChangeAspect="1" noChangeArrowheads="1"/>
          </p:cNvPicPr>
          <p:nvPr/>
        </p:nvPicPr>
        <p:blipFill>
          <a:blip r:embed="rId7" cstate="print"/>
          <a:stretch>
            <a:fillRect/>
          </a:stretch>
        </p:blipFill>
        <p:spPr bwMode="auto">
          <a:xfrm>
            <a:off x="592175" y="2567808"/>
            <a:ext cx="184847" cy="184847"/>
          </a:xfrm>
          <a:prstGeom prst="rect">
            <a:avLst/>
          </a:prstGeom>
          <a:noFill/>
          <a:extLst/>
        </p:spPr>
      </p:pic>
      <p:sp>
        <p:nvSpPr>
          <p:cNvPr id="28" name="Round Diagonal Corner Rectangle 216"/>
          <p:cNvSpPr/>
          <p:nvPr/>
        </p:nvSpPr>
        <p:spPr>
          <a:xfrm>
            <a:off x="508942" y="2928210"/>
            <a:ext cx="1260000" cy="323007"/>
          </a:xfrm>
          <a:prstGeom prst="round2DiagRect">
            <a:avLst>
              <a:gd name="adj1" fmla="val 21773"/>
              <a:gd name="adj2" fmla="val 0"/>
            </a:avLst>
          </a:prstGeom>
          <a:solidFill>
            <a:schemeClr val="bg2"/>
          </a:solid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240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Risk &amp; compliance </a:t>
            </a:r>
          </a:p>
          <a:p>
            <a:pPr marL="3240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management</a:t>
            </a:r>
          </a:p>
        </p:txBody>
      </p:sp>
      <p:pic>
        <p:nvPicPr>
          <p:cNvPr id="29" name="Picture 164" descr="C:\Users\luj\Dropbox\SAG WORK\SAG WORK\SAG_PPT\Graphics Library_PPT\icons\icon35.png"/>
          <p:cNvPicPr>
            <a:picLocks noChangeAspect="1" noChangeArrowheads="1"/>
          </p:cNvPicPr>
          <p:nvPr/>
        </p:nvPicPr>
        <p:blipFill>
          <a:blip r:embed="rId8" cstate="print"/>
          <a:stretch>
            <a:fillRect/>
          </a:stretch>
        </p:blipFill>
        <p:spPr bwMode="auto">
          <a:xfrm>
            <a:off x="592076" y="2997259"/>
            <a:ext cx="185004" cy="185004"/>
          </a:xfrm>
          <a:prstGeom prst="rect">
            <a:avLst/>
          </a:prstGeom>
          <a:noFill/>
          <a:extLst/>
        </p:spPr>
      </p:pic>
      <p:sp>
        <p:nvSpPr>
          <p:cNvPr id="31" name="Round Diagonal Corner Rectangle 216"/>
          <p:cNvSpPr/>
          <p:nvPr/>
        </p:nvSpPr>
        <p:spPr>
          <a:xfrm>
            <a:off x="508942" y="3357760"/>
            <a:ext cx="1260000" cy="323007"/>
          </a:xfrm>
          <a:prstGeom prst="round2DiagRect">
            <a:avLst>
              <a:gd name="adj1" fmla="val 21773"/>
              <a:gd name="adj2" fmla="val 0"/>
            </a:avLst>
          </a:prstGeom>
          <a:solidFill>
            <a:srgbClr val="0899CC"/>
          </a:solid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240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rPr>
              <a:t>Portfolio</a:t>
            </a:r>
          </a:p>
          <a:p>
            <a:pPr marL="324000" marR="0" lvl="0" indent="0" defTabSz="914400" eaLnBrk="1" fontAlgn="auto" latinLnBrk="0" hangingPunct="1">
              <a:lnSpc>
                <a:spcPct val="100000"/>
              </a:lnSpc>
              <a:spcBef>
                <a:spcPts val="0"/>
              </a:spcBef>
              <a:spcAft>
                <a:spcPts val="0"/>
              </a:spcAft>
              <a:buClrTx/>
              <a:buSzTx/>
              <a:buFontTx/>
              <a:buNone/>
              <a:tabLst/>
              <a:defRPr/>
            </a:pPr>
            <a:r>
              <a:rPr lang="en-US" sz="800" kern="0" dirty="0" smtClean="0">
                <a:solidFill>
                  <a:srgbClr val="FFFFFF"/>
                </a:solidFill>
                <a:latin typeface="Arial" panose="020B0604020202020204"/>
              </a:rPr>
              <a:t>management</a:t>
            </a:r>
            <a:endParaRPr kumimoji="0" lang="en-US" sz="800" b="0" i="0" u="none" strike="noStrike" kern="0" cap="none" spc="0" normalizeH="0" baseline="0" noProof="0" dirty="0" smtClean="0">
              <a:ln>
                <a:noFill/>
              </a:ln>
              <a:solidFill>
                <a:srgbClr val="FFFFFF"/>
              </a:solidFill>
              <a:effectLst/>
              <a:uLnTx/>
              <a:uFillTx/>
              <a:latin typeface="Arial" panose="020B0604020202020204"/>
            </a:endParaRPr>
          </a:p>
        </p:txBody>
      </p:sp>
      <p:pic>
        <p:nvPicPr>
          <p:cNvPr id="32" name="Picture 164" descr="C:\Users\luj\Dropbox\SAG WORK\SAG WORK\SAG_PPT\Graphics Library_PPT\icons\icon35.png"/>
          <p:cNvPicPr>
            <a:picLocks noChangeAspect="1" noChangeArrowheads="1"/>
          </p:cNvPicPr>
          <p:nvPr/>
        </p:nvPicPr>
        <p:blipFill>
          <a:blip r:embed="rId9" cstate="print"/>
          <a:stretch>
            <a:fillRect/>
          </a:stretch>
        </p:blipFill>
        <p:spPr bwMode="auto">
          <a:xfrm>
            <a:off x="592076" y="3426809"/>
            <a:ext cx="185004" cy="185004"/>
          </a:xfrm>
          <a:prstGeom prst="rect">
            <a:avLst/>
          </a:prstGeom>
          <a:noFill/>
          <a:extLst/>
        </p:spPr>
      </p:pic>
      <p:sp>
        <p:nvSpPr>
          <p:cNvPr id="34" name="Round Diagonal Corner Rectangle 216"/>
          <p:cNvSpPr/>
          <p:nvPr/>
        </p:nvSpPr>
        <p:spPr>
          <a:xfrm>
            <a:off x="508942" y="3787310"/>
            <a:ext cx="1260000" cy="323007"/>
          </a:xfrm>
          <a:prstGeom prst="round2DiagRect">
            <a:avLst>
              <a:gd name="adj1" fmla="val 21773"/>
              <a:gd name="adj2" fmla="val 0"/>
            </a:avLst>
          </a:prstGeom>
          <a:solidFill>
            <a:srgbClr val="0899CC"/>
          </a:solid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240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rPr>
              <a:t>Enterprise</a:t>
            </a:r>
          </a:p>
          <a:p>
            <a:pPr marL="324000" marR="0" lvl="0" indent="0" defTabSz="914400" eaLnBrk="1" fontAlgn="auto" latinLnBrk="0" hangingPunct="1">
              <a:lnSpc>
                <a:spcPct val="100000"/>
              </a:lnSpc>
              <a:spcBef>
                <a:spcPts val="0"/>
              </a:spcBef>
              <a:spcAft>
                <a:spcPts val="0"/>
              </a:spcAft>
              <a:buClrTx/>
              <a:buSzTx/>
              <a:buFontTx/>
              <a:buNone/>
              <a:tabLst/>
              <a:defRPr/>
            </a:pPr>
            <a:r>
              <a:rPr lang="en-US" sz="800" kern="0" dirty="0" smtClean="0">
                <a:solidFill>
                  <a:srgbClr val="FFFFFF"/>
                </a:solidFill>
                <a:latin typeface="Arial" panose="020B0604020202020204"/>
              </a:rPr>
              <a:t>architecture</a:t>
            </a:r>
            <a:endParaRPr kumimoji="0" lang="en-US" sz="800" b="0" i="0" u="none" strike="noStrike" kern="0" cap="none" spc="0" normalizeH="0" baseline="0" noProof="0" dirty="0" smtClean="0">
              <a:ln>
                <a:noFill/>
              </a:ln>
              <a:solidFill>
                <a:srgbClr val="FFFFFF"/>
              </a:solidFill>
              <a:effectLst/>
              <a:uLnTx/>
              <a:uFillTx/>
              <a:latin typeface="Arial" panose="020B0604020202020204"/>
            </a:endParaRPr>
          </a:p>
        </p:txBody>
      </p:sp>
      <p:pic>
        <p:nvPicPr>
          <p:cNvPr id="35" name="Picture 164" descr="C:\Users\luj\Dropbox\SAG WORK\SAG WORK\SAG_PPT\Graphics Library_PPT\icons\icon35.png"/>
          <p:cNvPicPr>
            <a:picLocks noChangeAspect="1" noChangeArrowheads="1"/>
          </p:cNvPicPr>
          <p:nvPr/>
        </p:nvPicPr>
        <p:blipFill>
          <a:blip r:embed="rId10" cstate="print"/>
          <a:stretch>
            <a:fillRect/>
          </a:stretch>
        </p:blipFill>
        <p:spPr bwMode="auto">
          <a:xfrm>
            <a:off x="592076" y="3856233"/>
            <a:ext cx="185004" cy="185160"/>
          </a:xfrm>
          <a:prstGeom prst="rect">
            <a:avLst/>
          </a:prstGeom>
          <a:noFill/>
          <a:extLst/>
        </p:spPr>
      </p:pic>
      <p:sp>
        <p:nvSpPr>
          <p:cNvPr id="37" name="Round Diagonal Corner Rectangle 216"/>
          <p:cNvSpPr/>
          <p:nvPr/>
        </p:nvSpPr>
        <p:spPr>
          <a:xfrm>
            <a:off x="508942" y="2069110"/>
            <a:ext cx="1260000" cy="323007"/>
          </a:xfrm>
          <a:prstGeom prst="round2DiagRect">
            <a:avLst>
              <a:gd name="adj1" fmla="val 21773"/>
              <a:gd name="adj2" fmla="val 0"/>
            </a:avLst>
          </a:prstGeom>
          <a:solidFill>
            <a:srgbClr val="0899CC"/>
          </a:solid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240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Customer </a:t>
            </a:r>
          </a:p>
          <a:p>
            <a:pPr marL="3240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journeys</a:t>
            </a:r>
          </a:p>
        </p:txBody>
      </p:sp>
      <p:pic>
        <p:nvPicPr>
          <p:cNvPr id="38" name="Picture 32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2312" y="2094392"/>
            <a:ext cx="248816" cy="242336"/>
          </a:xfrm>
          <a:prstGeom prst="rect">
            <a:avLst/>
          </a:prstGeom>
        </p:spPr>
      </p:pic>
      <p:grpSp>
        <p:nvGrpSpPr>
          <p:cNvPr id="232" name="Group 231"/>
          <p:cNvGrpSpPr/>
          <p:nvPr/>
        </p:nvGrpSpPr>
        <p:grpSpPr>
          <a:xfrm>
            <a:off x="7229540" y="3508454"/>
            <a:ext cx="1224000" cy="323007"/>
            <a:chOff x="7229540" y="3508454"/>
            <a:chExt cx="1224000" cy="323007"/>
          </a:xfrm>
        </p:grpSpPr>
        <p:sp>
          <p:nvSpPr>
            <p:cNvPr id="242" name="Round Diagonal Corner Rectangle 216"/>
            <p:cNvSpPr/>
            <p:nvPr/>
          </p:nvSpPr>
          <p:spPr>
            <a:xfrm>
              <a:off x="7229540" y="3508454"/>
              <a:ext cx="1224000" cy="323007"/>
            </a:xfrm>
            <a:prstGeom prst="round2DiagRect">
              <a:avLst>
                <a:gd name="adj1" fmla="val 21773"/>
                <a:gd name="adj2" fmla="val 0"/>
              </a:avLst>
            </a:prstGeom>
            <a:solidFill>
              <a:schemeClr val="bg2"/>
            </a:solid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B2B &amp; managed </a:t>
              </a:r>
            </a:p>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file transfer</a:t>
              </a:r>
            </a:p>
          </p:txBody>
        </p:sp>
        <p:pic>
          <p:nvPicPr>
            <p:cNvPr id="243" name="Picture 164" descr="C:\Users\luj\Dropbox\SAG WORK\SAG WORK\SAG_PPT\Graphics Library_PPT\icons\icon35.png"/>
            <p:cNvPicPr>
              <a:picLocks noChangeAspect="1" noChangeArrowheads="1"/>
            </p:cNvPicPr>
            <p:nvPr/>
          </p:nvPicPr>
          <p:blipFill>
            <a:blip r:embed="rId12" cstate="print"/>
            <a:stretch>
              <a:fillRect/>
            </a:stretch>
          </p:blipFill>
          <p:spPr bwMode="auto">
            <a:xfrm>
              <a:off x="7312674" y="3576674"/>
              <a:ext cx="185004" cy="185004"/>
            </a:xfrm>
            <a:prstGeom prst="rect">
              <a:avLst/>
            </a:prstGeom>
            <a:noFill/>
            <a:extLst/>
          </p:spPr>
        </p:pic>
      </p:grpSp>
      <p:grpSp>
        <p:nvGrpSpPr>
          <p:cNvPr id="230" name="Group 229"/>
          <p:cNvGrpSpPr/>
          <p:nvPr/>
        </p:nvGrpSpPr>
        <p:grpSpPr>
          <a:xfrm>
            <a:off x="4632147" y="3508454"/>
            <a:ext cx="1224000" cy="323007"/>
            <a:chOff x="4632147" y="3508454"/>
            <a:chExt cx="1224000" cy="323007"/>
          </a:xfrm>
        </p:grpSpPr>
        <p:sp>
          <p:nvSpPr>
            <p:cNvPr id="245" name="Round Diagonal Corner Rectangle 216"/>
            <p:cNvSpPr/>
            <p:nvPr/>
          </p:nvSpPr>
          <p:spPr>
            <a:xfrm>
              <a:off x="4632147" y="3508454"/>
              <a:ext cx="1224000" cy="323007"/>
            </a:xfrm>
            <a:prstGeom prst="round2DiagRect">
              <a:avLst>
                <a:gd name="adj1" fmla="val 21773"/>
                <a:gd name="adj2" fmla="val 0"/>
              </a:avLst>
            </a:prstGeom>
            <a:solidFill>
              <a:schemeClr val="bg2"/>
            </a:solid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API &amp; service </a:t>
              </a:r>
            </a:p>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catalog</a:t>
              </a:r>
            </a:p>
          </p:txBody>
        </p:sp>
        <p:grpSp>
          <p:nvGrpSpPr>
            <p:cNvPr id="246" name="Group 245"/>
            <p:cNvGrpSpPr/>
            <p:nvPr/>
          </p:nvGrpSpPr>
          <p:grpSpPr>
            <a:xfrm>
              <a:off x="4709538" y="3575780"/>
              <a:ext cx="192184" cy="192184"/>
              <a:chOff x="1190625" y="2290763"/>
              <a:chExt cx="498475" cy="498475"/>
            </a:xfrm>
          </p:grpSpPr>
          <p:sp>
            <p:nvSpPr>
              <p:cNvPr id="247" name="Rectangle 6"/>
              <p:cNvSpPr>
                <a:spLocks noChangeArrowheads="1"/>
              </p:cNvSpPr>
              <p:nvPr/>
            </p:nvSpPr>
            <p:spPr bwMode="auto">
              <a:xfrm>
                <a:off x="1371600" y="2290763"/>
                <a:ext cx="136525" cy="136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8" name="Rectangle 7"/>
              <p:cNvSpPr>
                <a:spLocks noChangeArrowheads="1"/>
              </p:cNvSpPr>
              <p:nvPr/>
            </p:nvSpPr>
            <p:spPr bwMode="auto">
              <a:xfrm>
                <a:off x="1190625" y="2290763"/>
                <a:ext cx="136525" cy="136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9" name="Rectangle 8"/>
              <p:cNvSpPr>
                <a:spLocks noChangeArrowheads="1"/>
              </p:cNvSpPr>
              <p:nvPr/>
            </p:nvSpPr>
            <p:spPr bwMode="auto">
              <a:xfrm>
                <a:off x="1552575" y="2290763"/>
                <a:ext cx="136525" cy="136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0" name="Rectangle 9"/>
              <p:cNvSpPr>
                <a:spLocks noChangeArrowheads="1"/>
              </p:cNvSpPr>
              <p:nvPr/>
            </p:nvSpPr>
            <p:spPr bwMode="auto">
              <a:xfrm>
                <a:off x="1371600" y="2471738"/>
                <a:ext cx="136525" cy="136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1" name="Rectangle 10"/>
              <p:cNvSpPr>
                <a:spLocks noChangeArrowheads="1"/>
              </p:cNvSpPr>
              <p:nvPr/>
            </p:nvSpPr>
            <p:spPr bwMode="auto">
              <a:xfrm>
                <a:off x="1190625" y="2471738"/>
                <a:ext cx="136525" cy="136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2" name="Rectangle 11"/>
              <p:cNvSpPr>
                <a:spLocks noChangeArrowheads="1"/>
              </p:cNvSpPr>
              <p:nvPr/>
            </p:nvSpPr>
            <p:spPr bwMode="auto">
              <a:xfrm>
                <a:off x="1552575" y="2471738"/>
                <a:ext cx="136525" cy="136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3" name="Rectangle 12"/>
              <p:cNvSpPr>
                <a:spLocks noChangeArrowheads="1"/>
              </p:cNvSpPr>
              <p:nvPr/>
            </p:nvSpPr>
            <p:spPr bwMode="auto">
              <a:xfrm>
                <a:off x="1371600" y="2652713"/>
                <a:ext cx="136525" cy="136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4" name="Rectangle 13"/>
              <p:cNvSpPr>
                <a:spLocks noChangeArrowheads="1"/>
              </p:cNvSpPr>
              <p:nvPr/>
            </p:nvSpPr>
            <p:spPr bwMode="auto">
              <a:xfrm>
                <a:off x="1190625" y="2652713"/>
                <a:ext cx="136525" cy="136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5" name="Rectangle 14"/>
              <p:cNvSpPr>
                <a:spLocks noChangeArrowheads="1"/>
              </p:cNvSpPr>
              <p:nvPr/>
            </p:nvSpPr>
            <p:spPr bwMode="auto">
              <a:xfrm>
                <a:off x="1552575" y="2652713"/>
                <a:ext cx="136525" cy="136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28" name="Group 227"/>
          <p:cNvGrpSpPr/>
          <p:nvPr/>
        </p:nvGrpSpPr>
        <p:grpSpPr>
          <a:xfrm>
            <a:off x="2034755" y="3508454"/>
            <a:ext cx="1224000" cy="323007"/>
            <a:chOff x="2034755" y="3508454"/>
            <a:chExt cx="1224000" cy="323007"/>
          </a:xfrm>
        </p:grpSpPr>
        <p:sp>
          <p:nvSpPr>
            <p:cNvPr id="257" name="Round Diagonal Corner Rectangle 216"/>
            <p:cNvSpPr/>
            <p:nvPr/>
          </p:nvSpPr>
          <p:spPr>
            <a:xfrm>
              <a:off x="2034755" y="3508454"/>
              <a:ext cx="1224000" cy="323007"/>
            </a:xfrm>
            <a:prstGeom prst="round2DiagRect">
              <a:avLst>
                <a:gd name="adj1" fmla="val 21773"/>
                <a:gd name="adj2" fmla="val 0"/>
              </a:avLst>
            </a:prstGeom>
            <a:solidFill>
              <a:schemeClr val="bg2"/>
            </a:solid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rPr>
                <a:t>API</a:t>
              </a:r>
              <a:endParaRPr lang="en-US" sz="800" kern="0" noProof="0" dirty="0">
                <a:solidFill>
                  <a:srgbClr val="FFFFFF"/>
                </a:solidFill>
                <a:latin typeface="Arial" panose="020B0604020202020204"/>
              </a:endParaRPr>
            </a:p>
            <a:p>
              <a:pPr marL="355600" marR="0" lvl="0" indent="0" defTabSz="914400" eaLnBrk="1" fontAlgn="auto" latinLnBrk="0" hangingPunct="1">
                <a:lnSpc>
                  <a:spcPct val="100000"/>
                </a:lnSpc>
                <a:spcBef>
                  <a:spcPts val="0"/>
                </a:spcBef>
                <a:spcAft>
                  <a:spcPts val="0"/>
                </a:spcAft>
                <a:buClrTx/>
                <a:buSzTx/>
                <a:buFontTx/>
                <a:buNone/>
                <a:tabLst/>
                <a:defRPr/>
              </a:pPr>
              <a:r>
                <a:rPr lang="en-US" sz="800" kern="0" dirty="0" smtClean="0">
                  <a:solidFill>
                    <a:srgbClr val="FFFFFF"/>
                  </a:solidFill>
                  <a:latin typeface="Arial" panose="020B0604020202020204"/>
                </a:rPr>
                <a:t>gateway</a:t>
              </a:r>
              <a:endParaRPr kumimoji="0" lang="en-US" sz="800" b="0" i="0" u="none" strike="noStrike" kern="0" cap="none" spc="0" normalizeH="0" baseline="0" noProof="0" dirty="0" smtClean="0">
                <a:ln>
                  <a:noFill/>
                </a:ln>
                <a:solidFill>
                  <a:srgbClr val="FFFFFF"/>
                </a:solidFill>
                <a:effectLst/>
                <a:uLnTx/>
                <a:uFillTx/>
                <a:latin typeface="Arial" panose="020B0604020202020204"/>
              </a:endParaRPr>
            </a:p>
          </p:txBody>
        </p:sp>
        <p:sp>
          <p:nvSpPr>
            <p:cNvPr id="258" name="Freeform 47"/>
            <p:cNvSpPr>
              <a:spLocks noEditPoints="1"/>
            </p:cNvSpPr>
            <p:nvPr/>
          </p:nvSpPr>
          <p:spPr bwMode="auto">
            <a:xfrm>
              <a:off x="2119579" y="3584515"/>
              <a:ext cx="176605" cy="174713"/>
            </a:xfrm>
            <a:custGeom>
              <a:avLst/>
              <a:gdLst>
                <a:gd name="T0" fmla="*/ 322 w 322"/>
                <a:gd name="T1" fmla="*/ 92 h 314"/>
                <a:gd name="T2" fmla="*/ 308 w 322"/>
                <a:gd name="T3" fmla="*/ 34 h 314"/>
                <a:gd name="T4" fmla="*/ 312 w 322"/>
                <a:gd name="T5" fmla="*/ 28 h 314"/>
                <a:gd name="T6" fmla="*/ 312 w 322"/>
                <a:gd name="T7" fmla="*/ 12 h 314"/>
                <a:gd name="T8" fmla="*/ 308 w 322"/>
                <a:gd name="T9" fmla="*/ 6 h 314"/>
                <a:gd name="T10" fmla="*/ 292 w 322"/>
                <a:gd name="T11" fmla="*/ 0 h 314"/>
                <a:gd name="T12" fmla="*/ 278 w 322"/>
                <a:gd name="T13" fmla="*/ 6 h 314"/>
                <a:gd name="T14" fmla="*/ 118 w 322"/>
                <a:gd name="T15" fmla="*/ 168 h 314"/>
                <a:gd name="T16" fmla="*/ 98 w 322"/>
                <a:gd name="T17" fmla="*/ 160 h 314"/>
                <a:gd name="T18" fmla="*/ 78 w 322"/>
                <a:gd name="T19" fmla="*/ 156 h 314"/>
                <a:gd name="T20" fmla="*/ 62 w 322"/>
                <a:gd name="T21" fmla="*/ 158 h 314"/>
                <a:gd name="T22" fmla="*/ 34 w 322"/>
                <a:gd name="T23" fmla="*/ 170 h 314"/>
                <a:gd name="T24" fmla="*/ 12 w 322"/>
                <a:gd name="T25" fmla="*/ 192 h 314"/>
                <a:gd name="T26" fmla="*/ 0 w 322"/>
                <a:gd name="T27" fmla="*/ 220 h 314"/>
                <a:gd name="T28" fmla="*/ 0 w 322"/>
                <a:gd name="T29" fmla="*/ 236 h 314"/>
                <a:gd name="T30" fmla="*/ 6 w 322"/>
                <a:gd name="T31" fmla="*/ 266 h 314"/>
                <a:gd name="T32" fmla="*/ 22 w 322"/>
                <a:gd name="T33" fmla="*/ 290 h 314"/>
                <a:gd name="T34" fmla="*/ 48 w 322"/>
                <a:gd name="T35" fmla="*/ 308 h 314"/>
                <a:gd name="T36" fmla="*/ 78 w 322"/>
                <a:gd name="T37" fmla="*/ 314 h 314"/>
                <a:gd name="T38" fmla="*/ 94 w 322"/>
                <a:gd name="T39" fmla="*/ 312 h 314"/>
                <a:gd name="T40" fmla="*/ 122 w 322"/>
                <a:gd name="T41" fmla="*/ 300 h 314"/>
                <a:gd name="T42" fmla="*/ 144 w 322"/>
                <a:gd name="T43" fmla="*/ 280 h 314"/>
                <a:gd name="T44" fmla="*/ 156 w 322"/>
                <a:gd name="T45" fmla="*/ 252 h 314"/>
                <a:gd name="T46" fmla="*/ 156 w 322"/>
                <a:gd name="T47" fmla="*/ 236 h 314"/>
                <a:gd name="T48" fmla="*/ 154 w 322"/>
                <a:gd name="T49" fmla="*/ 214 h 314"/>
                <a:gd name="T50" fmla="*/ 146 w 322"/>
                <a:gd name="T51" fmla="*/ 196 h 314"/>
                <a:gd name="T52" fmla="*/ 250 w 322"/>
                <a:gd name="T53" fmla="*/ 150 h 314"/>
                <a:gd name="T54" fmla="*/ 242 w 322"/>
                <a:gd name="T55" fmla="*/ 100 h 314"/>
                <a:gd name="T56" fmla="*/ 300 w 322"/>
                <a:gd name="T57" fmla="*/ 114 h 314"/>
                <a:gd name="T58" fmla="*/ 78 w 322"/>
                <a:gd name="T59" fmla="*/ 270 h 314"/>
                <a:gd name="T60" fmla="*/ 64 w 322"/>
                <a:gd name="T61" fmla="*/ 268 h 314"/>
                <a:gd name="T62" fmla="*/ 52 w 322"/>
                <a:gd name="T63" fmla="*/ 260 h 314"/>
                <a:gd name="T64" fmla="*/ 46 w 322"/>
                <a:gd name="T65" fmla="*/ 250 h 314"/>
                <a:gd name="T66" fmla="*/ 42 w 322"/>
                <a:gd name="T67" fmla="*/ 236 h 314"/>
                <a:gd name="T68" fmla="*/ 42 w 322"/>
                <a:gd name="T69" fmla="*/ 228 h 314"/>
                <a:gd name="T70" fmla="*/ 48 w 322"/>
                <a:gd name="T71" fmla="*/ 216 h 314"/>
                <a:gd name="T72" fmla="*/ 58 w 322"/>
                <a:gd name="T73" fmla="*/ 206 h 314"/>
                <a:gd name="T74" fmla="*/ 70 w 322"/>
                <a:gd name="T75" fmla="*/ 200 h 314"/>
                <a:gd name="T76" fmla="*/ 78 w 322"/>
                <a:gd name="T77" fmla="*/ 200 h 314"/>
                <a:gd name="T78" fmla="*/ 92 w 322"/>
                <a:gd name="T79" fmla="*/ 202 h 314"/>
                <a:gd name="T80" fmla="*/ 104 w 322"/>
                <a:gd name="T81" fmla="*/ 210 h 314"/>
                <a:gd name="T82" fmla="*/ 112 w 322"/>
                <a:gd name="T83" fmla="*/ 222 h 314"/>
                <a:gd name="T84" fmla="*/ 114 w 322"/>
                <a:gd name="T85" fmla="*/ 236 h 314"/>
                <a:gd name="T86" fmla="*/ 114 w 322"/>
                <a:gd name="T87" fmla="*/ 242 h 314"/>
                <a:gd name="T88" fmla="*/ 108 w 322"/>
                <a:gd name="T89" fmla="*/ 256 h 314"/>
                <a:gd name="T90" fmla="*/ 98 w 322"/>
                <a:gd name="T91" fmla="*/ 264 h 314"/>
                <a:gd name="T92" fmla="*/ 86 w 322"/>
                <a:gd name="T93" fmla="*/ 270 h 314"/>
                <a:gd name="T94" fmla="*/ 78 w 322"/>
                <a:gd name="T95" fmla="*/ 27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2" h="314">
                  <a:moveTo>
                    <a:pt x="300" y="114"/>
                  </a:moveTo>
                  <a:lnTo>
                    <a:pt x="322" y="92"/>
                  </a:lnTo>
                  <a:lnTo>
                    <a:pt x="286" y="56"/>
                  </a:lnTo>
                  <a:lnTo>
                    <a:pt x="308" y="34"/>
                  </a:lnTo>
                  <a:lnTo>
                    <a:pt x="308" y="34"/>
                  </a:lnTo>
                  <a:lnTo>
                    <a:pt x="312" y="28"/>
                  </a:lnTo>
                  <a:lnTo>
                    <a:pt x="314" y="20"/>
                  </a:lnTo>
                  <a:lnTo>
                    <a:pt x="312" y="12"/>
                  </a:lnTo>
                  <a:lnTo>
                    <a:pt x="308" y="6"/>
                  </a:lnTo>
                  <a:lnTo>
                    <a:pt x="308" y="6"/>
                  </a:lnTo>
                  <a:lnTo>
                    <a:pt x="300" y="2"/>
                  </a:lnTo>
                  <a:lnTo>
                    <a:pt x="292" y="0"/>
                  </a:lnTo>
                  <a:lnTo>
                    <a:pt x="286" y="2"/>
                  </a:lnTo>
                  <a:lnTo>
                    <a:pt x="278" y="6"/>
                  </a:lnTo>
                  <a:lnTo>
                    <a:pt x="118" y="168"/>
                  </a:lnTo>
                  <a:lnTo>
                    <a:pt x="118" y="168"/>
                  </a:lnTo>
                  <a:lnTo>
                    <a:pt x="108" y="162"/>
                  </a:lnTo>
                  <a:lnTo>
                    <a:pt x="98" y="160"/>
                  </a:lnTo>
                  <a:lnTo>
                    <a:pt x="88" y="158"/>
                  </a:lnTo>
                  <a:lnTo>
                    <a:pt x="78" y="156"/>
                  </a:lnTo>
                  <a:lnTo>
                    <a:pt x="78" y="156"/>
                  </a:lnTo>
                  <a:lnTo>
                    <a:pt x="62" y="158"/>
                  </a:lnTo>
                  <a:lnTo>
                    <a:pt x="48" y="162"/>
                  </a:lnTo>
                  <a:lnTo>
                    <a:pt x="34" y="170"/>
                  </a:lnTo>
                  <a:lnTo>
                    <a:pt x="22" y="180"/>
                  </a:lnTo>
                  <a:lnTo>
                    <a:pt x="12" y="192"/>
                  </a:lnTo>
                  <a:lnTo>
                    <a:pt x="6" y="204"/>
                  </a:lnTo>
                  <a:lnTo>
                    <a:pt x="0" y="220"/>
                  </a:lnTo>
                  <a:lnTo>
                    <a:pt x="0" y="236"/>
                  </a:lnTo>
                  <a:lnTo>
                    <a:pt x="0" y="236"/>
                  </a:lnTo>
                  <a:lnTo>
                    <a:pt x="0" y="252"/>
                  </a:lnTo>
                  <a:lnTo>
                    <a:pt x="6" y="266"/>
                  </a:lnTo>
                  <a:lnTo>
                    <a:pt x="12" y="280"/>
                  </a:lnTo>
                  <a:lnTo>
                    <a:pt x="22" y="290"/>
                  </a:lnTo>
                  <a:lnTo>
                    <a:pt x="34" y="300"/>
                  </a:lnTo>
                  <a:lnTo>
                    <a:pt x="48" y="308"/>
                  </a:lnTo>
                  <a:lnTo>
                    <a:pt x="62" y="312"/>
                  </a:lnTo>
                  <a:lnTo>
                    <a:pt x="78" y="314"/>
                  </a:lnTo>
                  <a:lnTo>
                    <a:pt x="78" y="314"/>
                  </a:lnTo>
                  <a:lnTo>
                    <a:pt x="94" y="312"/>
                  </a:lnTo>
                  <a:lnTo>
                    <a:pt x="108" y="308"/>
                  </a:lnTo>
                  <a:lnTo>
                    <a:pt x="122" y="300"/>
                  </a:lnTo>
                  <a:lnTo>
                    <a:pt x="134" y="290"/>
                  </a:lnTo>
                  <a:lnTo>
                    <a:pt x="144" y="280"/>
                  </a:lnTo>
                  <a:lnTo>
                    <a:pt x="150" y="266"/>
                  </a:lnTo>
                  <a:lnTo>
                    <a:pt x="156" y="252"/>
                  </a:lnTo>
                  <a:lnTo>
                    <a:pt x="156" y="236"/>
                  </a:lnTo>
                  <a:lnTo>
                    <a:pt x="156" y="236"/>
                  </a:lnTo>
                  <a:lnTo>
                    <a:pt x="156" y="224"/>
                  </a:lnTo>
                  <a:lnTo>
                    <a:pt x="154" y="214"/>
                  </a:lnTo>
                  <a:lnTo>
                    <a:pt x="150" y="204"/>
                  </a:lnTo>
                  <a:lnTo>
                    <a:pt x="146" y="196"/>
                  </a:lnTo>
                  <a:lnTo>
                    <a:pt x="222" y="120"/>
                  </a:lnTo>
                  <a:lnTo>
                    <a:pt x="250" y="150"/>
                  </a:lnTo>
                  <a:lnTo>
                    <a:pt x="272" y="128"/>
                  </a:lnTo>
                  <a:lnTo>
                    <a:pt x="242" y="100"/>
                  </a:lnTo>
                  <a:lnTo>
                    <a:pt x="264" y="78"/>
                  </a:lnTo>
                  <a:lnTo>
                    <a:pt x="300" y="114"/>
                  </a:lnTo>
                  <a:close/>
                  <a:moveTo>
                    <a:pt x="78" y="270"/>
                  </a:moveTo>
                  <a:lnTo>
                    <a:pt x="78" y="270"/>
                  </a:lnTo>
                  <a:lnTo>
                    <a:pt x="70" y="270"/>
                  </a:lnTo>
                  <a:lnTo>
                    <a:pt x="64" y="268"/>
                  </a:lnTo>
                  <a:lnTo>
                    <a:pt x="58" y="264"/>
                  </a:lnTo>
                  <a:lnTo>
                    <a:pt x="52" y="260"/>
                  </a:lnTo>
                  <a:lnTo>
                    <a:pt x="48" y="256"/>
                  </a:lnTo>
                  <a:lnTo>
                    <a:pt x="46" y="250"/>
                  </a:lnTo>
                  <a:lnTo>
                    <a:pt x="42" y="242"/>
                  </a:lnTo>
                  <a:lnTo>
                    <a:pt x="42" y="236"/>
                  </a:lnTo>
                  <a:lnTo>
                    <a:pt x="42" y="236"/>
                  </a:lnTo>
                  <a:lnTo>
                    <a:pt x="42" y="228"/>
                  </a:lnTo>
                  <a:lnTo>
                    <a:pt x="46" y="222"/>
                  </a:lnTo>
                  <a:lnTo>
                    <a:pt x="48" y="216"/>
                  </a:lnTo>
                  <a:lnTo>
                    <a:pt x="52" y="210"/>
                  </a:lnTo>
                  <a:lnTo>
                    <a:pt x="58" y="206"/>
                  </a:lnTo>
                  <a:lnTo>
                    <a:pt x="64" y="202"/>
                  </a:lnTo>
                  <a:lnTo>
                    <a:pt x="70" y="200"/>
                  </a:lnTo>
                  <a:lnTo>
                    <a:pt x="78" y="200"/>
                  </a:lnTo>
                  <a:lnTo>
                    <a:pt x="78" y="200"/>
                  </a:lnTo>
                  <a:lnTo>
                    <a:pt x="86" y="200"/>
                  </a:lnTo>
                  <a:lnTo>
                    <a:pt x="92" y="202"/>
                  </a:lnTo>
                  <a:lnTo>
                    <a:pt x="98" y="206"/>
                  </a:lnTo>
                  <a:lnTo>
                    <a:pt x="104" y="210"/>
                  </a:lnTo>
                  <a:lnTo>
                    <a:pt x="108" y="216"/>
                  </a:lnTo>
                  <a:lnTo>
                    <a:pt x="112" y="222"/>
                  </a:lnTo>
                  <a:lnTo>
                    <a:pt x="114" y="228"/>
                  </a:lnTo>
                  <a:lnTo>
                    <a:pt x="114" y="236"/>
                  </a:lnTo>
                  <a:lnTo>
                    <a:pt x="114" y="236"/>
                  </a:lnTo>
                  <a:lnTo>
                    <a:pt x="114" y="242"/>
                  </a:lnTo>
                  <a:lnTo>
                    <a:pt x="112" y="250"/>
                  </a:lnTo>
                  <a:lnTo>
                    <a:pt x="108" y="256"/>
                  </a:lnTo>
                  <a:lnTo>
                    <a:pt x="104" y="260"/>
                  </a:lnTo>
                  <a:lnTo>
                    <a:pt x="98" y="264"/>
                  </a:lnTo>
                  <a:lnTo>
                    <a:pt x="92" y="268"/>
                  </a:lnTo>
                  <a:lnTo>
                    <a:pt x="86" y="270"/>
                  </a:lnTo>
                  <a:lnTo>
                    <a:pt x="78" y="270"/>
                  </a:lnTo>
                  <a:lnTo>
                    <a:pt x="78" y="2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29" name="Group 228"/>
          <p:cNvGrpSpPr/>
          <p:nvPr/>
        </p:nvGrpSpPr>
        <p:grpSpPr>
          <a:xfrm>
            <a:off x="3333451" y="3508454"/>
            <a:ext cx="1224000" cy="323007"/>
            <a:chOff x="3333451" y="3508454"/>
            <a:chExt cx="1224000" cy="323007"/>
          </a:xfrm>
        </p:grpSpPr>
        <p:sp>
          <p:nvSpPr>
            <p:cNvPr id="260" name="Round Diagonal Corner Rectangle 216"/>
            <p:cNvSpPr/>
            <p:nvPr/>
          </p:nvSpPr>
          <p:spPr>
            <a:xfrm>
              <a:off x="3333451" y="3508454"/>
              <a:ext cx="1224000" cy="323007"/>
            </a:xfrm>
            <a:prstGeom prst="round2DiagRect">
              <a:avLst>
                <a:gd name="adj1" fmla="val 21773"/>
                <a:gd name="adj2" fmla="val 0"/>
              </a:avLst>
            </a:prstGeom>
            <a:solidFill>
              <a:schemeClr val="bg2"/>
            </a:solid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API</a:t>
              </a:r>
            </a:p>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portal</a:t>
              </a:r>
            </a:p>
          </p:txBody>
        </p:sp>
        <p:grpSp>
          <p:nvGrpSpPr>
            <p:cNvPr id="261" name="Group 260"/>
            <p:cNvGrpSpPr/>
            <p:nvPr/>
          </p:nvGrpSpPr>
          <p:grpSpPr>
            <a:xfrm>
              <a:off x="3414783" y="3583314"/>
              <a:ext cx="191296" cy="151330"/>
              <a:chOff x="1949450" y="2284413"/>
              <a:chExt cx="660400" cy="574675"/>
            </a:xfrm>
          </p:grpSpPr>
          <p:sp>
            <p:nvSpPr>
              <p:cNvPr id="262" name="Rectangle 15"/>
              <p:cNvSpPr>
                <a:spLocks noChangeArrowheads="1"/>
              </p:cNvSpPr>
              <p:nvPr/>
            </p:nvSpPr>
            <p:spPr bwMode="auto">
              <a:xfrm>
                <a:off x="2152650" y="2354263"/>
                <a:ext cx="117475" cy="120650"/>
              </a:xfrm>
              <a:prstGeom prst="rect">
                <a:avLst/>
              </a:prstGeom>
              <a:noFill/>
              <a:ln w="9525">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3" name="Rectangle 16"/>
              <p:cNvSpPr>
                <a:spLocks noChangeArrowheads="1"/>
              </p:cNvSpPr>
              <p:nvPr/>
            </p:nvSpPr>
            <p:spPr bwMode="auto">
              <a:xfrm>
                <a:off x="2152650" y="2509838"/>
                <a:ext cx="117475" cy="117475"/>
              </a:xfrm>
              <a:prstGeom prst="rect">
                <a:avLst/>
              </a:prstGeom>
              <a:noFill/>
              <a:ln w="9525">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4" name="Line 17"/>
              <p:cNvSpPr>
                <a:spLocks noChangeShapeType="1"/>
              </p:cNvSpPr>
              <p:nvPr/>
            </p:nvSpPr>
            <p:spPr bwMode="auto">
              <a:xfrm>
                <a:off x="2301875" y="2366963"/>
                <a:ext cx="130175" cy="0"/>
              </a:xfrm>
              <a:prstGeom prst="line">
                <a:avLst/>
              </a:prstGeom>
              <a:noFill/>
              <a:ln w="9525">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5" name="Line 18"/>
              <p:cNvSpPr>
                <a:spLocks noChangeShapeType="1"/>
              </p:cNvSpPr>
              <p:nvPr/>
            </p:nvSpPr>
            <p:spPr bwMode="auto">
              <a:xfrm>
                <a:off x="2301875" y="2392363"/>
                <a:ext cx="130175" cy="0"/>
              </a:xfrm>
              <a:prstGeom prst="line">
                <a:avLst/>
              </a:prstGeom>
              <a:noFill/>
              <a:ln w="9525">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6" name="Line 19"/>
              <p:cNvSpPr>
                <a:spLocks noChangeShapeType="1"/>
              </p:cNvSpPr>
              <p:nvPr/>
            </p:nvSpPr>
            <p:spPr bwMode="auto">
              <a:xfrm>
                <a:off x="2301875" y="2414588"/>
                <a:ext cx="130175" cy="0"/>
              </a:xfrm>
              <a:prstGeom prst="line">
                <a:avLst/>
              </a:prstGeom>
              <a:noFill/>
              <a:ln w="9525">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7" name="Line 20"/>
              <p:cNvSpPr>
                <a:spLocks noChangeShapeType="1"/>
              </p:cNvSpPr>
              <p:nvPr/>
            </p:nvSpPr>
            <p:spPr bwMode="auto">
              <a:xfrm>
                <a:off x="2301875" y="2436813"/>
                <a:ext cx="130175" cy="0"/>
              </a:xfrm>
              <a:prstGeom prst="line">
                <a:avLst/>
              </a:prstGeom>
              <a:noFill/>
              <a:ln w="9525">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8" name="Line 21"/>
              <p:cNvSpPr>
                <a:spLocks noChangeShapeType="1"/>
              </p:cNvSpPr>
              <p:nvPr/>
            </p:nvSpPr>
            <p:spPr bwMode="auto">
              <a:xfrm>
                <a:off x="2301875" y="2462213"/>
                <a:ext cx="130175" cy="0"/>
              </a:xfrm>
              <a:prstGeom prst="line">
                <a:avLst/>
              </a:prstGeom>
              <a:noFill/>
              <a:ln w="9525">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9" name="Line 22"/>
              <p:cNvSpPr>
                <a:spLocks noChangeShapeType="1"/>
              </p:cNvSpPr>
              <p:nvPr/>
            </p:nvSpPr>
            <p:spPr bwMode="auto">
              <a:xfrm>
                <a:off x="2301875" y="2522538"/>
                <a:ext cx="130175" cy="0"/>
              </a:xfrm>
              <a:prstGeom prst="line">
                <a:avLst/>
              </a:prstGeom>
              <a:noFill/>
              <a:ln w="9525">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0" name="Line 23"/>
              <p:cNvSpPr>
                <a:spLocks noChangeShapeType="1"/>
              </p:cNvSpPr>
              <p:nvPr/>
            </p:nvSpPr>
            <p:spPr bwMode="auto">
              <a:xfrm>
                <a:off x="2301875" y="2544763"/>
                <a:ext cx="130175" cy="0"/>
              </a:xfrm>
              <a:prstGeom prst="line">
                <a:avLst/>
              </a:prstGeom>
              <a:noFill/>
              <a:ln w="9525">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1" name="Line 24"/>
              <p:cNvSpPr>
                <a:spLocks noChangeShapeType="1"/>
              </p:cNvSpPr>
              <p:nvPr/>
            </p:nvSpPr>
            <p:spPr bwMode="auto">
              <a:xfrm>
                <a:off x="2301875" y="2570163"/>
                <a:ext cx="130175" cy="0"/>
              </a:xfrm>
              <a:prstGeom prst="line">
                <a:avLst/>
              </a:prstGeom>
              <a:noFill/>
              <a:ln w="9525">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2" name="Line 25"/>
              <p:cNvSpPr>
                <a:spLocks noChangeShapeType="1"/>
              </p:cNvSpPr>
              <p:nvPr/>
            </p:nvSpPr>
            <p:spPr bwMode="auto">
              <a:xfrm>
                <a:off x="2301875" y="2592388"/>
                <a:ext cx="130175" cy="0"/>
              </a:xfrm>
              <a:prstGeom prst="line">
                <a:avLst/>
              </a:prstGeom>
              <a:noFill/>
              <a:ln w="9525">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3" name="Line 26"/>
              <p:cNvSpPr>
                <a:spLocks noChangeShapeType="1"/>
              </p:cNvSpPr>
              <p:nvPr/>
            </p:nvSpPr>
            <p:spPr bwMode="auto">
              <a:xfrm>
                <a:off x="2301875" y="2617788"/>
                <a:ext cx="130175" cy="0"/>
              </a:xfrm>
              <a:prstGeom prst="line">
                <a:avLst/>
              </a:prstGeom>
              <a:noFill/>
              <a:ln w="9525">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4" name="Freeform 27"/>
              <p:cNvSpPr>
                <a:spLocks/>
              </p:cNvSpPr>
              <p:nvPr/>
            </p:nvSpPr>
            <p:spPr bwMode="auto">
              <a:xfrm>
                <a:off x="1949450" y="2284413"/>
                <a:ext cx="660400" cy="517525"/>
              </a:xfrm>
              <a:custGeom>
                <a:avLst/>
                <a:gdLst>
                  <a:gd name="T0" fmla="*/ 416 w 416"/>
                  <a:gd name="T1" fmla="*/ 298 h 326"/>
                  <a:gd name="T2" fmla="*/ 416 w 416"/>
                  <a:gd name="T3" fmla="*/ 298 h 326"/>
                  <a:gd name="T4" fmla="*/ 414 w 416"/>
                  <a:gd name="T5" fmla="*/ 308 h 326"/>
                  <a:gd name="T6" fmla="*/ 408 w 416"/>
                  <a:gd name="T7" fmla="*/ 318 h 326"/>
                  <a:gd name="T8" fmla="*/ 398 w 416"/>
                  <a:gd name="T9" fmla="*/ 324 h 326"/>
                  <a:gd name="T10" fmla="*/ 388 w 416"/>
                  <a:gd name="T11" fmla="*/ 326 h 326"/>
                  <a:gd name="T12" fmla="*/ 28 w 416"/>
                  <a:gd name="T13" fmla="*/ 326 h 326"/>
                  <a:gd name="T14" fmla="*/ 28 w 416"/>
                  <a:gd name="T15" fmla="*/ 326 h 326"/>
                  <a:gd name="T16" fmla="*/ 16 w 416"/>
                  <a:gd name="T17" fmla="*/ 324 h 326"/>
                  <a:gd name="T18" fmla="*/ 8 w 416"/>
                  <a:gd name="T19" fmla="*/ 318 h 326"/>
                  <a:gd name="T20" fmla="*/ 2 w 416"/>
                  <a:gd name="T21" fmla="*/ 308 h 326"/>
                  <a:gd name="T22" fmla="*/ 0 w 416"/>
                  <a:gd name="T23" fmla="*/ 298 h 326"/>
                  <a:gd name="T24" fmla="*/ 0 w 416"/>
                  <a:gd name="T25" fmla="*/ 30 h 326"/>
                  <a:gd name="T26" fmla="*/ 0 w 416"/>
                  <a:gd name="T27" fmla="*/ 30 h 326"/>
                  <a:gd name="T28" fmla="*/ 2 w 416"/>
                  <a:gd name="T29" fmla="*/ 18 h 326"/>
                  <a:gd name="T30" fmla="*/ 8 w 416"/>
                  <a:gd name="T31" fmla="*/ 10 h 326"/>
                  <a:gd name="T32" fmla="*/ 16 w 416"/>
                  <a:gd name="T33" fmla="*/ 4 h 326"/>
                  <a:gd name="T34" fmla="*/ 28 w 416"/>
                  <a:gd name="T35" fmla="*/ 0 h 326"/>
                  <a:gd name="T36" fmla="*/ 388 w 416"/>
                  <a:gd name="T37" fmla="*/ 0 h 326"/>
                  <a:gd name="T38" fmla="*/ 388 w 416"/>
                  <a:gd name="T39" fmla="*/ 0 h 326"/>
                  <a:gd name="T40" fmla="*/ 398 w 416"/>
                  <a:gd name="T41" fmla="*/ 4 h 326"/>
                  <a:gd name="T42" fmla="*/ 408 w 416"/>
                  <a:gd name="T43" fmla="*/ 10 h 326"/>
                  <a:gd name="T44" fmla="*/ 414 w 416"/>
                  <a:gd name="T45" fmla="*/ 18 h 326"/>
                  <a:gd name="T46" fmla="*/ 416 w 416"/>
                  <a:gd name="T47" fmla="*/ 30 h 326"/>
                  <a:gd name="T48" fmla="*/ 416 w 416"/>
                  <a:gd name="T49" fmla="*/ 29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6" h="326">
                    <a:moveTo>
                      <a:pt x="416" y="298"/>
                    </a:moveTo>
                    <a:lnTo>
                      <a:pt x="416" y="298"/>
                    </a:lnTo>
                    <a:lnTo>
                      <a:pt x="414" y="308"/>
                    </a:lnTo>
                    <a:lnTo>
                      <a:pt x="408" y="318"/>
                    </a:lnTo>
                    <a:lnTo>
                      <a:pt x="398" y="324"/>
                    </a:lnTo>
                    <a:lnTo>
                      <a:pt x="388" y="326"/>
                    </a:lnTo>
                    <a:lnTo>
                      <a:pt x="28" y="326"/>
                    </a:lnTo>
                    <a:lnTo>
                      <a:pt x="28" y="326"/>
                    </a:lnTo>
                    <a:lnTo>
                      <a:pt x="16" y="324"/>
                    </a:lnTo>
                    <a:lnTo>
                      <a:pt x="8" y="318"/>
                    </a:lnTo>
                    <a:lnTo>
                      <a:pt x="2" y="308"/>
                    </a:lnTo>
                    <a:lnTo>
                      <a:pt x="0" y="298"/>
                    </a:lnTo>
                    <a:lnTo>
                      <a:pt x="0" y="30"/>
                    </a:lnTo>
                    <a:lnTo>
                      <a:pt x="0" y="30"/>
                    </a:lnTo>
                    <a:lnTo>
                      <a:pt x="2" y="18"/>
                    </a:lnTo>
                    <a:lnTo>
                      <a:pt x="8" y="10"/>
                    </a:lnTo>
                    <a:lnTo>
                      <a:pt x="16" y="4"/>
                    </a:lnTo>
                    <a:lnTo>
                      <a:pt x="28" y="0"/>
                    </a:lnTo>
                    <a:lnTo>
                      <a:pt x="388" y="0"/>
                    </a:lnTo>
                    <a:lnTo>
                      <a:pt x="388" y="0"/>
                    </a:lnTo>
                    <a:lnTo>
                      <a:pt x="398" y="4"/>
                    </a:lnTo>
                    <a:lnTo>
                      <a:pt x="408" y="10"/>
                    </a:lnTo>
                    <a:lnTo>
                      <a:pt x="414" y="18"/>
                    </a:lnTo>
                    <a:lnTo>
                      <a:pt x="416" y="30"/>
                    </a:lnTo>
                    <a:lnTo>
                      <a:pt x="416" y="298"/>
                    </a:lnTo>
                    <a:close/>
                  </a:path>
                </a:pathLst>
              </a:custGeom>
              <a:noFill/>
              <a:ln w="12700">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5" name="Line 28"/>
              <p:cNvSpPr>
                <a:spLocks noChangeShapeType="1"/>
              </p:cNvSpPr>
              <p:nvPr/>
            </p:nvSpPr>
            <p:spPr bwMode="auto">
              <a:xfrm>
                <a:off x="2079625" y="2859088"/>
                <a:ext cx="400050"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6" name="Line 29"/>
              <p:cNvSpPr>
                <a:spLocks noChangeShapeType="1"/>
              </p:cNvSpPr>
              <p:nvPr/>
            </p:nvSpPr>
            <p:spPr bwMode="auto">
              <a:xfrm>
                <a:off x="2279650" y="2801938"/>
                <a:ext cx="0" cy="5715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7" name="Freeform 30"/>
              <p:cNvSpPr>
                <a:spLocks noEditPoints="1"/>
              </p:cNvSpPr>
              <p:nvPr/>
            </p:nvSpPr>
            <p:spPr bwMode="auto">
              <a:xfrm>
                <a:off x="1949450" y="2687638"/>
                <a:ext cx="660400" cy="114300"/>
              </a:xfrm>
              <a:custGeom>
                <a:avLst/>
                <a:gdLst>
                  <a:gd name="T0" fmla="*/ 0 w 416"/>
                  <a:gd name="T1" fmla="*/ 0 h 72"/>
                  <a:gd name="T2" fmla="*/ 0 w 416"/>
                  <a:gd name="T3" fmla="*/ 40 h 72"/>
                  <a:gd name="T4" fmla="*/ 0 w 416"/>
                  <a:gd name="T5" fmla="*/ 40 h 72"/>
                  <a:gd name="T6" fmla="*/ 0 w 416"/>
                  <a:gd name="T7" fmla="*/ 46 h 72"/>
                  <a:gd name="T8" fmla="*/ 2 w 416"/>
                  <a:gd name="T9" fmla="*/ 52 h 72"/>
                  <a:gd name="T10" fmla="*/ 10 w 416"/>
                  <a:gd name="T11" fmla="*/ 62 h 72"/>
                  <a:gd name="T12" fmla="*/ 18 w 416"/>
                  <a:gd name="T13" fmla="*/ 70 h 72"/>
                  <a:gd name="T14" fmla="*/ 24 w 416"/>
                  <a:gd name="T15" fmla="*/ 72 h 72"/>
                  <a:gd name="T16" fmla="*/ 32 w 416"/>
                  <a:gd name="T17" fmla="*/ 72 h 72"/>
                  <a:gd name="T18" fmla="*/ 384 w 416"/>
                  <a:gd name="T19" fmla="*/ 72 h 72"/>
                  <a:gd name="T20" fmla="*/ 384 w 416"/>
                  <a:gd name="T21" fmla="*/ 72 h 72"/>
                  <a:gd name="T22" fmla="*/ 390 w 416"/>
                  <a:gd name="T23" fmla="*/ 72 h 72"/>
                  <a:gd name="T24" fmla="*/ 396 w 416"/>
                  <a:gd name="T25" fmla="*/ 70 h 72"/>
                  <a:gd name="T26" fmla="*/ 406 w 416"/>
                  <a:gd name="T27" fmla="*/ 62 h 72"/>
                  <a:gd name="T28" fmla="*/ 412 w 416"/>
                  <a:gd name="T29" fmla="*/ 54 h 72"/>
                  <a:gd name="T30" fmla="*/ 414 w 416"/>
                  <a:gd name="T31" fmla="*/ 48 h 72"/>
                  <a:gd name="T32" fmla="*/ 416 w 416"/>
                  <a:gd name="T33" fmla="*/ 42 h 72"/>
                  <a:gd name="T34" fmla="*/ 416 w 416"/>
                  <a:gd name="T35" fmla="*/ 0 h 72"/>
                  <a:gd name="T36" fmla="*/ 0 w 416"/>
                  <a:gd name="T37" fmla="*/ 0 h 72"/>
                  <a:gd name="T38" fmla="*/ 208 w 416"/>
                  <a:gd name="T39" fmla="*/ 44 h 72"/>
                  <a:gd name="T40" fmla="*/ 208 w 416"/>
                  <a:gd name="T41" fmla="*/ 44 h 72"/>
                  <a:gd name="T42" fmla="*/ 204 w 416"/>
                  <a:gd name="T43" fmla="*/ 44 h 72"/>
                  <a:gd name="T44" fmla="*/ 202 w 416"/>
                  <a:gd name="T45" fmla="*/ 42 h 72"/>
                  <a:gd name="T46" fmla="*/ 200 w 416"/>
                  <a:gd name="T47" fmla="*/ 40 h 72"/>
                  <a:gd name="T48" fmla="*/ 198 w 416"/>
                  <a:gd name="T49" fmla="*/ 36 h 72"/>
                  <a:gd name="T50" fmla="*/ 198 w 416"/>
                  <a:gd name="T51" fmla="*/ 36 h 72"/>
                  <a:gd name="T52" fmla="*/ 200 w 416"/>
                  <a:gd name="T53" fmla="*/ 32 h 72"/>
                  <a:gd name="T54" fmla="*/ 202 w 416"/>
                  <a:gd name="T55" fmla="*/ 30 h 72"/>
                  <a:gd name="T56" fmla="*/ 204 w 416"/>
                  <a:gd name="T57" fmla="*/ 28 h 72"/>
                  <a:gd name="T58" fmla="*/ 208 w 416"/>
                  <a:gd name="T59" fmla="*/ 26 h 72"/>
                  <a:gd name="T60" fmla="*/ 208 w 416"/>
                  <a:gd name="T61" fmla="*/ 26 h 72"/>
                  <a:gd name="T62" fmla="*/ 212 w 416"/>
                  <a:gd name="T63" fmla="*/ 28 h 72"/>
                  <a:gd name="T64" fmla="*/ 214 w 416"/>
                  <a:gd name="T65" fmla="*/ 30 h 72"/>
                  <a:gd name="T66" fmla="*/ 216 w 416"/>
                  <a:gd name="T67" fmla="*/ 32 h 72"/>
                  <a:gd name="T68" fmla="*/ 216 w 416"/>
                  <a:gd name="T69" fmla="*/ 36 h 72"/>
                  <a:gd name="T70" fmla="*/ 216 w 416"/>
                  <a:gd name="T71" fmla="*/ 36 h 72"/>
                  <a:gd name="T72" fmla="*/ 216 w 416"/>
                  <a:gd name="T73" fmla="*/ 40 h 72"/>
                  <a:gd name="T74" fmla="*/ 214 w 416"/>
                  <a:gd name="T75" fmla="*/ 42 h 72"/>
                  <a:gd name="T76" fmla="*/ 212 w 416"/>
                  <a:gd name="T77" fmla="*/ 44 h 72"/>
                  <a:gd name="T78" fmla="*/ 208 w 416"/>
                  <a:gd name="T79" fmla="*/ 44 h 72"/>
                  <a:gd name="T80" fmla="*/ 208 w 416"/>
                  <a:gd name="T81" fmla="*/ 4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6" h="72">
                    <a:moveTo>
                      <a:pt x="0" y="0"/>
                    </a:moveTo>
                    <a:lnTo>
                      <a:pt x="0" y="40"/>
                    </a:lnTo>
                    <a:lnTo>
                      <a:pt x="0" y="40"/>
                    </a:lnTo>
                    <a:lnTo>
                      <a:pt x="0" y="46"/>
                    </a:lnTo>
                    <a:lnTo>
                      <a:pt x="2" y="52"/>
                    </a:lnTo>
                    <a:lnTo>
                      <a:pt x="10" y="62"/>
                    </a:lnTo>
                    <a:lnTo>
                      <a:pt x="18" y="70"/>
                    </a:lnTo>
                    <a:lnTo>
                      <a:pt x="24" y="72"/>
                    </a:lnTo>
                    <a:lnTo>
                      <a:pt x="32" y="72"/>
                    </a:lnTo>
                    <a:lnTo>
                      <a:pt x="384" y="72"/>
                    </a:lnTo>
                    <a:lnTo>
                      <a:pt x="384" y="72"/>
                    </a:lnTo>
                    <a:lnTo>
                      <a:pt x="390" y="72"/>
                    </a:lnTo>
                    <a:lnTo>
                      <a:pt x="396" y="70"/>
                    </a:lnTo>
                    <a:lnTo>
                      <a:pt x="406" y="62"/>
                    </a:lnTo>
                    <a:lnTo>
                      <a:pt x="412" y="54"/>
                    </a:lnTo>
                    <a:lnTo>
                      <a:pt x="414" y="48"/>
                    </a:lnTo>
                    <a:lnTo>
                      <a:pt x="416" y="42"/>
                    </a:lnTo>
                    <a:lnTo>
                      <a:pt x="416" y="0"/>
                    </a:lnTo>
                    <a:lnTo>
                      <a:pt x="0" y="0"/>
                    </a:lnTo>
                    <a:close/>
                    <a:moveTo>
                      <a:pt x="208" y="44"/>
                    </a:moveTo>
                    <a:lnTo>
                      <a:pt x="208" y="44"/>
                    </a:lnTo>
                    <a:lnTo>
                      <a:pt x="204" y="44"/>
                    </a:lnTo>
                    <a:lnTo>
                      <a:pt x="202" y="42"/>
                    </a:lnTo>
                    <a:lnTo>
                      <a:pt x="200" y="40"/>
                    </a:lnTo>
                    <a:lnTo>
                      <a:pt x="198" y="36"/>
                    </a:lnTo>
                    <a:lnTo>
                      <a:pt x="198" y="36"/>
                    </a:lnTo>
                    <a:lnTo>
                      <a:pt x="200" y="32"/>
                    </a:lnTo>
                    <a:lnTo>
                      <a:pt x="202" y="30"/>
                    </a:lnTo>
                    <a:lnTo>
                      <a:pt x="204" y="28"/>
                    </a:lnTo>
                    <a:lnTo>
                      <a:pt x="208" y="26"/>
                    </a:lnTo>
                    <a:lnTo>
                      <a:pt x="208" y="26"/>
                    </a:lnTo>
                    <a:lnTo>
                      <a:pt x="212" y="28"/>
                    </a:lnTo>
                    <a:lnTo>
                      <a:pt x="214" y="30"/>
                    </a:lnTo>
                    <a:lnTo>
                      <a:pt x="216" y="32"/>
                    </a:lnTo>
                    <a:lnTo>
                      <a:pt x="216" y="36"/>
                    </a:lnTo>
                    <a:lnTo>
                      <a:pt x="216" y="36"/>
                    </a:lnTo>
                    <a:lnTo>
                      <a:pt x="216" y="40"/>
                    </a:lnTo>
                    <a:lnTo>
                      <a:pt x="214" y="42"/>
                    </a:lnTo>
                    <a:lnTo>
                      <a:pt x="212" y="44"/>
                    </a:lnTo>
                    <a:lnTo>
                      <a:pt x="208" y="44"/>
                    </a:lnTo>
                    <a:lnTo>
                      <a:pt x="208"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31" name="Group 230"/>
          <p:cNvGrpSpPr/>
          <p:nvPr/>
        </p:nvGrpSpPr>
        <p:grpSpPr>
          <a:xfrm>
            <a:off x="5930843" y="3508454"/>
            <a:ext cx="1224000" cy="323007"/>
            <a:chOff x="5930843" y="3508454"/>
            <a:chExt cx="1224000" cy="323007"/>
          </a:xfrm>
        </p:grpSpPr>
        <p:sp>
          <p:nvSpPr>
            <p:cNvPr id="279" name="Round Diagonal Corner Rectangle 216"/>
            <p:cNvSpPr/>
            <p:nvPr/>
          </p:nvSpPr>
          <p:spPr>
            <a:xfrm>
              <a:off x="5930843" y="3508454"/>
              <a:ext cx="1224000" cy="323007"/>
            </a:xfrm>
            <a:prstGeom prst="round2DiagRect">
              <a:avLst>
                <a:gd name="adj1" fmla="val 21773"/>
                <a:gd name="adj2" fmla="val 0"/>
              </a:avLst>
            </a:prstGeom>
            <a:solidFill>
              <a:schemeClr val="bg2"/>
            </a:solid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Master data </a:t>
              </a:r>
            </a:p>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management</a:t>
              </a:r>
            </a:p>
          </p:txBody>
        </p:sp>
        <p:grpSp>
          <p:nvGrpSpPr>
            <p:cNvPr id="280" name="Group 279"/>
            <p:cNvGrpSpPr/>
            <p:nvPr/>
          </p:nvGrpSpPr>
          <p:grpSpPr>
            <a:xfrm>
              <a:off x="6036882" y="3564858"/>
              <a:ext cx="207374" cy="217505"/>
              <a:chOff x="3838575" y="2344738"/>
              <a:chExt cx="660400" cy="682625"/>
            </a:xfrm>
          </p:grpSpPr>
          <p:sp>
            <p:nvSpPr>
              <p:cNvPr id="281" name="Freeform 37"/>
              <p:cNvSpPr>
                <a:spLocks/>
              </p:cNvSpPr>
              <p:nvPr/>
            </p:nvSpPr>
            <p:spPr bwMode="auto">
              <a:xfrm>
                <a:off x="4425950" y="2786063"/>
                <a:ext cx="73025" cy="69850"/>
              </a:xfrm>
              <a:custGeom>
                <a:avLst/>
                <a:gdLst>
                  <a:gd name="T0" fmla="*/ 46 w 46"/>
                  <a:gd name="T1" fmla="*/ 0 h 44"/>
                  <a:gd name="T2" fmla="*/ 46 w 46"/>
                  <a:gd name="T3" fmla="*/ 44 h 44"/>
                  <a:gd name="T4" fmla="*/ 0 w 46"/>
                  <a:gd name="T5" fmla="*/ 44 h 44"/>
                </a:gdLst>
                <a:ahLst/>
                <a:cxnLst>
                  <a:cxn ang="0">
                    <a:pos x="T0" y="T1"/>
                  </a:cxn>
                  <a:cxn ang="0">
                    <a:pos x="T2" y="T3"/>
                  </a:cxn>
                  <a:cxn ang="0">
                    <a:pos x="T4" y="T5"/>
                  </a:cxn>
                </a:cxnLst>
                <a:rect l="0" t="0" r="r" b="b"/>
                <a:pathLst>
                  <a:path w="46" h="44">
                    <a:moveTo>
                      <a:pt x="46" y="0"/>
                    </a:moveTo>
                    <a:lnTo>
                      <a:pt x="46" y="44"/>
                    </a:lnTo>
                    <a:lnTo>
                      <a:pt x="0" y="44"/>
                    </a:lnTo>
                  </a:path>
                </a:pathLst>
              </a:custGeom>
              <a:noFill/>
              <a:ln w="12700">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82" name="Freeform 38"/>
              <p:cNvSpPr>
                <a:spLocks/>
              </p:cNvSpPr>
              <p:nvPr/>
            </p:nvSpPr>
            <p:spPr bwMode="auto">
              <a:xfrm>
                <a:off x="4241800" y="2770188"/>
                <a:ext cx="257175" cy="85725"/>
              </a:xfrm>
              <a:custGeom>
                <a:avLst/>
                <a:gdLst>
                  <a:gd name="T0" fmla="*/ 0 w 162"/>
                  <a:gd name="T1" fmla="*/ 54 h 54"/>
                  <a:gd name="T2" fmla="*/ 0 w 162"/>
                  <a:gd name="T3" fmla="*/ 54 h 54"/>
                  <a:gd name="T4" fmla="*/ 4 w 162"/>
                  <a:gd name="T5" fmla="*/ 44 h 54"/>
                  <a:gd name="T6" fmla="*/ 12 w 162"/>
                  <a:gd name="T7" fmla="*/ 32 h 54"/>
                  <a:gd name="T8" fmla="*/ 20 w 162"/>
                  <a:gd name="T9" fmla="*/ 24 h 54"/>
                  <a:gd name="T10" fmla="*/ 30 w 162"/>
                  <a:gd name="T11" fmla="*/ 16 h 54"/>
                  <a:gd name="T12" fmla="*/ 42 w 162"/>
                  <a:gd name="T13" fmla="*/ 10 h 54"/>
                  <a:gd name="T14" fmla="*/ 54 w 162"/>
                  <a:gd name="T15" fmla="*/ 4 h 54"/>
                  <a:gd name="T16" fmla="*/ 68 w 162"/>
                  <a:gd name="T17" fmla="*/ 2 h 54"/>
                  <a:gd name="T18" fmla="*/ 80 w 162"/>
                  <a:gd name="T19" fmla="*/ 0 h 54"/>
                  <a:gd name="T20" fmla="*/ 80 w 162"/>
                  <a:gd name="T21" fmla="*/ 0 h 54"/>
                  <a:gd name="T22" fmla="*/ 94 w 162"/>
                  <a:gd name="T23" fmla="*/ 2 h 54"/>
                  <a:gd name="T24" fmla="*/ 106 w 162"/>
                  <a:gd name="T25" fmla="*/ 4 h 54"/>
                  <a:gd name="T26" fmla="*/ 118 w 162"/>
                  <a:gd name="T27" fmla="*/ 10 h 54"/>
                  <a:gd name="T28" fmla="*/ 130 w 162"/>
                  <a:gd name="T29" fmla="*/ 16 h 54"/>
                  <a:gd name="T30" fmla="*/ 140 w 162"/>
                  <a:gd name="T31" fmla="*/ 24 h 54"/>
                  <a:gd name="T32" fmla="*/ 150 w 162"/>
                  <a:gd name="T33" fmla="*/ 32 h 54"/>
                  <a:gd name="T34" fmla="*/ 156 w 162"/>
                  <a:gd name="T35" fmla="*/ 44 h 54"/>
                  <a:gd name="T36" fmla="*/ 162 w 162"/>
                  <a:gd name="T3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2" h="54">
                    <a:moveTo>
                      <a:pt x="0" y="54"/>
                    </a:moveTo>
                    <a:lnTo>
                      <a:pt x="0" y="54"/>
                    </a:lnTo>
                    <a:lnTo>
                      <a:pt x="4" y="44"/>
                    </a:lnTo>
                    <a:lnTo>
                      <a:pt x="12" y="32"/>
                    </a:lnTo>
                    <a:lnTo>
                      <a:pt x="20" y="24"/>
                    </a:lnTo>
                    <a:lnTo>
                      <a:pt x="30" y="16"/>
                    </a:lnTo>
                    <a:lnTo>
                      <a:pt x="42" y="10"/>
                    </a:lnTo>
                    <a:lnTo>
                      <a:pt x="54" y="4"/>
                    </a:lnTo>
                    <a:lnTo>
                      <a:pt x="68" y="2"/>
                    </a:lnTo>
                    <a:lnTo>
                      <a:pt x="80" y="0"/>
                    </a:lnTo>
                    <a:lnTo>
                      <a:pt x="80" y="0"/>
                    </a:lnTo>
                    <a:lnTo>
                      <a:pt x="94" y="2"/>
                    </a:lnTo>
                    <a:lnTo>
                      <a:pt x="106" y="4"/>
                    </a:lnTo>
                    <a:lnTo>
                      <a:pt x="118" y="10"/>
                    </a:lnTo>
                    <a:lnTo>
                      <a:pt x="130" y="16"/>
                    </a:lnTo>
                    <a:lnTo>
                      <a:pt x="140" y="24"/>
                    </a:lnTo>
                    <a:lnTo>
                      <a:pt x="150" y="32"/>
                    </a:lnTo>
                    <a:lnTo>
                      <a:pt x="156" y="44"/>
                    </a:lnTo>
                    <a:lnTo>
                      <a:pt x="162" y="54"/>
                    </a:lnTo>
                  </a:path>
                </a:pathLst>
              </a:custGeom>
              <a:noFill/>
              <a:ln w="12700">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83" name="Freeform 39"/>
              <p:cNvSpPr>
                <a:spLocks/>
              </p:cNvSpPr>
              <p:nvPr/>
            </p:nvSpPr>
            <p:spPr bwMode="auto">
              <a:xfrm>
                <a:off x="4241800" y="2941638"/>
                <a:ext cx="69850" cy="73025"/>
              </a:xfrm>
              <a:custGeom>
                <a:avLst/>
                <a:gdLst>
                  <a:gd name="T0" fmla="*/ 0 w 44"/>
                  <a:gd name="T1" fmla="*/ 46 h 46"/>
                  <a:gd name="T2" fmla="*/ 0 w 44"/>
                  <a:gd name="T3" fmla="*/ 0 h 46"/>
                  <a:gd name="T4" fmla="*/ 44 w 44"/>
                  <a:gd name="T5" fmla="*/ 0 h 46"/>
                </a:gdLst>
                <a:ahLst/>
                <a:cxnLst>
                  <a:cxn ang="0">
                    <a:pos x="T0" y="T1"/>
                  </a:cxn>
                  <a:cxn ang="0">
                    <a:pos x="T2" y="T3"/>
                  </a:cxn>
                  <a:cxn ang="0">
                    <a:pos x="T4" y="T5"/>
                  </a:cxn>
                </a:cxnLst>
                <a:rect l="0" t="0" r="r" b="b"/>
                <a:pathLst>
                  <a:path w="44" h="46">
                    <a:moveTo>
                      <a:pt x="0" y="46"/>
                    </a:moveTo>
                    <a:lnTo>
                      <a:pt x="0" y="0"/>
                    </a:lnTo>
                    <a:lnTo>
                      <a:pt x="44" y="0"/>
                    </a:lnTo>
                  </a:path>
                </a:pathLst>
              </a:custGeom>
              <a:noFill/>
              <a:ln w="12700">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84" name="Freeform 40"/>
              <p:cNvSpPr>
                <a:spLocks/>
              </p:cNvSpPr>
              <p:nvPr/>
            </p:nvSpPr>
            <p:spPr bwMode="auto">
              <a:xfrm>
                <a:off x="4241800" y="2941638"/>
                <a:ext cx="257175" cy="85725"/>
              </a:xfrm>
              <a:custGeom>
                <a:avLst/>
                <a:gdLst>
                  <a:gd name="T0" fmla="*/ 162 w 162"/>
                  <a:gd name="T1" fmla="*/ 0 h 54"/>
                  <a:gd name="T2" fmla="*/ 162 w 162"/>
                  <a:gd name="T3" fmla="*/ 0 h 54"/>
                  <a:gd name="T4" fmla="*/ 156 w 162"/>
                  <a:gd name="T5" fmla="*/ 12 h 54"/>
                  <a:gd name="T6" fmla="*/ 150 w 162"/>
                  <a:gd name="T7" fmla="*/ 22 h 54"/>
                  <a:gd name="T8" fmla="*/ 140 w 162"/>
                  <a:gd name="T9" fmla="*/ 32 h 54"/>
                  <a:gd name="T10" fmla="*/ 130 w 162"/>
                  <a:gd name="T11" fmla="*/ 40 h 54"/>
                  <a:gd name="T12" fmla="*/ 118 w 162"/>
                  <a:gd name="T13" fmla="*/ 46 h 54"/>
                  <a:gd name="T14" fmla="*/ 106 w 162"/>
                  <a:gd name="T15" fmla="*/ 50 h 54"/>
                  <a:gd name="T16" fmla="*/ 94 w 162"/>
                  <a:gd name="T17" fmla="*/ 54 h 54"/>
                  <a:gd name="T18" fmla="*/ 80 w 162"/>
                  <a:gd name="T19" fmla="*/ 54 h 54"/>
                  <a:gd name="T20" fmla="*/ 80 w 162"/>
                  <a:gd name="T21" fmla="*/ 54 h 54"/>
                  <a:gd name="T22" fmla="*/ 68 w 162"/>
                  <a:gd name="T23" fmla="*/ 54 h 54"/>
                  <a:gd name="T24" fmla="*/ 54 w 162"/>
                  <a:gd name="T25" fmla="*/ 50 h 54"/>
                  <a:gd name="T26" fmla="*/ 42 w 162"/>
                  <a:gd name="T27" fmla="*/ 46 h 54"/>
                  <a:gd name="T28" fmla="*/ 30 w 162"/>
                  <a:gd name="T29" fmla="*/ 40 h 54"/>
                  <a:gd name="T30" fmla="*/ 20 w 162"/>
                  <a:gd name="T31" fmla="*/ 32 h 54"/>
                  <a:gd name="T32" fmla="*/ 12 w 162"/>
                  <a:gd name="T33" fmla="*/ 22 h 54"/>
                  <a:gd name="T34" fmla="*/ 4 w 162"/>
                  <a:gd name="T35" fmla="*/ 12 h 54"/>
                  <a:gd name="T36" fmla="*/ 0 w 162"/>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2" h="54">
                    <a:moveTo>
                      <a:pt x="162" y="0"/>
                    </a:moveTo>
                    <a:lnTo>
                      <a:pt x="162" y="0"/>
                    </a:lnTo>
                    <a:lnTo>
                      <a:pt x="156" y="12"/>
                    </a:lnTo>
                    <a:lnTo>
                      <a:pt x="150" y="22"/>
                    </a:lnTo>
                    <a:lnTo>
                      <a:pt x="140" y="32"/>
                    </a:lnTo>
                    <a:lnTo>
                      <a:pt x="130" y="40"/>
                    </a:lnTo>
                    <a:lnTo>
                      <a:pt x="118" y="46"/>
                    </a:lnTo>
                    <a:lnTo>
                      <a:pt x="106" y="50"/>
                    </a:lnTo>
                    <a:lnTo>
                      <a:pt x="94" y="54"/>
                    </a:lnTo>
                    <a:lnTo>
                      <a:pt x="80" y="54"/>
                    </a:lnTo>
                    <a:lnTo>
                      <a:pt x="80" y="54"/>
                    </a:lnTo>
                    <a:lnTo>
                      <a:pt x="68" y="54"/>
                    </a:lnTo>
                    <a:lnTo>
                      <a:pt x="54" y="50"/>
                    </a:lnTo>
                    <a:lnTo>
                      <a:pt x="42" y="46"/>
                    </a:lnTo>
                    <a:lnTo>
                      <a:pt x="30" y="40"/>
                    </a:lnTo>
                    <a:lnTo>
                      <a:pt x="20" y="32"/>
                    </a:lnTo>
                    <a:lnTo>
                      <a:pt x="12" y="22"/>
                    </a:lnTo>
                    <a:lnTo>
                      <a:pt x="4" y="12"/>
                    </a:lnTo>
                    <a:lnTo>
                      <a:pt x="0" y="0"/>
                    </a:lnTo>
                  </a:path>
                </a:pathLst>
              </a:custGeom>
              <a:noFill/>
              <a:ln w="12700">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85" name="Freeform 41"/>
              <p:cNvSpPr>
                <a:spLocks/>
              </p:cNvSpPr>
              <p:nvPr/>
            </p:nvSpPr>
            <p:spPr bwMode="auto">
              <a:xfrm>
                <a:off x="3838575" y="2344738"/>
                <a:ext cx="546100" cy="228600"/>
              </a:xfrm>
              <a:custGeom>
                <a:avLst/>
                <a:gdLst>
                  <a:gd name="T0" fmla="*/ 344 w 344"/>
                  <a:gd name="T1" fmla="*/ 72 h 144"/>
                  <a:gd name="T2" fmla="*/ 344 w 344"/>
                  <a:gd name="T3" fmla="*/ 72 h 144"/>
                  <a:gd name="T4" fmla="*/ 342 w 344"/>
                  <a:gd name="T5" fmla="*/ 80 h 144"/>
                  <a:gd name="T6" fmla="*/ 340 w 344"/>
                  <a:gd name="T7" fmla="*/ 88 h 144"/>
                  <a:gd name="T8" fmla="*/ 336 w 344"/>
                  <a:gd name="T9" fmla="*/ 94 h 144"/>
                  <a:gd name="T10" fmla="*/ 330 w 344"/>
                  <a:gd name="T11" fmla="*/ 100 h 144"/>
                  <a:gd name="T12" fmla="*/ 314 w 344"/>
                  <a:gd name="T13" fmla="*/ 114 h 144"/>
                  <a:gd name="T14" fmla="*/ 294 w 344"/>
                  <a:gd name="T15" fmla="*/ 124 h 144"/>
                  <a:gd name="T16" fmla="*/ 268 w 344"/>
                  <a:gd name="T17" fmla="*/ 132 h 144"/>
                  <a:gd name="T18" fmla="*/ 238 w 344"/>
                  <a:gd name="T19" fmla="*/ 140 h 144"/>
                  <a:gd name="T20" fmla="*/ 206 w 344"/>
                  <a:gd name="T21" fmla="*/ 144 h 144"/>
                  <a:gd name="T22" fmla="*/ 172 w 344"/>
                  <a:gd name="T23" fmla="*/ 144 h 144"/>
                  <a:gd name="T24" fmla="*/ 172 w 344"/>
                  <a:gd name="T25" fmla="*/ 144 h 144"/>
                  <a:gd name="T26" fmla="*/ 138 w 344"/>
                  <a:gd name="T27" fmla="*/ 144 h 144"/>
                  <a:gd name="T28" fmla="*/ 106 w 344"/>
                  <a:gd name="T29" fmla="*/ 140 h 144"/>
                  <a:gd name="T30" fmla="*/ 76 w 344"/>
                  <a:gd name="T31" fmla="*/ 132 h 144"/>
                  <a:gd name="T32" fmla="*/ 50 w 344"/>
                  <a:gd name="T33" fmla="*/ 124 h 144"/>
                  <a:gd name="T34" fmla="*/ 30 w 344"/>
                  <a:gd name="T35" fmla="*/ 114 h 144"/>
                  <a:gd name="T36" fmla="*/ 14 w 344"/>
                  <a:gd name="T37" fmla="*/ 100 h 144"/>
                  <a:gd name="T38" fmla="*/ 8 w 344"/>
                  <a:gd name="T39" fmla="*/ 94 h 144"/>
                  <a:gd name="T40" fmla="*/ 4 w 344"/>
                  <a:gd name="T41" fmla="*/ 88 h 144"/>
                  <a:gd name="T42" fmla="*/ 2 w 344"/>
                  <a:gd name="T43" fmla="*/ 80 h 144"/>
                  <a:gd name="T44" fmla="*/ 0 w 344"/>
                  <a:gd name="T45" fmla="*/ 72 h 144"/>
                  <a:gd name="T46" fmla="*/ 0 w 344"/>
                  <a:gd name="T47" fmla="*/ 72 h 144"/>
                  <a:gd name="T48" fmla="*/ 2 w 344"/>
                  <a:gd name="T49" fmla="*/ 66 h 144"/>
                  <a:gd name="T50" fmla="*/ 4 w 344"/>
                  <a:gd name="T51" fmla="*/ 58 h 144"/>
                  <a:gd name="T52" fmla="*/ 8 w 344"/>
                  <a:gd name="T53" fmla="*/ 52 h 144"/>
                  <a:gd name="T54" fmla="*/ 14 w 344"/>
                  <a:gd name="T55" fmla="*/ 44 h 144"/>
                  <a:gd name="T56" fmla="*/ 30 w 344"/>
                  <a:gd name="T57" fmla="*/ 32 h 144"/>
                  <a:gd name="T58" fmla="*/ 50 w 344"/>
                  <a:gd name="T59" fmla="*/ 22 h 144"/>
                  <a:gd name="T60" fmla="*/ 76 w 344"/>
                  <a:gd name="T61" fmla="*/ 12 h 144"/>
                  <a:gd name="T62" fmla="*/ 106 w 344"/>
                  <a:gd name="T63" fmla="*/ 6 h 144"/>
                  <a:gd name="T64" fmla="*/ 138 w 344"/>
                  <a:gd name="T65" fmla="*/ 2 h 144"/>
                  <a:gd name="T66" fmla="*/ 172 w 344"/>
                  <a:gd name="T67" fmla="*/ 0 h 144"/>
                  <a:gd name="T68" fmla="*/ 172 w 344"/>
                  <a:gd name="T69" fmla="*/ 0 h 144"/>
                  <a:gd name="T70" fmla="*/ 206 w 344"/>
                  <a:gd name="T71" fmla="*/ 2 h 144"/>
                  <a:gd name="T72" fmla="*/ 238 w 344"/>
                  <a:gd name="T73" fmla="*/ 6 h 144"/>
                  <a:gd name="T74" fmla="*/ 268 w 344"/>
                  <a:gd name="T75" fmla="*/ 12 h 144"/>
                  <a:gd name="T76" fmla="*/ 294 w 344"/>
                  <a:gd name="T77" fmla="*/ 22 h 144"/>
                  <a:gd name="T78" fmla="*/ 314 w 344"/>
                  <a:gd name="T79" fmla="*/ 32 h 144"/>
                  <a:gd name="T80" fmla="*/ 330 w 344"/>
                  <a:gd name="T81" fmla="*/ 44 h 144"/>
                  <a:gd name="T82" fmla="*/ 336 w 344"/>
                  <a:gd name="T83" fmla="*/ 52 h 144"/>
                  <a:gd name="T84" fmla="*/ 340 w 344"/>
                  <a:gd name="T85" fmla="*/ 58 h 144"/>
                  <a:gd name="T86" fmla="*/ 342 w 344"/>
                  <a:gd name="T87" fmla="*/ 66 h 144"/>
                  <a:gd name="T88" fmla="*/ 344 w 344"/>
                  <a:gd name="T89" fmla="*/ 72 h 144"/>
                  <a:gd name="T90" fmla="*/ 344 w 344"/>
                  <a:gd name="T91"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144">
                    <a:moveTo>
                      <a:pt x="344" y="72"/>
                    </a:moveTo>
                    <a:lnTo>
                      <a:pt x="344" y="72"/>
                    </a:lnTo>
                    <a:lnTo>
                      <a:pt x="342" y="80"/>
                    </a:lnTo>
                    <a:lnTo>
                      <a:pt x="340" y="88"/>
                    </a:lnTo>
                    <a:lnTo>
                      <a:pt x="336" y="94"/>
                    </a:lnTo>
                    <a:lnTo>
                      <a:pt x="330" y="100"/>
                    </a:lnTo>
                    <a:lnTo>
                      <a:pt x="314" y="114"/>
                    </a:lnTo>
                    <a:lnTo>
                      <a:pt x="294" y="124"/>
                    </a:lnTo>
                    <a:lnTo>
                      <a:pt x="268" y="132"/>
                    </a:lnTo>
                    <a:lnTo>
                      <a:pt x="238" y="140"/>
                    </a:lnTo>
                    <a:lnTo>
                      <a:pt x="206" y="144"/>
                    </a:lnTo>
                    <a:lnTo>
                      <a:pt x="172" y="144"/>
                    </a:lnTo>
                    <a:lnTo>
                      <a:pt x="172" y="144"/>
                    </a:lnTo>
                    <a:lnTo>
                      <a:pt x="138" y="144"/>
                    </a:lnTo>
                    <a:lnTo>
                      <a:pt x="106" y="140"/>
                    </a:lnTo>
                    <a:lnTo>
                      <a:pt x="76" y="132"/>
                    </a:lnTo>
                    <a:lnTo>
                      <a:pt x="50" y="124"/>
                    </a:lnTo>
                    <a:lnTo>
                      <a:pt x="30" y="114"/>
                    </a:lnTo>
                    <a:lnTo>
                      <a:pt x="14" y="100"/>
                    </a:lnTo>
                    <a:lnTo>
                      <a:pt x="8" y="94"/>
                    </a:lnTo>
                    <a:lnTo>
                      <a:pt x="4" y="88"/>
                    </a:lnTo>
                    <a:lnTo>
                      <a:pt x="2" y="80"/>
                    </a:lnTo>
                    <a:lnTo>
                      <a:pt x="0" y="72"/>
                    </a:lnTo>
                    <a:lnTo>
                      <a:pt x="0" y="72"/>
                    </a:lnTo>
                    <a:lnTo>
                      <a:pt x="2" y="66"/>
                    </a:lnTo>
                    <a:lnTo>
                      <a:pt x="4" y="58"/>
                    </a:lnTo>
                    <a:lnTo>
                      <a:pt x="8" y="52"/>
                    </a:lnTo>
                    <a:lnTo>
                      <a:pt x="14" y="44"/>
                    </a:lnTo>
                    <a:lnTo>
                      <a:pt x="30" y="32"/>
                    </a:lnTo>
                    <a:lnTo>
                      <a:pt x="50" y="22"/>
                    </a:lnTo>
                    <a:lnTo>
                      <a:pt x="76" y="12"/>
                    </a:lnTo>
                    <a:lnTo>
                      <a:pt x="106" y="6"/>
                    </a:lnTo>
                    <a:lnTo>
                      <a:pt x="138" y="2"/>
                    </a:lnTo>
                    <a:lnTo>
                      <a:pt x="172" y="0"/>
                    </a:lnTo>
                    <a:lnTo>
                      <a:pt x="172" y="0"/>
                    </a:lnTo>
                    <a:lnTo>
                      <a:pt x="206" y="2"/>
                    </a:lnTo>
                    <a:lnTo>
                      <a:pt x="238" y="6"/>
                    </a:lnTo>
                    <a:lnTo>
                      <a:pt x="268" y="12"/>
                    </a:lnTo>
                    <a:lnTo>
                      <a:pt x="294" y="22"/>
                    </a:lnTo>
                    <a:lnTo>
                      <a:pt x="314" y="32"/>
                    </a:lnTo>
                    <a:lnTo>
                      <a:pt x="330" y="44"/>
                    </a:lnTo>
                    <a:lnTo>
                      <a:pt x="336" y="52"/>
                    </a:lnTo>
                    <a:lnTo>
                      <a:pt x="340" y="58"/>
                    </a:lnTo>
                    <a:lnTo>
                      <a:pt x="342" y="66"/>
                    </a:lnTo>
                    <a:lnTo>
                      <a:pt x="344" y="72"/>
                    </a:lnTo>
                    <a:lnTo>
                      <a:pt x="344"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6" name="Freeform 42"/>
              <p:cNvSpPr>
                <a:spLocks/>
              </p:cNvSpPr>
              <p:nvPr/>
            </p:nvSpPr>
            <p:spPr bwMode="auto">
              <a:xfrm>
                <a:off x="3838575" y="2497138"/>
                <a:ext cx="546100" cy="441325"/>
              </a:xfrm>
              <a:custGeom>
                <a:avLst/>
                <a:gdLst>
                  <a:gd name="T0" fmla="*/ 208 w 344"/>
                  <a:gd name="T1" fmla="*/ 244 h 278"/>
                  <a:gd name="T2" fmla="*/ 216 w 344"/>
                  <a:gd name="T3" fmla="*/ 202 h 278"/>
                  <a:gd name="T4" fmla="*/ 240 w 344"/>
                  <a:gd name="T5" fmla="*/ 168 h 278"/>
                  <a:gd name="T6" fmla="*/ 274 w 344"/>
                  <a:gd name="T7" fmla="*/ 144 h 278"/>
                  <a:gd name="T8" fmla="*/ 318 w 344"/>
                  <a:gd name="T9" fmla="*/ 136 h 278"/>
                  <a:gd name="T10" fmla="*/ 330 w 344"/>
                  <a:gd name="T11" fmla="*/ 136 h 278"/>
                  <a:gd name="T12" fmla="*/ 332 w 344"/>
                  <a:gd name="T13" fmla="*/ 136 h 278"/>
                  <a:gd name="T14" fmla="*/ 342 w 344"/>
                  <a:gd name="T15" fmla="*/ 136 h 278"/>
                  <a:gd name="T16" fmla="*/ 344 w 344"/>
                  <a:gd name="T17" fmla="*/ 0 h 278"/>
                  <a:gd name="T18" fmla="*/ 334 w 344"/>
                  <a:gd name="T19" fmla="*/ 12 h 278"/>
                  <a:gd name="T20" fmla="*/ 304 w 344"/>
                  <a:gd name="T21" fmla="*/ 34 h 278"/>
                  <a:gd name="T22" fmla="*/ 258 w 344"/>
                  <a:gd name="T23" fmla="*/ 50 h 278"/>
                  <a:gd name="T24" fmla="*/ 202 w 344"/>
                  <a:gd name="T25" fmla="*/ 58 h 278"/>
                  <a:gd name="T26" fmla="*/ 172 w 344"/>
                  <a:gd name="T27" fmla="*/ 60 h 278"/>
                  <a:gd name="T28" fmla="*/ 112 w 344"/>
                  <a:gd name="T29" fmla="*/ 54 h 278"/>
                  <a:gd name="T30" fmla="*/ 62 w 344"/>
                  <a:gd name="T31" fmla="*/ 42 h 278"/>
                  <a:gd name="T32" fmla="*/ 24 w 344"/>
                  <a:gd name="T33" fmla="*/ 24 h 278"/>
                  <a:gd name="T34" fmla="*/ 0 w 344"/>
                  <a:gd name="T35" fmla="*/ 0 h 278"/>
                  <a:gd name="T36" fmla="*/ 0 w 344"/>
                  <a:gd name="T37" fmla="*/ 70 h 278"/>
                  <a:gd name="T38" fmla="*/ 22 w 344"/>
                  <a:gd name="T39" fmla="*/ 90 h 278"/>
                  <a:gd name="T40" fmla="*/ 60 w 344"/>
                  <a:gd name="T41" fmla="*/ 106 h 278"/>
                  <a:gd name="T42" fmla="*/ 108 w 344"/>
                  <a:gd name="T43" fmla="*/ 118 h 278"/>
                  <a:gd name="T44" fmla="*/ 162 w 344"/>
                  <a:gd name="T45" fmla="*/ 122 h 278"/>
                  <a:gd name="T46" fmla="*/ 188 w 344"/>
                  <a:gd name="T47" fmla="*/ 120 h 278"/>
                  <a:gd name="T48" fmla="*/ 192 w 344"/>
                  <a:gd name="T49" fmla="*/ 122 h 278"/>
                  <a:gd name="T50" fmla="*/ 194 w 344"/>
                  <a:gd name="T51" fmla="*/ 124 h 278"/>
                  <a:gd name="T52" fmla="*/ 190 w 344"/>
                  <a:gd name="T53" fmla="*/ 130 h 278"/>
                  <a:gd name="T54" fmla="*/ 162 w 344"/>
                  <a:gd name="T55" fmla="*/ 132 h 278"/>
                  <a:gd name="T56" fmla="*/ 136 w 344"/>
                  <a:gd name="T57" fmla="*/ 130 h 278"/>
                  <a:gd name="T58" fmla="*/ 86 w 344"/>
                  <a:gd name="T59" fmla="*/ 124 h 278"/>
                  <a:gd name="T60" fmla="*/ 44 w 344"/>
                  <a:gd name="T61" fmla="*/ 112 h 278"/>
                  <a:gd name="T62" fmla="*/ 12 w 344"/>
                  <a:gd name="T63" fmla="*/ 96 h 278"/>
                  <a:gd name="T64" fmla="*/ 0 w 344"/>
                  <a:gd name="T65" fmla="*/ 150 h 278"/>
                  <a:gd name="T66" fmla="*/ 10 w 344"/>
                  <a:gd name="T67" fmla="*/ 162 h 278"/>
                  <a:gd name="T68" fmla="*/ 40 w 344"/>
                  <a:gd name="T69" fmla="*/ 180 h 278"/>
                  <a:gd name="T70" fmla="*/ 82 w 344"/>
                  <a:gd name="T71" fmla="*/ 194 h 278"/>
                  <a:gd name="T72" fmla="*/ 134 w 344"/>
                  <a:gd name="T73" fmla="*/ 202 h 278"/>
                  <a:gd name="T74" fmla="*/ 162 w 344"/>
                  <a:gd name="T75" fmla="*/ 202 h 278"/>
                  <a:gd name="T76" fmla="*/ 168 w 344"/>
                  <a:gd name="T77" fmla="*/ 208 h 278"/>
                  <a:gd name="T78" fmla="*/ 166 w 344"/>
                  <a:gd name="T79" fmla="*/ 210 h 278"/>
                  <a:gd name="T80" fmla="*/ 162 w 344"/>
                  <a:gd name="T81" fmla="*/ 212 h 278"/>
                  <a:gd name="T82" fmla="*/ 110 w 344"/>
                  <a:gd name="T83" fmla="*/ 210 h 278"/>
                  <a:gd name="T84" fmla="*/ 64 w 344"/>
                  <a:gd name="T85" fmla="*/ 200 h 278"/>
                  <a:gd name="T86" fmla="*/ 28 w 344"/>
                  <a:gd name="T87" fmla="*/ 186 h 278"/>
                  <a:gd name="T88" fmla="*/ 0 w 344"/>
                  <a:gd name="T89" fmla="*/ 166 h 278"/>
                  <a:gd name="T90" fmla="*/ 0 w 344"/>
                  <a:gd name="T91" fmla="*/ 216 h 278"/>
                  <a:gd name="T92" fmla="*/ 10 w 344"/>
                  <a:gd name="T93" fmla="*/ 240 h 278"/>
                  <a:gd name="T94" fmla="*/ 34 w 344"/>
                  <a:gd name="T95" fmla="*/ 258 h 278"/>
                  <a:gd name="T96" fmla="*/ 74 w 344"/>
                  <a:gd name="T97" fmla="*/ 270 h 278"/>
                  <a:gd name="T98" fmla="*/ 126 w 344"/>
                  <a:gd name="T99" fmla="*/ 278 h 278"/>
                  <a:gd name="T100" fmla="*/ 140 w 344"/>
                  <a:gd name="T101" fmla="*/ 278 h 278"/>
                  <a:gd name="T102" fmla="*/ 186 w 344"/>
                  <a:gd name="T103" fmla="*/ 274 h 278"/>
                  <a:gd name="T104" fmla="*/ 210 w 344"/>
                  <a:gd name="T105" fmla="*/ 268 h 278"/>
                  <a:gd name="T106" fmla="*/ 208 w 344"/>
                  <a:gd name="T107" fmla="*/ 24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4" h="278">
                    <a:moveTo>
                      <a:pt x="208" y="244"/>
                    </a:moveTo>
                    <a:lnTo>
                      <a:pt x="208" y="244"/>
                    </a:lnTo>
                    <a:lnTo>
                      <a:pt x="210" y="222"/>
                    </a:lnTo>
                    <a:lnTo>
                      <a:pt x="216" y="202"/>
                    </a:lnTo>
                    <a:lnTo>
                      <a:pt x="226" y="184"/>
                    </a:lnTo>
                    <a:lnTo>
                      <a:pt x="240" y="168"/>
                    </a:lnTo>
                    <a:lnTo>
                      <a:pt x="256" y="154"/>
                    </a:lnTo>
                    <a:lnTo>
                      <a:pt x="274" y="144"/>
                    </a:lnTo>
                    <a:lnTo>
                      <a:pt x="294" y="138"/>
                    </a:lnTo>
                    <a:lnTo>
                      <a:pt x="318" y="136"/>
                    </a:lnTo>
                    <a:lnTo>
                      <a:pt x="318" y="136"/>
                    </a:lnTo>
                    <a:lnTo>
                      <a:pt x="330" y="136"/>
                    </a:lnTo>
                    <a:lnTo>
                      <a:pt x="330" y="136"/>
                    </a:lnTo>
                    <a:lnTo>
                      <a:pt x="332" y="136"/>
                    </a:lnTo>
                    <a:lnTo>
                      <a:pt x="332" y="136"/>
                    </a:lnTo>
                    <a:lnTo>
                      <a:pt x="342" y="136"/>
                    </a:lnTo>
                    <a:lnTo>
                      <a:pt x="344" y="62"/>
                    </a:lnTo>
                    <a:lnTo>
                      <a:pt x="344" y="0"/>
                    </a:lnTo>
                    <a:lnTo>
                      <a:pt x="344" y="0"/>
                    </a:lnTo>
                    <a:lnTo>
                      <a:pt x="334" y="12"/>
                    </a:lnTo>
                    <a:lnTo>
                      <a:pt x="320" y="24"/>
                    </a:lnTo>
                    <a:lnTo>
                      <a:pt x="304" y="34"/>
                    </a:lnTo>
                    <a:lnTo>
                      <a:pt x="282" y="42"/>
                    </a:lnTo>
                    <a:lnTo>
                      <a:pt x="258" y="50"/>
                    </a:lnTo>
                    <a:lnTo>
                      <a:pt x="232" y="54"/>
                    </a:lnTo>
                    <a:lnTo>
                      <a:pt x="202" y="58"/>
                    </a:lnTo>
                    <a:lnTo>
                      <a:pt x="172" y="60"/>
                    </a:lnTo>
                    <a:lnTo>
                      <a:pt x="172" y="60"/>
                    </a:lnTo>
                    <a:lnTo>
                      <a:pt x="142" y="58"/>
                    </a:lnTo>
                    <a:lnTo>
                      <a:pt x="112" y="54"/>
                    </a:lnTo>
                    <a:lnTo>
                      <a:pt x="86" y="50"/>
                    </a:lnTo>
                    <a:lnTo>
                      <a:pt x="62" y="42"/>
                    </a:lnTo>
                    <a:lnTo>
                      <a:pt x="40" y="34"/>
                    </a:lnTo>
                    <a:lnTo>
                      <a:pt x="24" y="24"/>
                    </a:lnTo>
                    <a:lnTo>
                      <a:pt x="10" y="12"/>
                    </a:lnTo>
                    <a:lnTo>
                      <a:pt x="0" y="0"/>
                    </a:lnTo>
                    <a:lnTo>
                      <a:pt x="0" y="70"/>
                    </a:lnTo>
                    <a:lnTo>
                      <a:pt x="0" y="70"/>
                    </a:lnTo>
                    <a:lnTo>
                      <a:pt x="10" y="80"/>
                    </a:lnTo>
                    <a:lnTo>
                      <a:pt x="22" y="90"/>
                    </a:lnTo>
                    <a:lnTo>
                      <a:pt x="40" y="98"/>
                    </a:lnTo>
                    <a:lnTo>
                      <a:pt x="60" y="106"/>
                    </a:lnTo>
                    <a:lnTo>
                      <a:pt x="82" y="112"/>
                    </a:lnTo>
                    <a:lnTo>
                      <a:pt x="108" y="118"/>
                    </a:lnTo>
                    <a:lnTo>
                      <a:pt x="134" y="120"/>
                    </a:lnTo>
                    <a:lnTo>
                      <a:pt x="162" y="122"/>
                    </a:lnTo>
                    <a:lnTo>
                      <a:pt x="162" y="122"/>
                    </a:lnTo>
                    <a:lnTo>
                      <a:pt x="188" y="120"/>
                    </a:lnTo>
                    <a:lnTo>
                      <a:pt x="188" y="120"/>
                    </a:lnTo>
                    <a:lnTo>
                      <a:pt x="192" y="122"/>
                    </a:lnTo>
                    <a:lnTo>
                      <a:pt x="194" y="124"/>
                    </a:lnTo>
                    <a:lnTo>
                      <a:pt x="194" y="124"/>
                    </a:lnTo>
                    <a:lnTo>
                      <a:pt x="192" y="128"/>
                    </a:lnTo>
                    <a:lnTo>
                      <a:pt x="190" y="130"/>
                    </a:lnTo>
                    <a:lnTo>
                      <a:pt x="190" y="130"/>
                    </a:lnTo>
                    <a:lnTo>
                      <a:pt x="162" y="132"/>
                    </a:lnTo>
                    <a:lnTo>
                      <a:pt x="162" y="132"/>
                    </a:lnTo>
                    <a:lnTo>
                      <a:pt x="136" y="130"/>
                    </a:lnTo>
                    <a:lnTo>
                      <a:pt x="110" y="128"/>
                    </a:lnTo>
                    <a:lnTo>
                      <a:pt x="86" y="124"/>
                    </a:lnTo>
                    <a:lnTo>
                      <a:pt x="64" y="118"/>
                    </a:lnTo>
                    <a:lnTo>
                      <a:pt x="44" y="112"/>
                    </a:lnTo>
                    <a:lnTo>
                      <a:pt x="28" y="104"/>
                    </a:lnTo>
                    <a:lnTo>
                      <a:pt x="12" y="96"/>
                    </a:lnTo>
                    <a:lnTo>
                      <a:pt x="0" y="86"/>
                    </a:lnTo>
                    <a:lnTo>
                      <a:pt x="0" y="150"/>
                    </a:lnTo>
                    <a:lnTo>
                      <a:pt x="0" y="150"/>
                    </a:lnTo>
                    <a:lnTo>
                      <a:pt x="10" y="162"/>
                    </a:lnTo>
                    <a:lnTo>
                      <a:pt x="22" y="172"/>
                    </a:lnTo>
                    <a:lnTo>
                      <a:pt x="40" y="180"/>
                    </a:lnTo>
                    <a:lnTo>
                      <a:pt x="60" y="188"/>
                    </a:lnTo>
                    <a:lnTo>
                      <a:pt x="82" y="194"/>
                    </a:lnTo>
                    <a:lnTo>
                      <a:pt x="108" y="198"/>
                    </a:lnTo>
                    <a:lnTo>
                      <a:pt x="134" y="202"/>
                    </a:lnTo>
                    <a:lnTo>
                      <a:pt x="162" y="202"/>
                    </a:lnTo>
                    <a:lnTo>
                      <a:pt x="162" y="202"/>
                    </a:lnTo>
                    <a:lnTo>
                      <a:pt x="166" y="204"/>
                    </a:lnTo>
                    <a:lnTo>
                      <a:pt x="168" y="208"/>
                    </a:lnTo>
                    <a:lnTo>
                      <a:pt x="168" y="208"/>
                    </a:lnTo>
                    <a:lnTo>
                      <a:pt x="166" y="210"/>
                    </a:lnTo>
                    <a:lnTo>
                      <a:pt x="162" y="212"/>
                    </a:lnTo>
                    <a:lnTo>
                      <a:pt x="162" y="212"/>
                    </a:lnTo>
                    <a:lnTo>
                      <a:pt x="136" y="212"/>
                    </a:lnTo>
                    <a:lnTo>
                      <a:pt x="110" y="210"/>
                    </a:lnTo>
                    <a:lnTo>
                      <a:pt x="86" y="206"/>
                    </a:lnTo>
                    <a:lnTo>
                      <a:pt x="64" y="200"/>
                    </a:lnTo>
                    <a:lnTo>
                      <a:pt x="44" y="194"/>
                    </a:lnTo>
                    <a:lnTo>
                      <a:pt x="28" y="186"/>
                    </a:lnTo>
                    <a:lnTo>
                      <a:pt x="12" y="176"/>
                    </a:lnTo>
                    <a:lnTo>
                      <a:pt x="0" y="166"/>
                    </a:lnTo>
                    <a:lnTo>
                      <a:pt x="0" y="216"/>
                    </a:lnTo>
                    <a:lnTo>
                      <a:pt x="0" y="216"/>
                    </a:lnTo>
                    <a:lnTo>
                      <a:pt x="2" y="228"/>
                    </a:lnTo>
                    <a:lnTo>
                      <a:pt x="10" y="240"/>
                    </a:lnTo>
                    <a:lnTo>
                      <a:pt x="20" y="250"/>
                    </a:lnTo>
                    <a:lnTo>
                      <a:pt x="34" y="258"/>
                    </a:lnTo>
                    <a:lnTo>
                      <a:pt x="52" y="264"/>
                    </a:lnTo>
                    <a:lnTo>
                      <a:pt x="74" y="270"/>
                    </a:lnTo>
                    <a:lnTo>
                      <a:pt x="98" y="274"/>
                    </a:lnTo>
                    <a:lnTo>
                      <a:pt x="126" y="278"/>
                    </a:lnTo>
                    <a:lnTo>
                      <a:pt x="126" y="278"/>
                    </a:lnTo>
                    <a:lnTo>
                      <a:pt x="140" y="278"/>
                    </a:lnTo>
                    <a:lnTo>
                      <a:pt x="162" y="278"/>
                    </a:lnTo>
                    <a:lnTo>
                      <a:pt x="186" y="274"/>
                    </a:lnTo>
                    <a:lnTo>
                      <a:pt x="210" y="268"/>
                    </a:lnTo>
                    <a:lnTo>
                      <a:pt x="210" y="268"/>
                    </a:lnTo>
                    <a:lnTo>
                      <a:pt x="208" y="258"/>
                    </a:lnTo>
                    <a:lnTo>
                      <a:pt x="208" y="244"/>
                    </a:lnTo>
                    <a:lnTo>
                      <a:pt x="208" y="2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27" name="Group 226"/>
          <p:cNvGrpSpPr/>
          <p:nvPr/>
        </p:nvGrpSpPr>
        <p:grpSpPr>
          <a:xfrm>
            <a:off x="7229540" y="4216858"/>
            <a:ext cx="1224000" cy="323007"/>
            <a:chOff x="7229540" y="4216858"/>
            <a:chExt cx="1224000" cy="323007"/>
          </a:xfrm>
        </p:grpSpPr>
        <p:sp>
          <p:nvSpPr>
            <p:cNvPr id="288" name="Round Diagonal Corner Rectangle 216"/>
            <p:cNvSpPr/>
            <p:nvPr/>
          </p:nvSpPr>
          <p:spPr>
            <a:xfrm>
              <a:off x="7229540" y="4216858"/>
              <a:ext cx="1224000" cy="323007"/>
            </a:xfrm>
            <a:prstGeom prst="round2DiagRect">
              <a:avLst>
                <a:gd name="adj1" fmla="val 21773"/>
                <a:gd name="adj2" fmla="val 0"/>
              </a:avLst>
            </a:prstGeom>
            <a:solidFill>
              <a:schemeClr val="bg2"/>
            </a:solid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55600" marR="0" lvl="0" indent="0" defTabSz="914400" eaLnBrk="1" fontAlgn="auto" latinLnBrk="0" hangingPunct="1">
                <a:lnSpc>
                  <a:spcPct val="100000"/>
                </a:lnSpc>
                <a:spcBef>
                  <a:spcPts val="0"/>
                </a:spcBef>
                <a:spcAft>
                  <a:spcPts val="0"/>
                </a:spcAft>
                <a:buClrTx/>
                <a:buSzTx/>
                <a:buFontTx/>
                <a:buNone/>
                <a:tabLst/>
                <a:defRPr/>
              </a:pPr>
              <a:r>
                <a:rPr lang="en-US" sz="800" kern="0" dirty="0" smtClean="0">
                  <a:solidFill>
                    <a:srgbClr val="FFFFFF"/>
                  </a:solidFill>
                  <a:latin typeface="Arial" panose="020B0604020202020204"/>
                </a:rPr>
                <a:t>Edge</a:t>
              </a:r>
            </a:p>
            <a:p>
              <a:pPr marL="355600" marR="0" lvl="0" indent="0" defTabSz="914400" eaLnBrk="1" fontAlgn="auto" latinLnBrk="0" hangingPunct="1">
                <a:lnSpc>
                  <a:spcPct val="100000"/>
                </a:lnSpc>
                <a:spcBef>
                  <a:spcPts val="0"/>
                </a:spcBef>
                <a:spcAft>
                  <a:spcPts val="0"/>
                </a:spcAft>
                <a:buClrTx/>
                <a:buSzTx/>
                <a:buFontTx/>
                <a:buNone/>
                <a:tabLst/>
                <a:defRPr/>
              </a:pPr>
              <a:r>
                <a:rPr lang="en-US" sz="800" kern="0" dirty="0" smtClean="0">
                  <a:solidFill>
                    <a:srgbClr val="FFFFFF"/>
                  </a:solidFill>
                  <a:latin typeface="Arial" panose="020B0604020202020204"/>
                </a:rPr>
                <a:t>services</a:t>
              </a:r>
              <a:endParaRPr kumimoji="0" lang="en-US" sz="800" b="0" i="0" u="none" strike="noStrike" kern="0" cap="none" spc="0" normalizeH="0" baseline="0" noProof="0" dirty="0" smtClean="0">
                <a:ln>
                  <a:noFill/>
                </a:ln>
                <a:solidFill>
                  <a:srgbClr val="FFFFFF"/>
                </a:solidFill>
                <a:effectLst/>
                <a:uLnTx/>
                <a:uFillTx/>
                <a:latin typeface="Arial" panose="020B0604020202020204"/>
              </a:endParaRPr>
            </a:p>
          </p:txBody>
        </p:sp>
        <p:grpSp>
          <p:nvGrpSpPr>
            <p:cNvPr id="289" name="Group 288"/>
            <p:cNvGrpSpPr>
              <a:grpSpLocks noChangeAspect="1"/>
            </p:cNvGrpSpPr>
            <p:nvPr/>
          </p:nvGrpSpPr>
          <p:grpSpPr>
            <a:xfrm>
              <a:off x="7305579" y="4264186"/>
              <a:ext cx="248259" cy="246062"/>
              <a:chOff x="393701" y="1060450"/>
              <a:chExt cx="896938" cy="889000"/>
            </a:xfrm>
            <a:solidFill>
              <a:schemeClr val="bg1"/>
            </a:solidFill>
          </p:grpSpPr>
          <p:sp>
            <p:nvSpPr>
              <p:cNvPr id="290" name="Freeform 19"/>
              <p:cNvSpPr>
                <a:spLocks noEditPoints="1"/>
              </p:cNvSpPr>
              <p:nvPr/>
            </p:nvSpPr>
            <p:spPr bwMode="auto">
              <a:xfrm>
                <a:off x="393701" y="1060450"/>
                <a:ext cx="896938" cy="889000"/>
              </a:xfrm>
              <a:custGeom>
                <a:avLst/>
                <a:gdLst>
                  <a:gd name="T0" fmla="*/ 143 w 388"/>
                  <a:gd name="T1" fmla="*/ 385 h 385"/>
                  <a:gd name="T2" fmla="*/ 139 w 388"/>
                  <a:gd name="T3" fmla="*/ 341 h 385"/>
                  <a:gd name="T4" fmla="*/ 58 w 388"/>
                  <a:gd name="T5" fmla="*/ 335 h 385"/>
                  <a:gd name="T6" fmla="*/ 1 w 388"/>
                  <a:gd name="T7" fmla="*/ 244 h 385"/>
                  <a:gd name="T8" fmla="*/ 38 w 388"/>
                  <a:gd name="T9" fmla="*/ 219 h 385"/>
                  <a:gd name="T10" fmla="*/ 38 w 388"/>
                  <a:gd name="T11" fmla="*/ 166 h 385"/>
                  <a:gd name="T12" fmla="*/ 1 w 388"/>
                  <a:gd name="T13" fmla="*/ 141 h 385"/>
                  <a:gd name="T14" fmla="*/ 58 w 388"/>
                  <a:gd name="T15" fmla="*/ 50 h 385"/>
                  <a:gd name="T16" fmla="*/ 139 w 388"/>
                  <a:gd name="T17" fmla="*/ 43 h 385"/>
                  <a:gd name="T18" fmla="*/ 143 w 388"/>
                  <a:gd name="T19" fmla="*/ 0 h 385"/>
                  <a:gd name="T20" fmla="*/ 250 w 388"/>
                  <a:gd name="T21" fmla="*/ 4 h 385"/>
                  <a:gd name="T22" fmla="*/ 295 w 388"/>
                  <a:gd name="T23" fmla="*/ 71 h 385"/>
                  <a:gd name="T24" fmla="*/ 333 w 388"/>
                  <a:gd name="T25" fmla="*/ 50 h 385"/>
                  <a:gd name="T26" fmla="*/ 387 w 388"/>
                  <a:gd name="T27" fmla="*/ 141 h 385"/>
                  <a:gd name="T28" fmla="*/ 350 w 388"/>
                  <a:gd name="T29" fmla="*/ 166 h 385"/>
                  <a:gd name="T30" fmla="*/ 350 w 388"/>
                  <a:gd name="T31" fmla="*/ 219 h 385"/>
                  <a:gd name="T32" fmla="*/ 387 w 388"/>
                  <a:gd name="T33" fmla="*/ 244 h 385"/>
                  <a:gd name="T34" fmla="*/ 333 w 388"/>
                  <a:gd name="T35" fmla="*/ 335 h 385"/>
                  <a:gd name="T36" fmla="*/ 295 w 388"/>
                  <a:gd name="T37" fmla="*/ 315 h 385"/>
                  <a:gd name="T38" fmla="*/ 250 w 388"/>
                  <a:gd name="T39" fmla="*/ 382 h 385"/>
                  <a:gd name="T40" fmla="*/ 147 w 388"/>
                  <a:gd name="T41" fmla="*/ 378 h 385"/>
                  <a:gd name="T42" fmla="*/ 242 w 388"/>
                  <a:gd name="T43" fmla="*/ 338 h 385"/>
                  <a:gd name="T44" fmla="*/ 292 w 388"/>
                  <a:gd name="T45" fmla="*/ 307 h 385"/>
                  <a:gd name="T46" fmla="*/ 331 w 388"/>
                  <a:gd name="T47" fmla="*/ 327 h 385"/>
                  <a:gd name="T48" fmla="*/ 344 w 388"/>
                  <a:gd name="T49" fmla="*/ 224 h 385"/>
                  <a:gd name="T50" fmla="*/ 345 w 388"/>
                  <a:gd name="T51" fmla="*/ 193 h 385"/>
                  <a:gd name="T52" fmla="*/ 344 w 388"/>
                  <a:gd name="T53" fmla="*/ 161 h 385"/>
                  <a:gd name="T54" fmla="*/ 331 w 388"/>
                  <a:gd name="T55" fmla="*/ 59 h 385"/>
                  <a:gd name="T56" fmla="*/ 292 w 388"/>
                  <a:gd name="T57" fmla="*/ 78 h 385"/>
                  <a:gd name="T58" fmla="*/ 242 w 388"/>
                  <a:gd name="T59" fmla="*/ 47 h 385"/>
                  <a:gd name="T60" fmla="*/ 147 w 388"/>
                  <a:gd name="T61" fmla="*/ 7 h 385"/>
                  <a:gd name="T62" fmla="*/ 144 w 388"/>
                  <a:gd name="T63" fmla="*/ 49 h 385"/>
                  <a:gd name="T64" fmla="*/ 92 w 388"/>
                  <a:gd name="T65" fmla="*/ 78 h 385"/>
                  <a:gd name="T66" fmla="*/ 10 w 388"/>
                  <a:gd name="T67" fmla="*/ 141 h 385"/>
                  <a:gd name="T68" fmla="*/ 46 w 388"/>
                  <a:gd name="T69" fmla="*/ 165 h 385"/>
                  <a:gd name="T70" fmla="*/ 46 w 388"/>
                  <a:gd name="T71" fmla="*/ 220 h 385"/>
                  <a:gd name="T72" fmla="*/ 10 w 388"/>
                  <a:gd name="T73" fmla="*/ 244 h 385"/>
                  <a:gd name="T74" fmla="*/ 92 w 388"/>
                  <a:gd name="T75" fmla="*/ 307 h 385"/>
                  <a:gd name="T76" fmla="*/ 144 w 388"/>
                  <a:gd name="T77" fmla="*/ 335 h 385"/>
                  <a:gd name="T78" fmla="*/ 147 w 388"/>
                  <a:gd name="T79" fmla="*/ 378 h 385"/>
                  <a:gd name="T80" fmla="*/ 143 w 388"/>
                  <a:gd name="T81" fmla="*/ 46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88" h="385">
                    <a:moveTo>
                      <a:pt x="246" y="385"/>
                    </a:moveTo>
                    <a:cubicBezTo>
                      <a:pt x="143" y="385"/>
                      <a:pt x="143" y="385"/>
                      <a:pt x="143" y="385"/>
                    </a:cubicBezTo>
                    <a:cubicBezTo>
                      <a:pt x="141" y="385"/>
                      <a:pt x="139" y="384"/>
                      <a:pt x="139" y="382"/>
                    </a:cubicBezTo>
                    <a:cubicBezTo>
                      <a:pt x="139" y="341"/>
                      <a:pt x="139" y="341"/>
                      <a:pt x="139" y="341"/>
                    </a:cubicBezTo>
                    <a:cubicBezTo>
                      <a:pt x="127" y="336"/>
                      <a:pt x="109" y="328"/>
                      <a:pt x="94" y="315"/>
                    </a:cubicBezTo>
                    <a:cubicBezTo>
                      <a:pt x="58" y="335"/>
                      <a:pt x="58" y="335"/>
                      <a:pt x="58" y="335"/>
                    </a:cubicBezTo>
                    <a:cubicBezTo>
                      <a:pt x="56" y="336"/>
                      <a:pt x="54" y="336"/>
                      <a:pt x="53" y="334"/>
                    </a:cubicBezTo>
                    <a:cubicBezTo>
                      <a:pt x="1" y="244"/>
                      <a:pt x="1" y="244"/>
                      <a:pt x="1" y="244"/>
                    </a:cubicBezTo>
                    <a:cubicBezTo>
                      <a:pt x="0" y="243"/>
                      <a:pt x="1" y="240"/>
                      <a:pt x="3" y="239"/>
                    </a:cubicBezTo>
                    <a:cubicBezTo>
                      <a:pt x="38" y="219"/>
                      <a:pt x="38" y="219"/>
                      <a:pt x="38" y="219"/>
                    </a:cubicBezTo>
                    <a:cubicBezTo>
                      <a:pt x="36" y="210"/>
                      <a:pt x="36" y="201"/>
                      <a:pt x="36" y="193"/>
                    </a:cubicBezTo>
                    <a:cubicBezTo>
                      <a:pt x="36" y="184"/>
                      <a:pt x="36" y="175"/>
                      <a:pt x="38" y="166"/>
                    </a:cubicBezTo>
                    <a:cubicBezTo>
                      <a:pt x="3" y="146"/>
                      <a:pt x="3" y="146"/>
                      <a:pt x="3" y="146"/>
                    </a:cubicBezTo>
                    <a:cubicBezTo>
                      <a:pt x="1" y="145"/>
                      <a:pt x="0" y="143"/>
                      <a:pt x="1" y="141"/>
                    </a:cubicBezTo>
                    <a:cubicBezTo>
                      <a:pt x="53" y="52"/>
                      <a:pt x="53" y="52"/>
                      <a:pt x="53" y="52"/>
                    </a:cubicBezTo>
                    <a:cubicBezTo>
                      <a:pt x="54" y="50"/>
                      <a:pt x="56" y="49"/>
                      <a:pt x="58" y="50"/>
                    </a:cubicBezTo>
                    <a:cubicBezTo>
                      <a:pt x="94" y="71"/>
                      <a:pt x="94" y="71"/>
                      <a:pt x="94" y="71"/>
                    </a:cubicBezTo>
                    <a:cubicBezTo>
                      <a:pt x="108" y="59"/>
                      <a:pt x="124" y="49"/>
                      <a:pt x="139" y="43"/>
                    </a:cubicBezTo>
                    <a:cubicBezTo>
                      <a:pt x="139" y="4"/>
                      <a:pt x="139" y="4"/>
                      <a:pt x="139" y="4"/>
                    </a:cubicBezTo>
                    <a:cubicBezTo>
                      <a:pt x="139" y="1"/>
                      <a:pt x="141" y="0"/>
                      <a:pt x="143" y="0"/>
                    </a:cubicBezTo>
                    <a:cubicBezTo>
                      <a:pt x="246" y="0"/>
                      <a:pt x="246" y="0"/>
                      <a:pt x="246" y="0"/>
                    </a:cubicBezTo>
                    <a:cubicBezTo>
                      <a:pt x="248" y="0"/>
                      <a:pt x="250" y="1"/>
                      <a:pt x="250" y="4"/>
                    </a:cubicBezTo>
                    <a:cubicBezTo>
                      <a:pt x="250" y="44"/>
                      <a:pt x="250" y="44"/>
                      <a:pt x="250" y="44"/>
                    </a:cubicBezTo>
                    <a:cubicBezTo>
                      <a:pt x="267" y="51"/>
                      <a:pt x="282" y="60"/>
                      <a:pt x="295" y="71"/>
                    </a:cubicBezTo>
                    <a:cubicBezTo>
                      <a:pt x="330" y="50"/>
                      <a:pt x="330" y="50"/>
                      <a:pt x="330" y="50"/>
                    </a:cubicBezTo>
                    <a:cubicBezTo>
                      <a:pt x="331" y="50"/>
                      <a:pt x="332" y="50"/>
                      <a:pt x="333" y="50"/>
                    </a:cubicBezTo>
                    <a:cubicBezTo>
                      <a:pt x="334" y="50"/>
                      <a:pt x="335" y="51"/>
                      <a:pt x="335" y="52"/>
                    </a:cubicBezTo>
                    <a:cubicBezTo>
                      <a:pt x="387" y="141"/>
                      <a:pt x="387" y="141"/>
                      <a:pt x="387" y="141"/>
                    </a:cubicBezTo>
                    <a:cubicBezTo>
                      <a:pt x="388" y="143"/>
                      <a:pt x="387" y="145"/>
                      <a:pt x="386" y="146"/>
                    </a:cubicBezTo>
                    <a:cubicBezTo>
                      <a:pt x="350" y="166"/>
                      <a:pt x="350" y="166"/>
                      <a:pt x="350" y="166"/>
                    </a:cubicBezTo>
                    <a:cubicBezTo>
                      <a:pt x="352" y="176"/>
                      <a:pt x="353" y="184"/>
                      <a:pt x="353" y="193"/>
                    </a:cubicBezTo>
                    <a:cubicBezTo>
                      <a:pt x="353" y="201"/>
                      <a:pt x="352" y="210"/>
                      <a:pt x="350" y="219"/>
                    </a:cubicBezTo>
                    <a:cubicBezTo>
                      <a:pt x="386" y="239"/>
                      <a:pt x="386" y="239"/>
                      <a:pt x="386" y="239"/>
                    </a:cubicBezTo>
                    <a:cubicBezTo>
                      <a:pt x="387" y="240"/>
                      <a:pt x="388" y="243"/>
                      <a:pt x="387" y="244"/>
                    </a:cubicBezTo>
                    <a:cubicBezTo>
                      <a:pt x="335" y="334"/>
                      <a:pt x="335" y="334"/>
                      <a:pt x="335" y="334"/>
                    </a:cubicBezTo>
                    <a:cubicBezTo>
                      <a:pt x="335" y="335"/>
                      <a:pt x="334" y="335"/>
                      <a:pt x="333" y="335"/>
                    </a:cubicBezTo>
                    <a:cubicBezTo>
                      <a:pt x="332" y="336"/>
                      <a:pt x="331" y="336"/>
                      <a:pt x="330" y="335"/>
                    </a:cubicBezTo>
                    <a:cubicBezTo>
                      <a:pt x="295" y="315"/>
                      <a:pt x="295" y="315"/>
                      <a:pt x="295" y="315"/>
                    </a:cubicBezTo>
                    <a:cubicBezTo>
                      <a:pt x="282" y="325"/>
                      <a:pt x="267" y="334"/>
                      <a:pt x="250" y="341"/>
                    </a:cubicBezTo>
                    <a:cubicBezTo>
                      <a:pt x="250" y="382"/>
                      <a:pt x="250" y="382"/>
                      <a:pt x="250" y="382"/>
                    </a:cubicBezTo>
                    <a:cubicBezTo>
                      <a:pt x="250" y="384"/>
                      <a:pt x="248" y="385"/>
                      <a:pt x="246" y="385"/>
                    </a:cubicBezTo>
                    <a:close/>
                    <a:moveTo>
                      <a:pt x="147" y="378"/>
                    </a:moveTo>
                    <a:cubicBezTo>
                      <a:pt x="242" y="378"/>
                      <a:pt x="242" y="378"/>
                      <a:pt x="242" y="378"/>
                    </a:cubicBezTo>
                    <a:cubicBezTo>
                      <a:pt x="242" y="338"/>
                      <a:pt x="242" y="338"/>
                      <a:pt x="242" y="338"/>
                    </a:cubicBezTo>
                    <a:cubicBezTo>
                      <a:pt x="242" y="337"/>
                      <a:pt x="243" y="335"/>
                      <a:pt x="245" y="335"/>
                    </a:cubicBezTo>
                    <a:cubicBezTo>
                      <a:pt x="263" y="328"/>
                      <a:pt x="279" y="319"/>
                      <a:pt x="292" y="307"/>
                    </a:cubicBezTo>
                    <a:cubicBezTo>
                      <a:pt x="294" y="306"/>
                      <a:pt x="295" y="306"/>
                      <a:pt x="297" y="307"/>
                    </a:cubicBezTo>
                    <a:cubicBezTo>
                      <a:pt x="331" y="327"/>
                      <a:pt x="331" y="327"/>
                      <a:pt x="331" y="327"/>
                    </a:cubicBezTo>
                    <a:cubicBezTo>
                      <a:pt x="379" y="244"/>
                      <a:pt x="379" y="244"/>
                      <a:pt x="379" y="244"/>
                    </a:cubicBezTo>
                    <a:cubicBezTo>
                      <a:pt x="344" y="224"/>
                      <a:pt x="344" y="224"/>
                      <a:pt x="344" y="224"/>
                    </a:cubicBezTo>
                    <a:cubicBezTo>
                      <a:pt x="343" y="223"/>
                      <a:pt x="342" y="222"/>
                      <a:pt x="343" y="220"/>
                    </a:cubicBezTo>
                    <a:cubicBezTo>
                      <a:pt x="344" y="211"/>
                      <a:pt x="345" y="202"/>
                      <a:pt x="345" y="193"/>
                    </a:cubicBezTo>
                    <a:cubicBezTo>
                      <a:pt x="345" y="184"/>
                      <a:pt x="344" y="175"/>
                      <a:pt x="343" y="165"/>
                    </a:cubicBezTo>
                    <a:cubicBezTo>
                      <a:pt x="342" y="164"/>
                      <a:pt x="343" y="162"/>
                      <a:pt x="344" y="161"/>
                    </a:cubicBezTo>
                    <a:cubicBezTo>
                      <a:pt x="379" y="141"/>
                      <a:pt x="379" y="141"/>
                      <a:pt x="379" y="141"/>
                    </a:cubicBezTo>
                    <a:cubicBezTo>
                      <a:pt x="331" y="59"/>
                      <a:pt x="331" y="59"/>
                      <a:pt x="331" y="59"/>
                    </a:cubicBezTo>
                    <a:cubicBezTo>
                      <a:pt x="297" y="78"/>
                      <a:pt x="297" y="78"/>
                      <a:pt x="297" y="78"/>
                    </a:cubicBezTo>
                    <a:cubicBezTo>
                      <a:pt x="295" y="79"/>
                      <a:pt x="294" y="79"/>
                      <a:pt x="292" y="78"/>
                    </a:cubicBezTo>
                    <a:cubicBezTo>
                      <a:pt x="279" y="67"/>
                      <a:pt x="263" y="57"/>
                      <a:pt x="245" y="50"/>
                    </a:cubicBezTo>
                    <a:cubicBezTo>
                      <a:pt x="243" y="50"/>
                      <a:pt x="242" y="48"/>
                      <a:pt x="242" y="47"/>
                    </a:cubicBezTo>
                    <a:cubicBezTo>
                      <a:pt x="242" y="7"/>
                      <a:pt x="242" y="7"/>
                      <a:pt x="242" y="7"/>
                    </a:cubicBezTo>
                    <a:cubicBezTo>
                      <a:pt x="147" y="7"/>
                      <a:pt x="147" y="7"/>
                      <a:pt x="147" y="7"/>
                    </a:cubicBezTo>
                    <a:cubicBezTo>
                      <a:pt x="147" y="46"/>
                      <a:pt x="147" y="46"/>
                      <a:pt x="147" y="46"/>
                    </a:cubicBezTo>
                    <a:cubicBezTo>
                      <a:pt x="147" y="47"/>
                      <a:pt x="146" y="49"/>
                      <a:pt x="144" y="49"/>
                    </a:cubicBezTo>
                    <a:cubicBezTo>
                      <a:pt x="128" y="55"/>
                      <a:pt x="111" y="66"/>
                      <a:pt x="96" y="78"/>
                    </a:cubicBezTo>
                    <a:cubicBezTo>
                      <a:pt x="95" y="79"/>
                      <a:pt x="93" y="79"/>
                      <a:pt x="92" y="78"/>
                    </a:cubicBezTo>
                    <a:cubicBezTo>
                      <a:pt x="58" y="59"/>
                      <a:pt x="58" y="59"/>
                      <a:pt x="58" y="59"/>
                    </a:cubicBezTo>
                    <a:cubicBezTo>
                      <a:pt x="10" y="141"/>
                      <a:pt x="10" y="141"/>
                      <a:pt x="10" y="141"/>
                    </a:cubicBezTo>
                    <a:cubicBezTo>
                      <a:pt x="44" y="161"/>
                      <a:pt x="44" y="161"/>
                      <a:pt x="44" y="161"/>
                    </a:cubicBezTo>
                    <a:cubicBezTo>
                      <a:pt x="45" y="162"/>
                      <a:pt x="46" y="164"/>
                      <a:pt x="46" y="165"/>
                    </a:cubicBezTo>
                    <a:cubicBezTo>
                      <a:pt x="44" y="175"/>
                      <a:pt x="43" y="184"/>
                      <a:pt x="43" y="193"/>
                    </a:cubicBezTo>
                    <a:cubicBezTo>
                      <a:pt x="43" y="202"/>
                      <a:pt x="44" y="211"/>
                      <a:pt x="46" y="220"/>
                    </a:cubicBezTo>
                    <a:cubicBezTo>
                      <a:pt x="46" y="222"/>
                      <a:pt x="45" y="223"/>
                      <a:pt x="44" y="224"/>
                    </a:cubicBezTo>
                    <a:cubicBezTo>
                      <a:pt x="10" y="244"/>
                      <a:pt x="10" y="244"/>
                      <a:pt x="10" y="244"/>
                    </a:cubicBezTo>
                    <a:cubicBezTo>
                      <a:pt x="58" y="327"/>
                      <a:pt x="58" y="327"/>
                      <a:pt x="58" y="327"/>
                    </a:cubicBezTo>
                    <a:cubicBezTo>
                      <a:pt x="92" y="307"/>
                      <a:pt x="92" y="307"/>
                      <a:pt x="92" y="307"/>
                    </a:cubicBezTo>
                    <a:cubicBezTo>
                      <a:pt x="93" y="306"/>
                      <a:pt x="95" y="306"/>
                      <a:pt x="96" y="307"/>
                    </a:cubicBezTo>
                    <a:cubicBezTo>
                      <a:pt x="109" y="318"/>
                      <a:pt x="126" y="328"/>
                      <a:pt x="144" y="335"/>
                    </a:cubicBezTo>
                    <a:cubicBezTo>
                      <a:pt x="146" y="335"/>
                      <a:pt x="147" y="337"/>
                      <a:pt x="147" y="338"/>
                    </a:cubicBezTo>
                    <a:lnTo>
                      <a:pt x="147" y="378"/>
                    </a:lnTo>
                    <a:close/>
                    <a:moveTo>
                      <a:pt x="143" y="46"/>
                    </a:moveTo>
                    <a:cubicBezTo>
                      <a:pt x="143" y="46"/>
                      <a:pt x="143" y="46"/>
                      <a:pt x="143" y="46"/>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91" name="Freeform 20"/>
              <p:cNvSpPr>
                <a:spLocks/>
              </p:cNvSpPr>
              <p:nvPr/>
            </p:nvSpPr>
            <p:spPr bwMode="auto">
              <a:xfrm>
                <a:off x="617538" y="1385888"/>
                <a:ext cx="415925" cy="19050"/>
              </a:xfrm>
              <a:custGeom>
                <a:avLst/>
                <a:gdLst>
                  <a:gd name="T0" fmla="*/ 176 w 180"/>
                  <a:gd name="T1" fmla="*/ 8 h 8"/>
                  <a:gd name="T2" fmla="*/ 4 w 180"/>
                  <a:gd name="T3" fmla="*/ 8 h 8"/>
                  <a:gd name="T4" fmla="*/ 0 w 180"/>
                  <a:gd name="T5" fmla="*/ 4 h 8"/>
                  <a:gd name="T6" fmla="*/ 4 w 180"/>
                  <a:gd name="T7" fmla="*/ 0 h 8"/>
                  <a:gd name="T8" fmla="*/ 176 w 180"/>
                  <a:gd name="T9" fmla="*/ 0 h 8"/>
                  <a:gd name="T10" fmla="*/ 180 w 180"/>
                  <a:gd name="T11" fmla="*/ 4 h 8"/>
                  <a:gd name="T12" fmla="*/ 176 w 180"/>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80" h="8">
                    <a:moveTo>
                      <a:pt x="176" y="8"/>
                    </a:moveTo>
                    <a:cubicBezTo>
                      <a:pt x="4" y="8"/>
                      <a:pt x="4" y="8"/>
                      <a:pt x="4" y="8"/>
                    </a:cubicBezTo>
                    <a:cubicBezTo>
                      <a:pt x="1" y="8"/>
                      <a:pt x="0" y="6"/>
                      <a:pt x="0" y="4"/>
                    </a:cubicBezTo>
                    <a:cubicBezTo>
                      <a:pt x="0" y="2"/>
                      <a:pt x="1" y="0"/>
                      <a:pt x="4" y="0"/>
                    </a:cubicBezTo>
                    <a:cubicBezTo>
                      <a:pt x="176" y="0"/>
                      <a:pt x="176" y="0"/>
                      <a:pt x="176" y="0"/>
                    </a:cubicBezTo>
                    <a:cubicBezTo>
                      <a:pt x="178" y="0"/>
                      <a:pt x="180" y="2"/>
                      <a:pt x="180" y="4"/>
                    </a:cubicBezTo>
                    <a:cubicBezTo>
                      <a:pt x="180" y="6"/>
                      <a:pt x="178" y="8"/>
                      <a:pt x="17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2" name="Oval 21"/>
              <p:cNvSpPr>
                <a:spLocks noChangeArrowheads="1"/>
              </p:cNvSpPr>
              <p:nvPr/>
            </p:nvSpPr>
            <p:spPr bwMode="auto">
              <a:xfrm>
                <a:off x="674688" y="1346200"/>
                <a:ext cx="20638" cy="190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3" name="Oval 22"/>
              <p:cNvSpPr>
                <a:spLocks noChangeArrowheads="1"/>
              </p:cNvSpPr>
              <p:nvPr/>
            </p:nvSpPr>
            <p:spPr bwMode="auto">
              <a:xfrm>
                <a:off x="714376" y="1346200"/>
                <a:ext cx="20638" cy="190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4" name="Oval 23"/>
              <p:cNvSpPr>
                <a:spLocks noChangeArrowheads="1"/>
              </p:cNvSpPr>
              <p:nvPr/>
            </p:nvSpPr>
            <p:spPr bwMode="auto">
              <a:xfrm>
                <a:off x="755651" y="1346200"/>
                <a:ext cx="19050" cy="190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5" name="Freeform 24"/>
              <p:cNvSpPr>
                <a:spLocks noEditPoints="1"/>
              </p:cNvSpPr>
              <p:nvPr/>
            </p:nvSpPr>
            <p:spPr bwMode="auto">
              <a:xfrm>
                <a:off x="617538" y="1306513"/>
                <a:ext cx="415925" cy="317500"/>
              </a:xfrm>
              <a:custGeom>
                <a:avLst/>
                <a:gdLst>
                  <a:gd name="T0" fmla="*/ 159 w 180"/>
                  <a:gd name="T1" fmla="*/ 137 h 137"/>
                  <a:gd name="T2" fmla="*/ 21 w 180"/>
                  <a:gd name="T3" fmla="*/ 137 h 137"/>
                  <a:gd name="T4" fmla="*/ 0 w 180"/>
                  <a:gd name="T5" fmla="*/ 116 h 137"/>
                  <a:gd name="T6" fmla="*/ 0 w 180"/>
                  <a:gd name="T7" fmla="*/ 21 h 137"/>
                  <a:gd name="T8" fmla="*/ 21 w 180"/>
                  <a:gd name="T9" fmla="*/ 0 h 137"/>
                  <a:gd name="T10" fmla="*/ 159 w 180"/>
                  <a:gd name="T11" fmla="*/ 0 h 137"/>
                  <a:gd name="T12" fmla="*/ 180 w 180"/>
                  <a:gd name="T13" fmla="*/ 21 h 137"/>
                  <a:gd name="T14" fmla="*/ 180 w 180"/>
                  <a:gd name="T15" fmla="*/ 116 h 137"/>
                  <a:gd name="T16" fmla="*/ 159 w 180"/>
                  <a:gd name="T17" fmla="*/ 137 h 137"/>
                  <a:gd name="T18" fmla="*/ 21 w 180"/>
                  <a:gd name="T19" fmla="*/ 7 h 137"/>
                  <a:gd name="T20" fmla="*/ 7 w 180"/>
                  <a:gd name="T21" fmla="*/ 21 h 137"/>
                  <a:gd name="T22" fmla="*/ 7 w 180"/>
                  <a:gd name="T23" fmla="*/ 116 h 137"/>
                  <a:gd name="T24" fmla="*/ 21 w 180"/>
                  <a:gd name="T25" fmla="*/ 129 h 137"/>
                  <a:gd name="T26" fmla="*/ 159 w 180"/>
                  <a:gd name="T27" fmla="*/ 129 h 137"/>
                  <a:gd name="T28" fmla="*/ 173 w 180"/>
                  <a:gd name="T29" fmla="*/ 116 h 137"/>
                  <a:gd name="T30" fmla="*/ 173 w 180"/>
                  <a:gd name="T31" fmla="*/ 21 h 137"/>
                  <a:gd name="T32" fmla="*/ 159 w 180"/>
                  <a:gd name="T33" fmla="*/ 7 h 137"/>
                  <a:gd name="T34" fmla="*/ 21 w 180"/>
                  <a:gd name="T35"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0" h="137">
                    <a:moveTo>
                      <a:pt x="159" y="137"/>
                    </a:moveTo>
                    <a:cubicBezTo>
                      <a:pt x="21" y="137"/>
                      <a:pt x="21" y="137"/>
                      <a:pt x="21" y="137"/>
                    </a:cubicBezTo>
                    <a:cubicBezTo>
                      <a:pt x="9" y="137"/>
                      <a:pt x="0" y="127"/>
                      <a:pt x="0" y="116"/>
                    </a:cubicBezTo>
                    <a:cubicBezTo>
                      <a:pt x="0" y="21"/>
                      <a:pt x="0" y="21"/>
                      <a:pt x="0" y="21"/>
                    </a:cubicBezTo>
                    <a:cubicBezTo>
                      <a:pt x="0" y="9"/>
                      <a:pt x="9" y="0"/>
                      <a:pt x="21" y="0"/>
                    </a:cubicBezTo>
                    <a:cubicBezTo>
                      <a:pt x="159" y="0"/>
                      <a:pt x="159" y="0"/>
                      <a:pt x="159" y="0"/>
                    </a:cubicBezTo>
                    <a:cubicBezTo>
                      <a:pt x="171" y="0"/>
                      <a:pt x="180" y="9"/>
                      <a:pt x="180" y="21"/>
                    </a:cubicBezTo>
                    <a:cubicBezTo>
                      <a:pt x="180" y="116"/>
                      <a:pt x="180" y="116"/>
                      <a:pt x="180" y="116"/>
                    </a:cubicBezTo>
                    <a:cubicBezTo>
                      <a:pt x="180" y="127"/>
                      <a:pt x="171" y="137"/>
                      <a:pt x="159" y="137"/>
                    </a:cubicBezTo>
                    <a:close/>
                    <a:moveTo>
                      <a:pt x="21" y="7"/>
                    </a:moveTo>
                    <a:cubicBezTo>
                      <a:pt x="13" y="7"/>
                      <a:pt x="7" y="13"/>
                      <a:pt x="7" y="21"/>
                    </a:cubicBezTo>
                    <a:cubicBezTo>
                      <a:pt x="7" y="116"/>
                      <a:pt x="7" y="116"/>
                      <a:pt x="7" y="116"/>
                    </a:cubicBezTo>
                    <a:cubicBezTo>
                      <a:pt x="7" y="123"/>
                      <a:pt x="13" y="129"/>
                      <a:pt x="21" y="129"/>
                    </a:cubicBezTo>
                    <a:cubicBezTo>
                      <a:pt x="159" y="129"/>
                      <a:pt x="159" y="129"/>
                      <a:pt x="159" y="129"/>
                    </a:cubicBezTo>
                    <a:cubicBezTo>
                      <a:pt x="167" y="129"/>
                      <a:pt x="173" y="123"/>
                      <a:pt x="173" y="116"/>
                    </a:cubicBezTo>
                    <a:cubicBezTo>
                      <a:pt x="173" y="21"/>
                      <a:pt x="173" y="21"/>
                      <a:pt x="173" y="21"/>
                    </a:cubicBezTo>
                    <a:cubicBezTo>
                      <a:pt x="173" y="13"/>
                      <a:pt x="167" y="7"/>
                      <a:pt x="159" y="7"/>
                    </a:cubicBezTo>
                    <a:lnTo>
                      <a:pt x="2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6" name="Freeform 25"/>
              <p:cNvSpPr>
                <a:spLocks/>
              </p:cNvSpPr>
              <p:nvPr/>
            </p:nvSpPr>
            <p:spPr bwMode="auto">
              <a:xfrm>
                <a:off x="1017588" y="1466850"/>
                <a:ext cx="76200" cy="15875"/>
              </a:xfrm>
              <a:custGeom>
                <a:avLst/>
                <a:gdLst>
                  <a:gd name="T0" fmla="*/ 29 w 33"/>
                  <a:gd name="T1" fmla="*/ 7 h 7"/>
                  <a:gd name="T2" fmla="*/ 3 w 33"/>
                  <a:gd name="T3" fmla="*/ 7 h 7"/>
                  <a:gd name="T4" fmla="*/ 0 w 33"/>
                  <a:gd name="T5" fmla="*/ 4 h 7"/>
                  <a:gd name="T6" fmla="*/ 3 w 33"/>
                  <a:gd name="T7" fmla="*/ 0 h 7"/>
                  <a:gd name="T8" fmla="*/ 29 w 33"/>
                  <a:gd name="T9" fmla="*/ 0 h 7"/>
                  <a:gd name="T10" fmla="*/ 33 w 33"/>
                  <a:gd name="T11" fmla="*/ 4 h 7"/>
                  <a:gd name="T12" fmla="*/ 29 w 33"/>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33" h="7">
                    <a:moveTo>
                      <a:pt x="29" y="7"/>
                    </a:moveTo>
                    <a:cubicBezTo>
                      <a:pt x="3" y="7"/>
                      <a:pt x="3" y="7"/>
                      <a:pt x="3" y="7"/>
                    </a:cubicBezTo>
                    <a:cubicBezTo>
                      <a:pt x="1" y="7"/>
                      <a:pt x="0" y="6"/>
                      <a:pt x="0" y="4"/>
                    </a:cubicBezTo>
                    <a:cubicBezTo>
                      <a:pt x="0" y="2"/>
                      <a:pt x="1" y="0"/>
                      <a:pt x="3" y="0"/>
                    </a:cubicBezTo>
                    <a:cubicBezTo>
                      <a:pt x="29" y="0"/>
                      <a:pt x="29" y="0"/>
                      <a:pt x="29" y="0"/>
                    </a:cubicBezTo>
                    <a:cubicBezTo>
                      <a:pt x="31" y="0"/>
                      <a:pt x="33" y="2"/>
                      <a:pt x="33" y="4"/>
                    </a:cubicBezTo>
                    <a:cubicBezTo>
                      <a:pt x="33" y="6"/>
                      <a:pt x="31" y="7"/>
                      <a:pt x="2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7" name="Freeform 26"/>
              <p:cNvSpPr>
                <a:spLocks/>
              </p:cNvSpPr>
              <p:nvPr/>
            </p:nvSpPr>
            <p:spPr bwMode="auto">
              <a:xfrm>
                <a:off x="677863" y="1385888"/>
                <a:ext cx="415925" cy="317500"/>
              </a:xfrm>
              <a:custGeom>
                <a:avLst/>
                <a:gdLst>
                  <a:gd name="T0" fmla="*/ 159 w 180"/>
                  <a:gd name="T1" fmla="*/ 137 h 137"/>
                  <a:gd name="T2" fmla="*/ 21 w 180"/>
                  <a:gd name="T3" fmla="*/ 137 h 137"/>
                  <a:gd name="T4" fmla="*/ 0 w 180"/>
                  <a:gd name="T5" fmla="*/ 116 h 137"/>
                  <a:gd name="T6" fmla="*/ 0 w 180"/>
                  <a:gd name="T7" fmla="*/ 99 h 137"/>
                  <a:gd name="T8" fmla="*/ 3 w 180"/>
                  <a:gd name="T9" fmla="*/ 95 h 137"/>
                  <a:gd name="T10" fmla="*/ 7 w 180"/>
                  <a:gd name="T11" fmla="*/ 99 h 137"/>
                  <a:gd name="T12" fmla="*/ 7 w 180"/>
                  <a:gd name="T13" fmla="*/ 116 h 137"/>
                  <a:gd name="T14" fmla="*/ 21 w 180"/>
                  <a:gd name="T15" fmla="*/ 130 h 137"/>
                  <a:gd name="T16" fmla="*/ 159 w 180"/>
                  <a:gd name="T17" fmla="*/ 130 h 137"/>
                  <a:gd name="T18" fmla="*/ 173 w 180"/>
                  <a:gd name="T19" fmla="*/ 116 h 137"/>
                  <a:gd name="T20" fmla="*/ 173 w 180"/>
                  <a:gd name="T21" fmla="*/ 21 h 137"/>
                  <a:gd name="T22" fmla="*/ 159 w 180"/>
                  <a:gd name="T23" fmla="*/ 8 h 137"/>
                  <a:gd name="T24" fmla="*/ 150 w 180"/>
                  <a:gd name="T25" fmla="*/ 8 h 137"/>
                  <a:gd name="T26" fmla="*/ 147 w 180"/>
                  <a:gd name="T27" fmla="*/ 4 h 137"/>
                  <a:gd name="T28" fmla="*/ 150 w 180"/>
                  <a:gd name="T29" fmla="*/ 0 h 137"/>
                  <a:gd name="T30" fmla="*/ 159 w 180"/>
                  <a:gd name="T31" fmla="*/ 0 h 137"/>
                  <a:gd name="T32" fmla="*/ 180 w 180"/>
                  <a:gd name="T33" fmla="*/ 21 h 137"/>
                  <a:gd name="T34" fmla="*/ 180 w 180"/>
                  <a:gd name="T35" fmla="*/ 116 h 137"/>
                  <a:gd name="T36" fmla="*/ 159 w 180"/>
                  <a:gd name="T3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137">
                    <a:moveTo>
                      <a:pt x="159" y="137"/>
                    </a:moveTo>
                    <a:cubicBezTo>
                      <a:pt x="21" y="137"/>
                      <a:pt x="21" y="137"/>
                      <a:pt x="21" y="137"/>
                    </a:cubicBezTo>
                    <a:cubicBezTo>
                      <a:pt x="9" y="137"/>
                      <a:pt x="0" y="128"/>
                      <a:pt x="0" y="116"/>
                    </a:cubicBezTo>
                    <a:cubicBezTo>
                      <a:pt x="0" y="99"/>
                      <a:pt x="0" y="99"/>
                      <a:pt x="0" y="99"/>
                    </a:cubicBezTo>
                    <a:cubicBezTo>
                      <a:pt x="0" y="97"/>
                      <a:pt x="1" y="95"/>
                      <a:pt x="3" y="95"/>
                    </a:cubicBezTo>
                    <a:cubicBezTo>
                      <a:pt x="6" y="95"/>
                      <a:pt x="7" y="97"/>
                      <a:pt x="7" y="99"/>
                    </a:cubicBezTo>
                    <a:cubicBezTo>
                      <a:pt x="7" y="116"/>
                      <a:pt x="7" y="116"/>
                      <a:pt x="7" y="116"/>
                    </a:cubicBezTo>
                    <a:cubicBezTo>
                      <a:pt x="7" y="124"/>
                      <a:pt x="13" y="130"/>
                      <a:pt x="21" y="130"/>
                    </a:cubicBezTo>
                    <a:cubicBezTo>
                      <a:pt x="159" y="130"/>
                      <a:pt x="159" y="130"/>
                      <a:pt x="159" y="130"/>
                    </a:cubicBezTo>
                    <a:cubicBezTo>
                      <a:pt x="166" y="130"/>
                      <a:pt x="173" y="124"/>
                      <a:pt x="173" y="116"/>
                    </a:cubicBezTo>
                    <a:cubicBezTo>
                      <a:pt x="173" y="21"/>
                      <a:pt x="173" y="21"/>
                      <a:pt x="173" y="21"/>
                    </a:cubicBezTo>
                    <a:cubicBezTo>
                      <a:pt x="173" y="14"/>
                      <a:pt x="166" y="8"/>
                      <a:pt x="159" y="8"/>
                    </a:cubicBezTo>
                    <a:cubicBezTo>
                      <a:pt x="150" y="8"/>
                      <a:pt x="150" y="8"/>
                      <a:pt x="150" y="8"/>
                    </a:cubicBezTo>
                    <a:cubicBezTo>
                      <a:pt x="148" y="8"/>
                      <a:pt x="147" y="6"/>
                      <a:pt x="147" y="4"/>
                    </a:cubicBezTo>
                    <a:cubicBezTo>
                      <a:pt x="147" y="2"/>
                      <a:pt x="148" y="0"/>
                      <a:pt x="150" y="0"/>
                    </a:cubicBezTo>
                    <a:cubicBezTo>
                      <a:pt x="159" y="0"/>
                      <a:pt x="159" y="0"/>
                      <a:pt x="159" y="0"/>
                    </a:cubicBezTo>
                    <a:cubicBezTo>
                      <a:pt x="171" y="0"/>
                      <a:pt x="180" y="10"/>
                      <a:pt x="180" y="21"/>
                    </a:cubicBezTo>
                    <a:cubicBezTo>
                      <a:pt x="180" y="116"/>
                      <a:pt x="180" y="116"/>
                      <a:pt x="180" y="116"/>
                    </a:cubicBezTo>
                    <a:cubicBezTo>
                      <a:pt x="180" y="128"/>
                      <a:pt x="171" y="137"/>
                      <a:pt x="159"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24" name="Group 223"/>
          <p:cNvGrpSpPr/>
          <p:nvPr/>
        </p:nvGrpSpPr>
        <p:grpSpPr>
          <a:xfrm>
            <a:off x="3333451" y="4216858"/>
            <a:ext cx="1224000" cy="323007"/>
            <a:chOff x="3333451" y="4216858"/>
            <a:chExt cx="1224000" cy="323007"/>
          </a:xfrm>
        </p:grpSpPr>
        <p:sp>
          <p:nvSpPr>
            <p:cNvPr id="299" name="Round Diagonal Corner Rectangle 216"/>
            <p:cNvSpPr/>
            <p:nvPr/>
          </p:nvSpPr>
          <p:spPr>
            <a:xfrm>
              <a:off x="3333451" y="4216858"/>
              <a:ext cx="1224000" cy="323007"/>
            </a:xfrm>
            <a:prstGeom prst="round2DiagRect">
              <a:avLst>
                <a:gd name="adj1" fmla="val 21773"/>
                <a:gd name="adj2" fmla="val 0"/>
              </a:avLst>
            </a:prstGeom>
            <a:solidFill>
              <a:schemeClr val="bg2"/>
            </a:solid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rPr>
                <a:t>Device</a:t>
              </a:r>
            </a:p>
            <a:p>
              <a:pPr marL="355600" marR="0" lvl="0" indent="0" defTabSz="914400" eaLnBrk="1" fontAlgn="auto" latinLnBrk="0" hangingPunct="1">
                <a:lnSpc>
                  <a:spcPct val="100000"/>
                </a:lnSpc>
                <a:spcBef>
                  <a:spcPts val="0"/>
                </a:spcBef>
                <a:spcAft>
                  <a:spcPts val="0"/>
                </a:spcAft>
                <a:buClrTx/>
                <a:buSzTx/>
                <a:buFontTx/>
                <a:buNone/>
                <a:tabLst/>
                <a:defRPr/>
              </a:pPr>
              <a:r>
                <a:rPr lang="en-US" sz="800" kern="0" dirty="0">
                  <a:solidFill>
                    <a:srgbClr val="FFFFFF"/>
                  </a:solidFill>
                  <a:latin typeface="Arial" panose="020B0604020202020204"/>
                </a:rPr>
                <a:t>m</a:t>
              </a:r>
              <a:r>
                <a:rPr lang="en-US" sz="800" kern="0" dirty="0" smtClean="0">
                  <a:solidFill>
                    <a:srgbClr val="FFFFFF"/>
                  </a:solidFill>
                  <a:latin typeface="Arial" panose="020B0604020202020204"/>
                </a:rPr>
                <a:t>anagement</a:t>
              </a:r>
              <a:endParaRPr kumimoji="0" lang="en-US" sz="800" b="0" i="0" u="none" strike="noStrike" kern="0" cap="none" spc="0" normalizeH="0" baseline="0" noProof="0" dirty="0" smtClean="0">
                <a:ln>
                  <a:noFill/>
                </a:ln>
                <a:solidFill>
                  <a:srgbClr val="FFFFFF"/>
                </a:solidFill>
                <a:effectLst/>
                <a:uLnTx/>
                <a:uFillTx/>
                <a:latin typeface="Arial" panose="020B0604020202020204"/>
              </a:endParaRPr>
            </a:p>
          </p:txBody>
        </p:sp>
        <p:grpSp>
          <p:nvGrpSpPr>
            <p:cNvPr id="300" name="Group 299"/>
            <p:cNvGrpSpPr>
              <a:grpSpLocks noChangeAspect="1"/>
            </p:cNvGrpSpPr>
            <p:nvPr/>
          </p:nvGrpSpPr>
          <p:grpSpPr>
            <a:xfrm>
              <a:off x="3400105" y="4268525"/>
              <a:ext cx="233533" cy="232297"/>
              <a:chOff x="1862138" y="1055688"/>
              <a:chExt cx="900113" cy="895350"/>
            </a:xfrm>
            <a:solidFill>
              <a:schemeClr val="bg1"/>
            </a:solidFill>
          </p:grpSpPr>
          <p:sp>
            <p:nvSpPr>
              <p:cNvPr id="301" name="Freeform 30"/>
              <p:cNvSpPr>
                <a:spLocks noEditPoints="1"/>
              </p:cNvSpPr>
              <p:nvPr/>
            </p:nvSpPr>
            <p:spPr bwMode="auto">
              <a:xfrm>
                <a:off x="2238376" y="1400175"/>
                <a:ext cx="195263" cy="196850"/>
              </a:xfrm>
              <a:custGeom>
                <a:avLst/>
                <a:gdLst>
                  <a:gd name="T0" fmla="*/ 42 w 85"/>
                  <a:gd name="T1" fmla="*/ 85 h 85"/>
                  <a:gd name="T2" fmla="*/ 0 w 85"/>
                  <a:gd name="T3" fmla="*/ 43 h 85"/>
                  <a:gd name="T4" fmla="*/ 42 w 85"/>
                  <a:gd name="T5" fmla="*/ 0 h 85"/>
                  <a:gd name="T6" fmla="*/ 85 w 85"/>
                  <a:gd name="T7" fmla="*/ 43 h 85"/>
                  <a:gd name="T8" fmla="*/ 42 w 85"/>
                  <a:gd name="T9" fmla="*/ 85 h 85"/>
                  <a:gd name="T10" fmla="*/ 42 w 85"/>
                  <a:gd name="T11" fmla="*/ 8 h 85"/>
                  <a:gd name="T12" fmla="*/ 7 w 85"/>
                  <a:gd name="T13" fmla="*/ 43 h 85"/>
                  <a:gd name="T14" fmla="*/ 42 w 85"/>
                  <a:gd name="T15" fmla="*/ 78 h 85"/>
                  <a:gd name="T16" fmla="*/ 77 w 85"/>
                  <a:gd name="T17" fmla="*/ 43 h 85"/>
                  <a:gd name="T18" fmla="*/ 42 w 85"/>
                  <a:gd name="T19" fmla="*/ 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5">
                    <a:moveTo>
                      <a:pt x="42" y="85"/>
                    </a:moveTo>
                    <a:cubicBezTo>
                      <a:pt x="19" y="85"/>
                      <a:pt x="0" y="66"/>
                      <a:pt x="0" y="43"/>
                    </a:cubicBezTo>
                    <a:cubicBezTo>
                      <a:pt x="0" y="19"/>
                      <a:pt x="19" y="0"/>
                      <a:pt x="42" y="0"/>
                    </a:cubicBezTo>
                    <a:cubicBezTo>
                      <a:pt x="66" y="0"/>
                      <a:pt x="85" y="19"/>
                      <a:pt x="85" y="43"/>
                    </a:cubicBezTo>
                    <a:cubicBezTo>
                      <a:pt x="85" y="66"/>
                      <a:pt x="66" y="85"/>
                      <a:pt x="42" y="85"/>
                    </a:cubicBezTo>
                    <a:close/>
                    <a:moveTo>
                      <a:pt x="42" y="8"/>
                    </a:moveTo>
                    <a:cubicBezTo>
                      <a:pt x="23" y="8"/>
                      <a:pt x="7" y="23"/>
                      <a:pt x="7" y="43"/>
                    </a:cubicBezTo>
                    <a:cubicBezTo>
                      <a:pt x="7" y="62"/>
                      <a:pt x="23" y="78"/>
                      <a:pt x="42" y="78"/>
                    </a:cubicBezTo>
                    <a:cubicBezTo>
                      <a:pt x="61" y="78"/>
                      <a:pt x="77" y="62"/>
                      <a:pt x="77" y="43"/>
                    </a:cubicBezTo>
                    <a:cubicBezTo>
                      <a:pt x="77" y="23"/>
                      <a:pt x="61" y="8"/>
                      <a:pt x="4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2" name="Freeform 31"/>
              <p:cNvSpPr>
                <a:spLocks noEditPoints="1"/>
              </p:cNvSpPr>
              <p:nvPr/>
            </p:nvSpPr>
            <p:spPr bwMode="auto">
              <a:xfrm>
                <a:off x="2101851" y="1279525"/>
                <a:ext cx="98425" cy="100013"/>
              </a:xfrm>
              <a:custGeom>
                <a:avLst/>
                <a:gdLst>
                  <a:gd name="T0" fmla="*/ 21 w 43"/>
                  <a:gd name="T1" fmla="*/ 43 h 43"/>
                  <a:gd name="T2" fmla="*/ 0 w 43"/>
                  <a:gd name="T3" fmla="*/ 21 h 43"/>
                  <a:gd name="T4" fmla="*/ 21 w 43"/>
                  <a:gd name="T5" fmla="*/ 0 h 43"/>
                  <a:gd name="T6" fmla="*/ 43 w 43"/>
                  <a:gd name="T7" fmla="*/ 21 h 43"/>
                  <a:gd name="T8" fmla="*/ 21 w 43"/>
                  <a:gd name="T9" fmla="*/ 43 h 43"/>
                  <a:gd name="T10" fmla="*/ 21 w 43"/>
                  <a:gd name="T11" fmla="*/ 7 h 43"/>
                  <a:gd name="T12" fmla="*/ 7 w 43"/>
                  <a:gd name="T13" fmla="*/ 21 h 43"/>
                  <a:gd name="T14" fmla="*/ 21 w 43"/>
                  <a:gd name="T15" fmla="*/ 35 h 43"/>
                  <a:gd name="T16" fmla="*/ 35 w 43"/>
                  <a:gd name="T17" fmla="*/ 21 h 43"/>
                  <a:gd name="T18" fmla="*/ 21 w 43"/>
                  <a:gd name="T19"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1" y="43"/>
                    </a:moveTo>
                    <a:cubicBezTo>
                      <a:pt x="9" y="43"/>
                      <a:pt x="0" y="33"/>
                      <a:pt x="0" y="21"/>
                    </a:cubicBezTo>
                    <a:cubicBezTo>
                      <a:pt x="0" y="9"/>
                      <a:pt x="9" y="0"/>
                      <a:pt x="21" y="0"/>
                    </a:cubicBezTo>
                    <a:cubicBezTo>
                      <a:pt x="33" y="0"/>
                      <a:pt x="43" y="9"/>
                      <a:pt x="43" y="21"/>
                    </a:cubicBezTo>
                    <a:cubicBezTo>
                      <a:pt x="43" y="33"/>
                      <a:pt x="33" y="43"/>
                      <a:pt x="21" y="43"/>
                    </a:cubicBezTo>
                    <a:close/>
                    <a:moveTo>
                      <a:pt x="21" y="7"/>
                    </a:moveTo>
                    <a:cubicBezTo>
                      <a:pt x="13" y="7"/>
                      <a:pt x="7" y="13"/>
                      <a:pt x="7" y="21"/>
                    </a:cubicBezTo>
                    <a:cubicBezTo>
                      <a:pt x="7" y="29"/>
                      <a:pt x="13" y="35"/>
                      <a:pt x="21" y="35"/>
                    </a:cubicBezTo>
                    <a:cubicBezTo>
                      <a:pt x="29" y="35"/>
                      <a:pt x="35" y="29"/>
                      <a:pt x="35" y="21"/>
                    </a:cubicBezTo>
                    <a:cubicBezTo>
                      <a:pt x="35" y="13"/>
                      <a:pt x="29" y="7"/>
                      <a:pt x="2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3" name="Freeform 32"/>
              <p:cNvSpPr>
                <a:spLocks noEditPoints="1"/>
              </p:cNvSpPr>
              <p:nvPr/>
            </p:nvSpPr>
            <p:spPr bwMode="auto">
              <a:xfrm>
                <a:off x="2466976" y="1528763"/>
                <a:ext cx="100013" cy="101600"/>
              </a:xfrm>
              <a:custGeom>
                <a:avLst/>
                <a:gdLst>
                  <a:gd name="T0" fmla="*/ 22 w 43"/>
                  <a:gd name="T1" fmla="*/ 44 h 44"/>
                  <a:gd name="T2" fmla="*/ 0 w 43"/>
                  <a:gd name="T3" fmla="*/ 22 h 44"/>
                  <a:gd name="T4" fmla="*/ 22 w 43"/>
                  <a:gd name="T5" fmla="*/ 0 h 44"/>
                  <a:gd name="T6" fmla="*/ 43 w 43"/>
                  <a:gd name="T7" fmla="*/ 22 h 44"/>
                  <a:gd name="T8" fmla="*/ 22 w 43"/>
                  <a:gd name="T9" fmla="*/ 44 h 44"/>
                  <a:gd name="T10" fmla="*/ 22 w 43"/>
                  <a:gd name="T11" fmla="*/ 8 h 44"/>
                  <a:gd name="T12" fmla="*/ 7 w 43"/>
                  <a:gd name="T13" fmla="*/ 22 h 44"/>
                  <a:gd name="T14" fmla="*/ 22 w 43"/>
                  <a:gd name="T15" fmla="*/ 36 h 44"/>
                  <a:gd name="T16" fmla="*/ 36 w 43"/>
                  <a:gd name="T17" fmla="*/ 22 h 44"/>
                  <a:gd name="T18" fmla="*/ 22 w 43"/>
                  <a:gd name="T19"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4">
                    <a:moveTo>
                      <a:pt x="22" y="44"/>
                    </a:moveTo>
                    <a:cubicBezTo>
                      <a:pt x="10" y="44"/>
                      <a:pt x="0" y="34"/>
                      <a:pt x="0" y="22"/>
                    </a:cubicBezTo>
                    <a:cubicBezTo>
                      <a:pt x="0" y="10"/>
                      <a:pt x="10" y="0"/>
                      <a:pt x="22" y="0"/>
                    </a:cubicBezTo>
                    <a:cubicBezTo>
                      <a:pt x="34" y="0"/>
                      <a:pt x="43" y="10"/>
                      <a:pt x="43" y="22"/>
                    </a:cubicBezTo>
                    <a:cubicBezTo>
                      <a:pt x="43" y="34"/>
                      <a:pt x="34" y="44"/>
                      <a:pt x="22" y="44"/>
                    </a:cubicBezTo>
                    <a:close/>
                    <a:moveTo>
                      <a:pt x="22" y="8"/>
                    </a:moveTo>
                    <a:cubicBezTo>
                      <a:pt x="14" y="8"/>
                      <a:pt x="7" y="14"/>
                      <a:pt x="7" y="22"/>
                    </a:cubicBezTo>
                    <a:cubicBezTo>
                      <a:pt x="7" y="30"/>
                      <a:pt x="14" y="36"/>
                      <a:pt x="22" y="36"/>
                    </a:cubicBezTo>
                    <a:cubicBezTo>
                      <a:pt x="30" y="36"/>
                      <a:pt x="36" y="30"/>
                      <a:pt x="36" y="22"/>
                    </a:cubicBezTo>
                    <a:cubicBezTo>
                      <a:pt x="36" y="14"/>
                      <a:pt x="30" y="8"/>
                      <a:pt x="2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4" name="Freeform 33"/>
              <p:cNvSpPr>
                <a:spLocks noEditPoints="1"/>
              </p:cNvSpPr>
              <p:nvPr/>
            </p:nvSpPr>
            <p:spPr bwMode="auto">
              <a:xfrm>
                <a:off x="2046288" y="1587500"/>
                <a:ext cx="98425" cy="101600"/>
              </a:xfrm>
              <a:custGeom>
                <a:avLst/>
                <a:gdLst>
                  <a:gd name="T0" fmla="*/ 22 w 43"/>
                  <a:gd name="T1" fmla="*/ 44 h 44"/>
                  <a:gd name="T2" fmla="*/ 0 w 43"/>
                  <a:gd name="T3" fmla="*/ 22 h 44"/>
                  <a:gd name="T4" fmla="*/ 22 w 43"/>
                  <a:gd name="T5" fmla="*/ 0 h 44"/>
                  <a:gd name="T6" fmla="*/ 43 w 43"/>
                  <a:gd name="T7" fmla="*/ 22 h 44"/>
                  <a:gd name="T8" fmla="*/ 22 w 43"/>
                  <a:gd name="T9" fmla="*/ 44 h 44"/>
                  <a:gd name="T10" fmla="*/ 22 w 43"/>
                  <a:gd name="T11" fmla="*/ 8 h 44"/>
                  <a:gd name="T12" fmla="*/ 8 w 43"/>
                  <a:gd name="T13" fmla="*/ 22 h 44"/>
                  <a:gd name="T14" fmla="*/ 22 w 43"/>
                  <a:gd name="T15" fmla="*/ 36 h 44"/>
                  <a:gd name="T16" fmla="*/ 36 w 43"/>
                  <a:gd name="T17" fmla="*/ 22 h 44"/>
                  <a:gd name="T18" fmla="*/ 22 w 43"/>
                  <a:gd name="T19"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4">
                    <a:moveTo>
                      <a:pt x="22" y="44"/>
                    </a:moveTo>
                    <a:cubicBezTo>
                      <a:pt x="10" y="44"/>
                      <a:pt x="0" y="34"/>
                      <a:pt x="0" y="22"/>
                    </a:cubicBezTo>
                    <a:cubicBezTo>
                      <a:pt x="0" y="10"/>
                      <a:pt x="10" y="0"/>
                      <a:pt x="22" y="0"/>
                    </a:cubicBezTo>
                    <a:cubicBezTo>
                      <a:pt x="34" y="0"/>
                      <a:pt x="43" y="10"/>
                      <a:pt x="43" y="22"/>
                    </a:cubicBezTo>
                    <a:cubicBezTo>
                      <a:pt x="43" y="34"/>
                      <a:pt x="34" y="44"/>
                      <a:pt x="22" y="44"/>
                    </a:cubicBezTo>
                    <a:close/>
                    <a:moveTo>
                      <a:pt x="22" y="8"/>
                    </a:moveTo>
                    <a:cubicBezTo>
                      <a:pt x="14" y="8"/>
                      <a:pt x="8" y="14"/>
                      <a:pt x="8" y="22"/>
                    </a:cubicBezTo>
                    <a:cubicBezTo>
                      <a:pt x="8" y="30"/>
                      <a:pt x="14" y="36"/>
                      <a:pt x="22" y="36"/>
                    </a:cubicBezTo>
                    <a:cubicBezTo>
                      <a:pt x="30" y="36"/>
                      <a:pt x="36" y="30"/>
                      <a:pt x="36" y="22"/>
                    </a:cubicBezTo>
                    <a:cubicBezTo>
                      <a:pt x="36" y="14"/>
                      <a:pt x="30" y="8"/>
                      <a:pt x="2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5" name="Freeform 34"/>
              <p:cNvSpPr>
                <a:spLocks noEditPoints="1"/>
              </p:cNvSpPr>
              <p:nvPr/>
            </p:nvSpPr>
            <p:spPr bwMode="auto">
              <a:xfrm>
                <a:off x="2286001" y="1673225"/>
                <a:ext cx="100013" cy="98425"/>
              </a:xfrm>
              <a:custGeom>
                <a:avLst/>
                <a:gdLst>
                  <a:gd name="T0" fmla="*/ 22 w 43"/>
                  <a:gd name="T1" fmla="*/ 43 h 43"/>
                  <a:gd name="T2" fmla="*/ 0 w 43"/>
                  <a:gd name="T3" fmla="*/ 21 h 43"/>
                  <a:gd name="T4" fmla="*/ 22 w 43"/>
                  <a:gd name="T5" fmla="*/ 0 h 43"/>
                  <a:gd name="T6" fmla="*/ 43 w 43"/>
                  <a:gd name="T7" fmla="*/ 21 h 43"/>
                  <a:gd name="T8" fmla="*/ 22 w 43"/>
                  <a:gd name="T9" fmla="*/ 43 h 43"/>
                  <a:gd name="T10" fmla="*/ 22 w 43"/>
                  <a:gd name="T11" fmla="*/ 7 h 43"/>
                  <a:gd name="T12" fmla="*/ 7 w 43"/>
                  <a:gd name="T13" fmla="*/ 21 h 43"/>
                  <a:gd name="T14" fmla="*/ 22 w 43"/>
                  <a:gd name="T15" fmla="*/ 36 h 43"/>
                  <a:gd name="T16" fmla="*/ 36 w 43"/>
                  <a:gd name="T17" fmla="*/ 21 h 43"/>
                  <a:gd name="T18" fmla="*/ 22 w 43"/>
                  <a:gd name="T19"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10" y="43"/>
                      <a:pt x="0" y="33"/>
                      <a:pt x="0" y="21"/>
                    </a:cubicBezTo>
                    <a:cubicBezTo>
                      <a:pt x="0" y="9"/>
                      <a:pt x="10" y="0"/>
                      <a:pt x="22" y="0"/>
                    </a:cubicBezTo>
                    <a:cubicBezTo>
                      <a:pt x="34" y="0"/>
                      <a:pt x="43" y="9"/>
                      <a:pt x="43" y="21"/>
                    </a:cubicBezTo>
                    <a:cubicBezTo>
                      <a:pt x="43" y="33"/>
                      <a:pt x="34" y="43"/>
                      <a:pt x="22" y="43"/>
                    </a:cubicBezTo>
                    <a:close/>
                    <a:moveTo>
                      <a:pt x="22" y="7"/>
                    </a:moveTo>
                    <a:cubicBezTo>
                      <a:pt x="14" y="7"/>
                      <a:pt x="7" y="14"/>
                      <a:pt x="7" y="21"/>
                    </a:cubicBezTo>
                    <a:cubicBezTo>
                      <a:pt x="7" y="29"/>
                      <a:pt x="14" y="36"/>
                      <a:pt x="22" y="36"/>
                    </a:cubicBezTo>
                    <a:cubicBezTo>
                      <a:pt x="30" y="36"/>
                      <a:pt x="36" y="29"/>
                      <a:pt x="36" y="21"/>
                    </a:cubicBezTo>
                    <a:cubicBezTo>
                      <a:pt x="36" y="14"/>
                      <a:pt x="30" y="7"/>
                      <a:pt x="2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6" name="Freeform 35"/>
              <p:cNvSpPr>
                <a:spLocks noEditPoints="1"/>
              </p:cNvSpPr>
              <p:nvPr/>
            </p:nvSpPr>
            <p:spPr bwMode="auto">
              <a:xfrm>
                <a:off x="2430463" y="1306513"/>
                <a:ext cx="98425" cy="100013"/>
              </a:xfrm>
              <a:custGeom>
                <a:avLst/>
                <a:gdLst>
                  <a:gd name="T0" fmla="*/ 22 w 43"/>
                  <a:gd name="T1" fmla="*/ 43 h 43"/>
                  <a:gd name="T2" fmla="*/ 0 w 43"/>
                  <a:gd name="T3" fmla="*/ 21 h 43"/>
                  <a:gd name="T4" fmla="*/ 22 w 43"/>
                  <a:gd name="T5" fmla="*/ 0 h 43"/>
                  <a:gd name="T6" fmla="*/ 43 w 43"/>
                  <a:gd name="T7" fmla="*/ 21 h 43"/>
                  <a:gd name="T8" fmla="*/ 22 w 43"/>
                  <a:gd name="T9" fmla="*/ 43 h 43"/>
                  <a:gd name="T10" fmla="*/ 22 w 43"/>
                  <a:gd name="T11" fmla="*/ 7 h 43"/>
                  <a:gd name="T12" fmla="*/ 7 w 43"/>
                  <a:gd name="T13" fmla="*/ 21 h 43"/>
                  <a:gd name="T14" fmla="*/ 22 w 43"/>
                  <a:gd name="T15" fmla="*/ 36 h 43"/>
                  <a:gd name="T16" fmla="*/ 36 w 43"/>
                  <a:gd name="T17" fmla="*/ 21 h 43"/>
                  <a:gd name="T18" fmla="*/ 22 w 43"/>
                  <a:gd name="T19"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10" y="43"/>
                      <a:pt x="0" y="33"/>
                      <a:pt x="0" y="21"/>
                    </a:cubicBezTo>
                    <a:cubicBezTo>
                      <a:pt x="0" y="9"/>
                      <a:pt x="10" y="0"/>
                      <a:pt x="22" y="0"/>
                    </a:cubicBezTo>
                    <a:cubicBezTo>
                      <a:pt x="34" y="0"/>
                      <a:pt x="43" y="9"/>
                      <a:pt x="43" y="21"/>
                    </a:cubicBezTo>
                    <a:cubicBezTo>
                      <a:pt x="43" y="33"/>
                      <a:pt x="34" y="43"/>
                      <a:pt x="22" y="43"/>
                    </a:cubicBezTo>
                    <a:close/>
                    <a:moveTo>
                      <a:pt x="22" y="7"/>
                    </a:moveTo>
                    <a:cubicBezTo>
                      <a:pt x="14" y="7"/>
                      <a:pt x="7" y="14"/>
                      <a:pt x="7" y="21"/>
                    </a:cubicBezTo>
                    <a:cubicBezTo>
                      <a:pt x="7" y="29"/>
                      <a:pt x="14" y="36"/>
                      <a:pt x="22" y="36"/>
                    </a:cubicBezTo>
                    <a:cubicBezTo>
                      <a:pt x="29" y="36"/>
                      <a:pt x="36" y="29"/>
                      <a:pt x="36" y="21"/>
                    </a:cubicBezTo>
                    <a:cubicBezTo>
                      <a:pt x="36" y="14"/>
                      <a:pt x="29" y="7"/>
                      <a:pt x="2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7" name="Freeform 36"/>
              <p:cNvSpPr>
                <a:spLocks/>
              </p:cNvSpPr>
              <p:nvPr/>
            </p:nvSpPr>
            <p:spPr bwMode="auto">
              <a:xfrm>
                <a:off x="2119313" y="1533525"/>
                <a:ext cx="147638" cy="88900"/>
              </a:xfrm>
              <a:custGeom>
                <a:avLst/>
                <a:gdLst>
                  <a:gd name="T0" fmla="*/ 5 w 64"/>
                  <a:gd name="T1" fmla="*/ 38 h 38"/>
                  <a:gd name="T2" fmla="*/ 1 w 64"/>
                  <a:gd name="T3" fmla="*/ 37 h 38"/>
                  <a:gd name="T4" fmla="*/ 3 w 64"/>
                  <a:gd name="T5" fmla="*/ 31 h 38"/>
                  <a:gd name="T6" fmla="*/ 58 w 64"/>
                  <a:gd name="T7" fmla="*/ 1 h 38"/>
                  <a:gd name="T8" fmla="*/ 63 w 64"/>
                  <a:gd name="T9" fmla="*/ 2 h 38"/>
                  <a:gd name="T10" fmla="*/ 62 w 64"/>
                  <a:gd name="T11" fmla="*/ 7 h 38"/>
                  <a:gd name="T12" fmla="*/ 6 w 64"/>
                  <a:gd name="T13" fmla="*/ 38 h 38"/>
                  <a:gd name="T14" fmla="*/ 5 w 64"/>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38">
                    <a:moveTo>
                      <a:pt x="5" y="38"/>
                    </a:moveTo>
                    <a:cubicBezTo>
                      <a:pt x="3" y="38"/>
                      <a:pt x="2" y="38"/>
                      <a:pt x="1" y="37"/>
                    </a:cubicBezTo>
                    <a:cubicBezTo>
                      <a:pt x="0" y="35"/>
                      <a:pt x="1" y="32"/>
                      <a:pt x="3" y="31"/>
                    </a:cubicBezTo>
                    <a:cubicBezTo>
                      <a:pt x="58" y="1"/>
                      <a:pt x="58" y="1"/>
                      <a:pt x="58" y="1"/>
                    </a:cubicBezTo>
                    <a:cubicBezTo>
                      <a:pt x="60" y="0"/>
                      <a:pt x="62" y="1"/>
                      <a:pt x="63" y="2"/>
                    </a:cubicBezTo>
                    <a:cubicBezTo>
                      <a:pt x="64" y="4"/>
                      <a:pt x="64" y="7"/>
                      <a:pt x="62" y="7"/>
                    </a:cubicBezTo>
                    <a:cubicBezTo>
                      <a:pt x="6" y="38"/>
                      <a:pt x="6" y="38"/>
                      <a:pt x="6" y="38"/>
                    </a:cubicBezTo>
                    <a:cubicBezTo>
                      <a:pt x="6" y="38"/>
                      <a:pt x="5" y="38"/>
                      <a:pt x="5"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8" name="Freeform 37"/>
              <p:cNvSpPr>
                <a:spLocks/>
              </p:cNvSpPr>
              <p:nvPr/>
            </p:nvSpPr>
            <p:spPr bwMode="auto">
              <a:xfrm>
                <a:off x="2387601" y="1376363"/>
                <a:ext cx="71438" cy="66675"/>
              </a:xfrm>
              <a:custGeom>
                <a:avLst/>
                <a:gdLst>
                  <a:gd name="T0" fmla="*/ 4 w 31"/>
                  <a:gd name="T1" fmla="*/ 29 h 29"/>
                  <a:gd name="T2" fmla="*/ 2 w 31"/>
                  <a:gd name="T3" fmla="*/ 27 h 29"/>
                  <a:gd name="T4" fmla="*/ 2 w 31"/>
                  <a:gd name="T5" fmla="*/ 22 h 29"/>
                  <a:gd name="T6" fmla="*/ 24 w 31"/>
                  <a:gd name="T7" fmla="*/ 1 h 29"/>
                  <a:gd name="T8" fmla="*/ 29 w 31"/>
                  <a:gd name="T9" fmla="*/ 1 h 29"/>
                  <a:gd name="T10" fmla="*/ 29 w 31"/>
                  <a:gd name="T11" fmla="*/ 7 h 29"/>
                  <a:gd name="T12" fmla="*/ 7 w 31"/>
                  <a:gd name="T13" fmla="*/ 28 h 29"/>
                  <a:gd name="T14" fmla="*/ 4 w 31"/>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9">
                    <a:moveTo>
                      <a:pt x="4" y="29"/>
                    </a:moveTo>
                    <a:cubicBezTo>
                      <a:pt x="3" y="29"/>
                      <a:pt x="2" y="28"/>
                      <a:pt x="2" y="27"/>
                    </a:cubicBezTo>
                    <a:cubicBezTo>
                      <a:pt x="0" y="26"/>
                      <a:pt x="0" y="24"/>
                      <a:pt x="2" y="22"/>
                    </a:cubicBezTo>
                    <a:cubicBezTo>
                      <a:pt x="24" y="1"/>
                      <a:pt x="24" y="1"/>
                      <a:pt x="24" y="1"/>
                    </a:cubicBezTo>
                    <a:cubicBezTo>
                      <a:pt x="25" y="0"/>
                      <a:pt x="28" y="0"/>
                      <a:pt x="29" y="1"/>
                    </a:cubicBezTo>
                    <a:cubicBezTo>
                      <a:pt x="31" y="3"/>
                      <a:pt x="30" y="5"/>
                      <a:pt x="29" y="7"/>
                    </a:cubicBezTo>
                    <a:cubicBezTo>
                      <a:pt x="7" y="28"/>
                      <a:pt x="7" y="28"/>
                      <a:pt x="7" y="28"/>
                    </a:cubicBezTo>
                    <a:cubicBezTo>
                      <a:pt x="6" y="28"/>
                      <a:pt x="5" y="29"/>
                      <a:pt x="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9" name="Freeform 38"/>
              <p:cNvSpPr>
                <a:spLocks/>
              </p:cNvSpPr>
              <p:nvPr/>
            </p:nvSpPr>
            <p:spPr bwMode="auto">
              <a:xfrm>
                <a:off x="2168526" y="1349375"/>
                <a:ext cx="106363" cy="98425"/>
              </a:xfrm>
              <a:custGeom>
                <a:avLst/>
                <a:gdLst>
                  <a:gd name="T0" fmla="*/ 41 w 46"/>
                  <a:gd name="T1" fmla="*/ 43 h 43"/>
                  <a:gd name="T2" fmla="*/ 39 w 46"/>
                  <a:gd name="T3" fmla="*/ 42 h 43"/>
                  <a:gd name="T4" fmla="*/ 2 w 46"/>
                  <a:gd name="T5" fmla="*/ 7 h 43"/>
                  <a:gd name="T6" fmla="*/ 2 w 46"/>
                  <a:gd name="T7" fmla="*/ 2 h 43"/>
                  <a:gd name="T8" fmla="*/ 7 w 46"/>
                  <a:gd name="T9" fmla="*/ 2 h 43"/>
                  <a:gd name="T10" fmla="*/ 44 w 46"/>
                  <a:gd name="T11" fmla="*/ 37 h 43"/>
                  <a:gd name="T12" fmla="*/ 44 w 46"/>
                  <a:gd name="T13" fmla="*/ 42 h 43"/>
                  <a:gd name="T14" fmla="*/ 41 w 46"/>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3">
                    <a:moveTo>
                      <a:pt x="41" y="43"/>
                    </a:moveTo>
                    <a:cubicBezTo>
                      <a:pt x="41" y="43"/>
                      <a:pt x="40" y="43"/>
                      <a:pt x="39" y="42"/>
                    </a:cubicBezTo>
                    <a:cubicBezTo>
                      <a:pt x="2" y="7"/>
                      <a:pt x="2" y="7"/>
                      <a:pt x="2" y="7"/>
                    </a:cubicBezTo>
                    <a:cubicBezTo>
                      <a:pt x="0" y="6"/>
                      <a:pt x="0" y="3"/>
                      <a:pt x="2" y="2"/>
                    </a:cubicBezTo>
                    <a:cubicBezTo>
                      <a:pt x="3" y="0"/>
                      <a:pt x="6" y="0"/>
                      <a:pt x="7" y="2"/>
                    </a:cubicBezTo>
                    <a:cubicBezTo>
                      <a:pt x="44" y="37"/>
                      <a:pt x="44" y="37"/>
                      <a:pt x="44" y="37"/>
                    </a:cubicBezTo>
                    <a:cubicBezTo>
                      <a:pt x="45" y="38"/>
                      <a:pt x="46" y="41"/>
                      <a:pt x="44" y="42"/>
                    </a:cubicBezTo>
                    <a:cubicBezTo>
                      <a:pt x="43" y="43"/>
                      <a:pt x="42" y="43"/>
                      <a:pt x="4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0" name="Freeform 39"/>
              <p:cNvSpPr>
                <a:spLocks/>
              </p:cNvSpPr>
              <p:nvPr/>
            </p:nvSpPr>
            <p:spPr bwMode="auto">
              <a:xfrm>
                <a:off x="2401888" y="1533525"/>
                <a:ext cx="80963" cy="44450"/>
              </a:xfrm>
              <a:custGeom>
                <a:avLst/>
                <a:gdLst>
                  <a:gd name="T0" fmla="*/ 31 w 35"/>
                  <a:gd name="T1" fmla="*/ 19 h 19"/>
                  <a:gd name="T2" fmla="*/ 30 w 35"/>
                  <a:gd name="T3" fmla="*/ 19 h 19"/>
                  <a:gd name="T4" fmla="*/ 3 w 35"/>
                  <a:gd name="T5" fmla="*/ 8 h 19"/>
                  <a:gd name="T6" fmla="*/ 1 w 35"/>
                  <a:gd name="T7" fmla="*/ 3 h 19"/>
                  <a:gd name="T8" fmla="*/ 6 w 35"/>
                  <a:gd name="T9" fmla="*/ 1 h 19"/>
                  <a:gd name="T10" fmla="*/ 32 w 35"/>
                  <a:gd name="T11" fmla="*/ 12 h 19"/>
                  <a:gd name="T12" fmla="*/ 34 w 35"/>
                  <a:gd name="T13" fmla="*/ 17 h 19"/>
                  <a:gd name="T14" fmla="*/ 31 w 35"/>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9">
                    <a:moveTo>
                      <a:pt x="31" y="19"/>
                    </a:moveTo>
                    <a:cubicBezTo>
                      <a:pt x="31" y="19"/>
                      <a:pt x="30" y="19"/>
                      <a:pt x="30" y="19"/>
                    </a:cubicBezTo>
                    <a:cubicBezTo>
                      <a:pt x="3" y="8"/>
                      <a:pt x="3" y="8"/>
                      <a:pt x="3" y="8"/>
                    </a:cubicBezTo>
                    <a:cubicBezTo>
                      <a:pt x="1" y="7"/>
                      <a:pt x="0" y="5"/>
                      <a:pt x="1" y="3"/>
                    </a:cubicBezTo>
                    <a:cubicBezTo>
                      <a:pt x="2" y="1"/>
                      <a:pt x="4" y="0"/>
                      <a:pt x="6" y="1"/>
                    </a:cubicBezTo>
                    <a:cubicBezTo>
                      <a:pt x="32" y="12"/>
                      <a:pt x="32" y="12"/>
                      <a:pt x="32" y="12"/>
                    </a:cubicBezTo>
                    <a:cubicBezTo>
                      <a:pt x="34" y="13"/>
                      <a:pt x="35" y="15"/>
                      <a:pt x="34" y="17"/>
                    </a:cubicBezTo>
                    <a:cubicBezTo>
                      <a:pt x="34" y="18"/>
                      <a:pt x="33" y="19"/>
                      <a:pt x="31"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1" name="Freeform 40"/>
              <p:cNvSpPr>
                <a:spLocks/>
              </p:cNvSpPr>
              <p:nvPr/>
            </p:nvSpPr>
            <p:spPr bwMode="auto">
              <a:xfrm>
                <a:off x="2327276" y="1582738"/>
                <a:ext cx="19050" cy="106363"/>
              </a:xfrm>
              <a:custGeom>
                <a:avLst/>
                <a:gdLst>
                  <a:gd name="T0" fmla="*/ 4 w 8"/>
                  <a:gd name="T1" fmla="*/ 46 h 46"/>
                  <a:gd name="T2" fmla="*/ 0 w 8"/>
                  <a:gd name="T3" fmla="*/ 42 h 46"/>
                  <a:gd name="T4" fmla="*/ 0 w 8"/>
                  <a:gd name="T5" fmla="*/ 4 h 46"/>
                  <a:gd name="T6" fmla="*/ 4 w 8"/>
                  <a:gd name="T7" fmla="*/ 0 h 46"/>
                  <a:gd name="T8" fmla="*/ 8 w 8"/>
                  <a:gd name="T9" fmla="*/ 4 h 46"/>
                  <a:gd name="T10" fmla="*/ 8 w 8"/>
                  <a:gd name="T11" fmla="*/ 42 h 46"/>
                  <a:gd name="T12" fmla="*/ 4 w 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8" h="46">
                    <a:moveTo>
                      <a:pt x="4" y="46"/>
                    </a:moveTo>
                    <a:cubicBezTo>
                      <a:pt x="2" y="46"/>
                      <a:pt x="0" y="45"/>
                      <a:pt x="0" y="42"/>
                    </a:cubicBezTo>
                    <a:cubicBezTo>
                      <a:pt x="0" y="4"/>
                      <a:pt x="0" y="4"/>
                      <a:pt x="0" y="4"/>
                    </a:cubicBezTo>
                    <a:cubicBezTo>
                      <a:pt x="0" y="2"/>
                      <a:pt x="2" y="0"/>
                      <a:pt x="4" y="0"/>
                    </a:cubicBezTo>
                    <a:cubicBezTo>
                      <a:pt x="6" y="0"/>
                      <a:pt x="8" y="2"/>
                      <a:pt x="8" y="4"/>
                    </a:cubicBezTo>
                    <a:cubicBezTo>
                      <a:pt x="8" y="42"/>
                      <a:pt x="8" y="42"/>
                      <a:pt x="8" y="42"/>
                    </a:cubicBezTo>
                    <a:cubicBezTo>
                      <a:pt x="8" y="45"/>
                      <a:pt x="6" y="46"/>
                      <a:pt x="4"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2" name="Freeform 41"/>
              <p:cNvSpPr>
                <a:spLocks noEditPoints="1"/>
              </p:cNvSpPr>
              <p:nvPr/>
            </p:nvSpPr>
            <p:spPr bwMode="auto">
              <a:xfrm>
                <a:off x="1862138" y="1055688"/>
                <a:ext cx="900113" cy="895350"/>
              </a:xfrm>
              <a:custGeom>
                <a:avLst/>
                <a:gdLst>
                  <a:gd name="T0" fmla="*/ 143 w 389"/>
                  <a:gd name="T1" fmla="*/ 387 h 387"/>
                  <a:gd name="T2" fmla="*/ 139 w 389"/>
                  <a:gd name="T3" fmla="*/ 342 h 387"/>
                  <a:gd name="T4" fmla="*/ 57 w 389"/>
                  <a:gd name="T5" fmla="*/ 336 h 387"/>
                  <a:gd name="T6" fmla="*/ 1 w 389"/>
                  <a:gd name="T7" fmla="*/ 245 h 387"/>
                  <a:gd name="T8" fmla="*/ 37 w 389"/>
                  <a:gd name="T9" fmla="*/ 220 h 387"/>
                  <a:gd name="T10" fmla="*/ 37 w 389"/>
                  <a:gd name="T11" fmla="*/ 167 h 387"/>
                  <a:gd name="T12" fmla="*/ 1 w 389"/>
                  <a:gd name="T13" fmla="*/ 141 h 387"/>
                  <a:gd name="T14" fmla="*/ 58 w 389"/>
                  <a:gd name="T15" fmla="*/ 50 h 387"/>
                  <a:gd name="T16" fmla="*/ 139 w 389"/>
                  <a:gd name="T17" fmla="*/ 43 h 387"/>
                  <a:gd name="T18" fmla="*/ 143 w 389"/>
                  <a:gd name="T19" fmla="*/ 0 h 387"/>
                  <a:gd name="T20" fmla="*/ 250 w 389"/>
                  <a:gd name="T21" fmla="*/ 3 h 387"/>
                  <a:gd name="T22" fmla="*/ 296 w 389"/>
                  <a:gd name="T23" fmla="*/ 71 h 387"/>
                  <a:gd name="T24" fmla="*/ 334 w 389"/>
                  <a:gd name="T25" fmla="*/ 50 h 387"/>
                  <a:gd name="T26" fmla="*/ 388 w 389"/>
                  <a:gd name="T27" fmla="*/ 141 h 387"/>
                  <a:gd name="T28" fmla="*/ 351 w 389"/>
                  <a:gd name="T29" fmla="*/ 167 h 387"/>
                  <a:gd name="T30" fmla="*/ 351 w 389"/>
                  <a:gd name="T31" fmla="*/ 220 h 387"/>
                  <a:gd name="T32" fmla="*/ 388 w 389"/>
                  <a:gd name="T33" fmla="*/ 245 h 387"/>
                  <a:gd name="T34" fmla="*/ 334 w 389"/>
                  <a:gd name="T35" fmla="*/ 337 h 387"/>
                  <a:gd name="T36" fmla="*/ 296 w 389"/>
                  <a:gd name="T37" fmla="*/ 316 h 387"/>
                  <a:gd name="T38" fmla="*/ 250 w 389"/>
                  <a:gd name="T39" fmla="*/ 383 h 387"/>
                  <a:gd name="T40" fmla="*/ 147 w 389"/>
                  <a:gd name="T41" fmla="*/ 380 h 387"/>
                  <a:gd name="T42" fmla="*/ 243 w 389"/>
                  <a:gd name="T43" fmla="*/ 340 h 387"/>
                  <a:gd name="T44" fmla="*/ 293 w 389"/>
                  <a:gd name="T45" fmla="*/ 309 h 387"/>
                  <a:gd name="T46" fmla="*/ 332 w 389"/>
                  <a:gd name="T47" fmla="*/ 328 h 387"/>
                  <a:gd name="T48" fmla="*/ 345 w 389"/>
                  <a:gd name="T49" fmla="*/ 225 h 387"/>
                  <a:gd name="T50" fmla="*/ 346 w 389"/>
                  <a:gd name="T51" fmla="*/ 193 h 387"/>
                  <a:gd name="T52" fmla="*/ 345 w 389"/>
                  <a:gd name="T53" fmla="*/ 162 h 387"/>
                  <a:gd name="T54" fmla="*/ 332 w 389"/>
                  <a:gd name="T55" fmla="*/ 59 h 387"/>
                  <a:gd name="T56" fmla="*/ 293 w 389"/>
                  <a:gd name="T57" fmla="*/ 78 h 387"/>
                  <a:gd name="T58" fmla="*/ 243 w 389"/>
                  <a:gd name="T59" fmla="*/ 47 h 387"/>
                  <a:gd name="T60" fmla="*/ 147 w 389"/>
                  <a:gd name="T61" fmla="*/ 7 h 387"/>
                  <a:gd name="T62" fmla="*/ 144 w 389"/>
                  <a:gd name="T63" fmla="*/ 49 h 387"/>
                  <a:gd name="T64" fmla="*/ 92 w 389"/>
                  <a:gd name="T65" fmla="*/ 79 h 387"/>
                  <a:gd name="T66" fmla="*/ 9 w 389"/>
                  <a:gd name="T67" fmla="*/ 142 h 387"/>
                  <a:gd name="T68" fmla="*/ 45 w 389"/>
                  <a:gd name="T69" fmla="*/ 166 h 387"/>
                  <a:gd name="T70" fmla="*/ 45 w 389"/>
                  <a:gd name="T71" fmla="*/ 221 h 387"/>
                  <a:gd name="T72" fmla="*/ 9 w 389"/>
                  <a:gd name="T73" fmla="*/ 245 h 387"/>
                  <a:gd name="T74" fmla="*/ 92 w 389"/>
                  <a:gd name="T75" fmla="*/ 308 h 387"/>
                  <a:gd name="T76" fmla="*/ 144 w 389"/>
                  <a:gd name="T77" fmla="*/ 336 h 387"/>
                  <a:gd name="T78" fmla="*/ 147 w 389"/>
                  <a:gd name="T79" fmla="*/ 380 h 387"/>
                  <a:gd name="T80" fmla="*/ 143 w 389"/>
                  <a:gd name="T81" fmla="*/ 4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89" h="387">
                    <a:moveTo>
                      <a:pt x="247" y="387"/>
                    </a:moveTo>
                    <a:cubicBezTo>
                      <a:pt x="143" y="387"/>
                      <a:pt x="143" y="387"/>
                      <a:pt x="143" y="387"/>
                    </a:cubicBezTo>
                    <a:cubicBezTo>
                      <a:pt x="141" y="387"/>
                      <a:pt x="139" y="385"/>
                      <a:pt x="139" y="383"/>
                    </a:cubicBezTo>
                    <a:cubicBezTo>
                      <a:pt x="139" y="342"/>
                      <a:pt x="139" y="342"/>
                      <a:pt x="139" y="342"/>
                    </a:cubicBezTo>
                    <a:cubicBezTo>
                      <a:pt x="126" y="337"/>
                      <a:pt x="109" y="329"/>
                      <a:pt x="93" y="316"/>
                    </a:cubicBezTo>
                    <a:cubicBezTo>
                      <a:pt x="57" y="336"/>
                      <a:pt x="57" y="336"/>
                      <a:pt x="57" y="336"/>
                    </a:cubicBezTo>
                    <a:cubicBezTo>
                      <a:pt x="56" y="338"/>
                      <a:pt x="53" y="337"/>
                      <a:pt x="52" y="335"/>
                    </a:cubicBezTo>
                    <a:cubicBezTo>
                      <a:pt x="1" y="245"/>
                      <a:pt x="1" y="245"/>
                      <a:pt x="1" y="245"/>
                    </a:cubicBezTo>
                    <a:cubicBezTo>
                      <a:pt x="0" y="244"/>
                      <a:pt x="0" y="241"/>
                      <a:pt x="2" y="240"/>
                    </a:cubicBezTo>
                    <a:cubicBezTo>
                      <a:pt x="37" y="220"/>
                      <a:pt x="37" y="220"/>
                      <a:pt x="37" y="220"/>
                    </a:cubicBezTo>
                    <a:cubicBezTo>
                      <a:pt x="36" y="211"/>
                      <a:pt x="35" y="202"/>
                      <a:pt x="35" y="193"/>
                    </a:cubicBezTo>
                    <a:cubicBezTo>
                      <a:pt x="35" y="185"/>
                      <a:pt x="36" y="176"/>
                      <a:pt x="37" y="167"/>
                    </a:cubicBezTo>
                    <a:cubicBezTo>
                      <a:pt x="2" y="146"/>
                      <a:pt x="2" y="146"/>
                      <a:pt x="2" y="146"/>
                    </a:cubicBezTo>
                    <a:cubicBezTo>
                      <a:pt x="0" y="145"/>
                      <a:pt x="0" y="143"/>
                      <a:pt x="1" y="141"/>
                    </a:cubicBezTo>
                    <a:cubicBezTo>
                      <a:pt x="52" y="52"/>
                      <a:pt x="52" y="52"/>
                      <a:pt x="52" y="52"/>
                    </a:cubicBezTo>
                    <a:cubicBezTo>
                      <a:pt x="54" y="50"/>
                      <a:pt x="56" y="49"/>
                      <a:pt x="58" y="50"/>
                    </a:cubicBezTo>
                    <a:cubicBezTo>
                      <a:pt x="93" y="71"/>
                      <a:pt x="93" y="71"/>
                      <a:pt x="93" y="71"/>
                    </a:cubicBezTo>
                    <a:cubicBezTo>
                      <a:pt x="107" y="59"/>
                      <a:pt x="123" y="49"/>
                      <a:pt x="139" y="43"/>
                    </a:cubicBezTo>
                    <a:cubicBezTo>
                      <a:pt x="139" y="3"/>
                      <a:pt x="139" y="3"/>
                      <a:pt x="139" y="3"/>
                    </a:cubicBezTo>
                    <a:cubicBezTo>
                      <a:pt x="139" y="1"/>
                      <a:pt x="141" y="0"/>
                      <a:pt x="143" y="0"/>
                    </a:cubicBezTo>
                    <a:cubicBezTo>
                      <a:pt x="247" y="0"/>
                      <a:pt x="247" y="0"/>
                      <a:pt x="247" y="0"/>
                    </a:cubicBezTo>
                    <a:cubicBezTo>
                      <a:pt x="249" y="0"/>
                      <a:pt x="250" y="1"/>
                      <a:pt x="250" y="3"/>
                    </a:cubicBezTo>
                    <a:cubicBezTo>
                      <a:pt x="250" y="44"/>
                      <a:pt x="250" y="44"/>
                      <a:pt x="250" y="44"/>
                    </a:cubicBezTo>
                    <a:cubicBezTo>
                      <a:pt x="267" y="51"/>
                      <a:pt x="283" y="60"/>
                      <a:pt x="296" y="71"/>
                    </a:cubicBezTo>
                    <a:cubicBezTo>
                      <a:pt x="331" y="50"/>
                      <a:pt x="331" y="50"/>
                      <a:pt x="331" y="50"/>
                    </a:cubicBezTo>
                    <a:cubicBezTo>
                      <a:pt x="332" y="50"/>
                      <a:pt x="333" y="50"/>
                      <a:pt x="334" y="50"/>
                    </a:cubicBezTo>
                    <a:cubicBezTo>
                      <a:pt x="335" y="50"/>
                      <a:pt x="336" y="51"/>
                      <a:pt x="336" y="52"/>
                    </a:cubicBezTo>
                    <a:cubicBezTo>
                      <a:pt x="388" y="141"/>
                      <a:pt x="388" y="141"/>
                      <a:pt x="388" y="141"/>
                    </a:cubicBezTo>
                    <a:cubicBezTo>
                      <a:pt x="389" y="143"/>
                      <a:pt x="388" y="145"/>
                      <a:pt x="387" y="146"/>
                    </a:cubicBezTo>
                    <a:cubicBezTo>
                      <a:pt x="351" y="167"/>
                      <a:pt x="351" y="167"/>
                      <a:pt x="351" y="167"/>
                    </a:cubicBezTo>
                    <a:cubicBezTo>
                      <a:pt x="353" y="176"/>
                      <a:pt x="353" y="185"/>
                      <a:pt x="353" y="193"/>
                    </a:cubicBezTo>
                    <a:cubicBezTo>
                      <a:pt x="353" y="202"/>
                      <a:pt x="353" y="211"/>
                      <a:pt x="351" y="220"/>
                    </a:cubicBezTo>
                    <a:cubicBezTo>
                      <a:pt x="387" y="240"/>
                      <a:pt x="387" y="240"/>
                      <a:pt x="387" y="240"/>
                    </a:cubicBezTo>
                    <a:cubicBezTo>
                      <a:pt x="388" y="241"/>
                      <a:pt x="389" y="244"/>
                      <a:pt x="388" y="245"/>
                    </a:cubicBezTo>
                    <a:cubicBezTo>
                      <a:pt x="336" y="335"/>
                      <a:pt x="336" y="335"/>
                      <a:pt x="336" y="335"/>
                    </a:cubicBezTo>
                    <a:cubicBezTo>
                      <a:pt x="336" y="336"/>
                      <a:pt x="335" y="337"/>
                      <a:pt x="334" y="337"/>
                    </a:cubicBezTo>
                    <a:cubicBezTo>
                      <a:pt x="333" y="337"/>
                      <a:pt x="332" y="337"/>
                      <a:pt x="331" y="336"/>
                    </a:cubicBezTo>
                    <a:cubicBezTo>
                      <a:pt x="296" y="316"/>
                      <a:pt x="296" y="316"/>
                      <a:pt x="296" y="316"/>
                    </a:cubicBezTo>
                    <a:cubicBezTo>
                      <a:pt x="283" y="327"/>
                      <a:pt x="267" y="336"/>
                      <a:pt x="250" y="342"/>
                    </a:cubicBezTo>
                    <a:cubicBezTo>
                      <a:pt x="250" y="383"/>
                      <a:pt x="250" y="383"/>
                      <a:pt x="250" y="383"/>
                    </a:cubicBezTo>
                    <a:cubicBezTo>
                      <a:pt x="250" y="385"/>
                      <a:pt x="249" y="387"/>
                      <a:pt x="247" y="387"/>
                    </a:cubicBezTo>
                    <a:close/>
                    <a:moveTo>
                      <a:pt x="147" y="380"/>
                    </a:moveTo>
                    <a:cubicBezTo>
                      <a:pt x="243" y="380"/>
                      <a:pt x="243" y="380"/>
                      <a:pt x="243" y="380"/>
                    </a:cubicBezTo>
                    <a:cubicBezTo>
                      <a:pt x="243" y="340"/>
                      <a:pt x="243" y="340"/>
                      <a:pt x="243" y="340"/>
                    </a:cubicBezTo>
                    <a:cubicBezTo>
                      <a:pt x="243" y="338"/>
                      <a:pt x="244" y="337"/>
                      <a:pt x="245" y="336"/>
                    </a:cubicBezTo>
                    <a:cubicBezTo>
                      <a:pt x="263" y="330"/>
                      <a:pt x="280" y="320"/>
                      <a:pt x="293" y="309"/>
                    </a:cubicBezTo>
                    <a:cubicBezTo>
                      <a:pt x="294" y="308"/>
                      <a:pt x="296" y="307"/>
                      <a:pt x="297" y="308"/>
                    </a:cubicBezTo>
                    <a:cubicBezTo>
                      <a:pt x="332" y="328"/>
                      <a:pt x="332" y="328"/>
                      <a:pt x="332" y="328"/>
                    </a:cubicBezTo>
                    <a:cubicBezTo>
                      <a:pt x="380" y="245"/>
                      <a:pt x="380" y="245"/>
                      <a:pt x="380" y="245"/>
                    </a:cubicBezTo>
                    <a:cubicBezTo>
                      <a:pt x="345" y="225"/>
                      <a:pt x="345" y="225"/>
                      <a:pt x="345" y="225"/>
                    </a:cubicBezTo>
                    <a:cubicBezTo>
                      <a:pt x="344" y="224"/>
                      <a:pt x="343" y="223"/>
                      <a:pt x="343" y="221"/>
                    </a:cubicBezTo>
                    <a:cubicBezTo>
                      <a:pt x="345" y="211"/>
                      <a:pt x="346" y="202"/>
                      <a:pt x="346" y="193"/>
                    </a:cubicBezTo>
                    <a:cubicBezTo>
                      <a:pt x="346" y="185"/>
                      <a:pt x="345" y="176"/>
                      <a:pt x="343" y="166"/>
                    </a:cubicBezTo>
                    <a:cubicBezTo>
                      <a:pt x="343" y="164"/>
                      <a:pt x="344" y="163"/>
                      <a:pt x="345" y="162"/>
                    </a:cubicBezTo>
                    <a:cubicBezTo>
                      <a:pt x="380" y="142"/>
                      <a:pt x="380" y="142"/>
                      <a:pt x="380" y="142"/>
                    </a:cubicBezTo>
                    <a:cubicBezTo>
                      <a:pt x="332" y="59"/>
                      <a:pt x="332" y="59"/>
                      <a:pt x="332" y="59"/>
                    </a:cubicBezTo>
                    <a:cubicBezTo>
                      <a:pt x="297" y="79"/>
                      <a:pt x="297" y="79"/>
                      <a:pt x="297" y="79"/>
                    </a:cubicBezTo>
                    <a:cubicBezTo>
                      <a:pt x="296" y="79"/>
                      <a:pt x="294" y="79"/>
                      <a:pt x="293" y="78"/>
                    </a:cubicBezTo>
                    <a:cubicBezTo>
                      <a:pt x="280" y="67"/>
                      <a:pt x="263" y="57"/>
                      <a:pt x="245" y="50"/>
                    </a:cubicBezTo>
                    <a:cubicBezTo>
                      <a:pt x="244" y="50"/>
                      <a:pt x="243" y="49"/>
                      <a:pt x="243" y="47"/>
                    </a:cubicBezTo>
                    <a:cubicBezTo>
                      <a:pt x="243" y="7"/>
                      <a:pt x="243" y="7"/>
                      <a:pt x="243" y="7"/>
                    </a:cubicBezTo>
                    <a:cubicBezTo>
                      <a:pt x="147" y="7"/>
                      <a:pt x="147" y="7"/>
                      <a:pt x="147" y="7"/>
                    </a:cubicBezTo>
                    <a:cubicBezTo>
                      <a:pt x="147" y="46"/>
                      <a:pt x="147" y="46"/>
                      <a:pt x="147" y="46"/>
                    </a:cubicBezTo>
                    <a:cubicBezTo>
                      <a:pt x="147" y="47"/>
                      <a:pt x="146" y="49"/>
                      <a:pt x="144" y="49"/>
                    </a:cubicBezTo>
                    <a:cubicBezTo>
                      <a:pt x="128" y="55"/>
                      <a:pt x="110" y="66"/>
                      <a:pt x="96" y="78"/>
                    </a:cubicBezTo>
                    <a:cubicBezTo>
                      <a:pt x="95" y="79"/>
                      <a:pt x="93" y="79"/>
                      <a:pt x="92" y="79"/>
                    </a:cubicBezTo>
                    <a:cubicBezTo>
                      <a:pt x="57" y="59"/>
                      <a:pt x="57" y="59"/>
                      <a:pt x="57" y="59"/>
                    </a:cubicBezTo>
                    <a:cubicBezTo>
                      <a:pt x="9" y="142"/>
                      <a:pt x="9" y="142"/>
                      <a:pt x="9" y="142"/>
                    </a:cubicBezTo>
                    <a:cubicBezTo>
                      <a:pt x="43" y="162"/>
                      <a:pt x="43" y="162"/>
                      <a:pt x="43" y="162"/>
                    </a:cubicBezTo>
                    <a:cubicBezTo>
                      <a:pt x="45" y="163"/>
                      <a:pt x="45" y="164"/>
                      <a:pt x="45" y="166"/>
                    </a:cubicBezTo>
                    <a:cubicBezTo>
                      <a:pt x="43" y="175"/>
                      <a:pt x="43" y="184"/>
                      <a:pt x="43" y="193"/>
                    </a:cubicBezTo>
                    <a:cubicBezTo>
                      <a:pt x="43" y="202"/>
                      <a:pt x="43" y="212"/>
                      <a:pt x="45" y="221"/>
                    </a:cubicBezTo>
                    <a:cubicBezTo>
                      <a:pt x="45" y="223"/>
                      <a:pt x="45" y="224"/>
                      <a:pt x="43" y="225"/>
                    </a:cubicBezTo>
                    <a:cubicBezTo>
                      <a:pt x="9" y="245"/>
                      <a:pt x="9" y="245"/>
                      <a:pt x="9" y="245"/>
                    </a:cubicBezTo>
                    <a:cubicBezTo>
                      <a:pt x="57" y="328"/>
                      <a:pt x="57" y="328"/>
                      <a:pt x="57" y="328"/>
                    </a:cubicBezTo>
                    <a:cubicBezTo>
                      <a:pt x="92" y="308"/>
                      <a:pt x="92" y="308"/>
                      <a:pt x="92" y="308"/>
                    </a:cubicBezTo>
                    <a:cubicBezTo>
                      <a:pt x="93" y="307"/>
                      <a:pt x="95" y="308"/>
                      <a:pt x="96" y="309"/>
                    </a:cubicBezTo>
                    <a:cubicBezTo>
                      <a:pt x="109" y="320"/>
                      <a:pt x="126" y="330"/>
                      <a:pt x="144" y="336"/>
                    </a:cubicBezTo>
                    <a:cubicBezTo>
                      <a:pt x="146" y="337"/>
                      <a:pt x="147" y="338"/>
                      <a:pt x="147" y="340"/>
                    </a:cubicBezTo>
                    <a:lnTo>
                      <a:pt x="147" y="380"/>
                    </a:lnTo>
                    <a:close/>
                    <a:moveTo>
                      <a:pt x="143" y="46"/>
                    </a:moveTo>
                    <a:cubicBezTo>
                      <a:pt x="143" y="46"/>
                      <a:pt x="143" y="46"/>
                      <a:pt x="143" y="46"/>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25" name="Group 224"/>
          <p:cNvGrpSpPr/>
          <p:nvPr/>
        </p:nvGrpSpPr>
        <p:grpSpPr>
          <a:xfrm>
            <a:off x="4632147" y="4216858"/>
            <a:ext cx="1224000" cy="323007"/>
            <a:chOff x="4632147" y="4216858"/>
            <a:chExt cx="1224000" cy="323007"/>
          </a:xfrm>
        </p:grpSpPr>
        <p:sp>
          <p:nvSpPr>
            <p:cNvPr id="314" name="Round Diagonal Corner Rectangle 216"/>
            <p:cNvSpPr/>
            <p:nvPr/>
          </p:nvSpPr>
          <p:spPr>
            <a:xfrm>
              <a:off x="4632147" y="4216858"/>
              <a:ext cx="1224000" cy="323007"/>
            </a:xfrm>
            <a:prstGeom prst="round2DiagRect">
              <a:avLst>
                <a:gd name="adj1" fmla="val 21773"/>
                <a:gd name="adj2" fmla="val 0"/>
              </a:avLst>
            </a:prstGeom>
            <a:solidFill>
              <a:schemeClr val="bg2"/>
            </a:solid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rPr>
                <a:t>Device</a:t>
              </a:r>
            </a:p>
            <a:p>
              <a:pPr marL="355600" marR="0" lvl="0" indent="0" defTabSz="914400" eaLnBrk="1" fontAlgn="auto" latinLnBrk="0" hangingPunct="1">
                <a:lnSpc>
                  <a:spcPct val="100000"/>
                </a:lnSpc>
                <a:spcBef>
                  <a:spcPts val="0"/>
                </a:spcBef>
                <a:spcAft>
                  <a:spcPts val="0"/>
                </a:spcAft>
                <a:buClrTx/>
                <a:buSzTx/>
                <a:buFontTx/>
                <a:buNone/>
                <a:tabLst/>
                <a:defRPr/>
              </a:pPr>
              <a:r>
                <a:rPr lang="en-US" sz="800" kern="0" dirty="0">
                  <a:solidFill>
                    <a:srgbClr val="FFFFFF"/>
                  </a:solidFill>
                  <a:latin typeface="Arial" panose="020B0604020202020204"/>
                </a:rPr>
                <a:t>a</a:t>
              </a:r>
              <a:r>
                <a:rPr lang="en-US" sz="800" kern="0" dirty="0" smtClean="0">
                  <a:solidFill>
                    <a:srgbClr val="FFFFFF"/>
                  </a:solidFill>
                  <a:latin typeface="Arial" panose="020B0604020202020204"/>
                </a:rPr>
                <a:t>gents</a:t>
              </a:r>
              <a:endParaRPr kumimoji="0" lang="en-US" sz="800" b="0" i="0" u="none" strike="noStrike" kern="0" cap="none" spc="0" normalizeH="0" baseline="0" noProof="0" dirty="0" smtClean="0">
                <a:ln>
                  <a:noFill/>
                </a:ln>
                <a:solidFill>
                  <a:srgbClr val="FFFFFF"/>
                </a:solidFill>
                <a:effectLst/>
                <a:uLnTx/>
                <a:uFillTx/>
                <a:latin typeface="Arial" panose="020B0604020202020204"/>
              </a:endParaRPr>
            </a:p>
          </p:txBody>
        </p:sp>
        <p:grpSp>
          <p:nvGrpSpPr>
            <p:cNvPr id="315" name="Group 314"/>
            <p:cNvGrpSpPr>
              <a:grpSpLocks noChangeAspect="1"/>
            </p:cNvGrpSpPr>
            <p:nvPr/>
          </p:nvGrpSpPr>
          <p:grpSpPr>
            <a:xfrm>
              <a:off x="4681513" y="4248626"/>
              <a:ext cx="297971" cy="266131"/>
              <a:chOff x="3581401" y="2416175"/>
              <a:chExt cx="977900" cy="979488"/>
            </a:xfrm>
            <a:solidFill>
              <a:schemeClr val="bg1"/>
            </a:solidFill>
          </p:grpSpPr>
          <p:sp>
            <p:nvSpPr>
              <p:cNvPr id="316" name="Freeform 124"/>
              <p:cNvSpPr>
                <a:spLocks noEditPoints="1"/>
              </p:cNvSpPr>
              <p:nvPr/>
            </p:nvSpPr>
            <p:spPr bwMode="auto">
              <a:xfrm>
                <a:off x="3895726" y="2792413"/>
                <a:ext cx="349250" cy="293688"/>
              </a:xfrm>
              <a:custGeom>
                <a:avLst/>
                <a:gdLst>
                  <a:gd name="T0" fmla="*/ 84 w 169"/>
                  <a:gd name="T1" fmla="*/ 143 h 143"/>
                  <a:gd name="T2" fmla="*/ 83 w 169"/>
                  <a:gd name="T3" fmla="*/ 143 h 143"/>
                  <a:gd name="T4" fmla="*/ 2 w 169"/>
                  <a:gd name="T5" fmla="*/ 115 h 143"/>
                  <a:gd name="T6" fmla="*/ 0 w 169"/>
                  <a:gd name="T7" fmla="*/ 112 h 143"/>
                  <a:gd name="T8" fmla="*/ 0 w 169"/>
                  <a:gd name="T9" fmla="*/ 4 h 143"/>
                  <a:gd name="T10" fmla="*/ 1 w 169"/>
                  <a:gd name="T11" fmla="*/ 1 h 143"/>
                  <a:gd name="T12" fmla="*/ 4 w 169"/>
                  <a:gd name="T13" fmla="*/ 0 h 143"/>
                  <a:gd name="T14" fmla="*/ 84 w 169"/>
                  <a:gd name="T15" fmla="*/ 27 h 143"/>
                  <a:gd name="T16" fmla="*/ 164 w 169"/>
                  <a:gd name="T17" fmla="*/ 0 h 143"/>
                  <a:gd name="T18" fmla="*/ 168 w 169"/>
                  <a:gd name="T19" fmla="*/ 1 h 143"/>
                  <a:gd name="T20" fmla="*/ 169 w 169"/>
                  <a:gd name="T21" fmla="*/ 4 h 143"/>
                  <a:gd name="T22" fmla="*/ 169 w 169"/>
                  <a:gd name="T23" fmla="*/ 112 h 143"/>
                  <a:gd name="T24" fmla="*/ 167 w 169"/>
                  <a:gd name="T25" fmla="*/ 115 h 143"/>
                  <a:gd name="T26" fmla="*/ 86 w 169"/>
                  <a:gd name="T27" fmla="*/ 143 h 143"/>
                  <a:gd name="T28" fmla="*/ 84 w 169"/>
                  <a:gd name="T29" fmla="*/ 143 h 143"/>
                  <a:gd name="T30" fmla="*/ 7 w 169"/>
                  <a:gd name="T31" fmla="*/ 109 h 143"/>
                  <a:gd name="T32" fmla="*/ 84 w 169"/>
                  <a:gd name="T33" fmla="*/ 135 h 143"/>
                  <a:gd name="T34" fmla="*/ 162 w 169"/>
                  <a:gd name="T35" fmla="*/ 109 h 143"/>
                  <a:gd name="T36" fmla="*/ 162 w 169"/>
                  <a:gd name="T37" fmla="*/ 9 h 143"/>
                  <a:gd name="T38" fmla="*/ 86 w 169"/>
                  <a:gd name="T39" fmla="*/ 34 h 143"/>
                  <a:gd name="T40" fmla="*/ 83 w 169"/>
                  <a:gd name="T41" fmla="*/ 34 h 143"/>
                  <a:gd name="T42" fmla="*/ 7 w 169"/>
                  <a:gd name="T43" fmla="*/ 9 h 143"/>
                  <a:gd name="T44" fmla="*/ 7 w 169"/>
                  <a:gd name="T45" fmla="*/ 10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43">
                    <a:moveTo>
                      <a:pt x="84" y="143"/>
                    </a:moveTo>
                    <a:cubicBezTo>
                      <a:pt x="84" y="143"/>
                      <a:pt x="84" y="143"/>
                      <a:pt x="83" y="143"/>
                    </a:cubicBezTo>
                    <a:cubicBezTo>
                      <a:pt x="2" y="115"/>
                      <a:pt x="2" y="115"/>
                      <a:pt x="2" y="115"/>
                    </a:cubicBezTo>
                    <a:cubicBezTo>
                      <a:pt x="1" y="115"/>
                      <a:pt x="0" y="114"/>
                      <a:pt x="0" y="112"/>
                    </a:cubicBezTo>
                    <a:cubicBezTo>
                      <a:pt x="0" y="4"/>
                      <a:pt x="0" y="4"/>
                      <a:pt x="0" y="4"/>
                    </a:cubicBezTo>
                    <a:cubicBezTo>
                      <a:pt x="0" y="3"/>
                      <a:pt x="0" y="1"/>
                      <a:pt x="1" y="1"/>
                    </a:cubicBezTo>
                    <a:cubicBezTo>
                      <a:pt x="2" y="0"/>
                      <a:pt x="3" y="0"/>
                      <a:pt x="4" y="0"/>
                    </a:cubicBezTo>
                    <a:cubicBezTo>
                      <a:pt x="84" y="27"/>
                      <a:pt x="84" y="27"/>
                      <a:pt x="84" y="27"/>
                    </a:cubicBezTo>
                    <a:cubicBezTo>
                      <a:pt x="164" y="0"/>
                      <a:pt x="164" y="0"/>
                      <a:pt x="164" y="0"/>
                    </a:cubicBezTo>
                    <a:cubicBezTo>
                      <a:pt x="165" y="0"/>
                      <a:pt x="167" y="0"/>
                      <a:pt x="168" y="1"/>
                    </a:cubicBezTo>
                    <a:cubicBezTo>
                      <a:pt x="169" y="1"/>
                      <a:pt x="169" y="3"/>
                      <a:pt x="169" y="4"/>
                    </a:cubicBezTo>
                    <a:cubicBezTo>
                      <a:pt x="169" y="112"/>
                      <a:pt x="169" y="112"/>
                      <a:pt x="169" y="112"/>
                    </a:cubicBezTo>
                    <a:cubicBezTo>
                      <a:pt x="169" y="114"/>
                      <a:pt x="168" y="115"/>
                      <a:pt x="167" y="115"/>
                    </a:cubicBezTo>
                    <a:cubicBezTo>
                      <a:pt x="86" y="143"/>
                      <a:pt x="86" y="143"/>
                      <a:pt x="86" y="143"/>
                    </a:cubicBezTo>
                    <a:cubicBezTo>
                      <a:pt x="85" y="143"/>
                      <a:pt x="85" y="143"/>
                      <a:pt x="84" y="143"/>
                    </a:cubicBezTo>
                    <a:close/>
                    <a:moveTo>
                      <a:pt x="7" y="109"/>
                    </a:moveTo>
                    <a:cubicBezTo>
                      <a:pt x="84" y="135"/>
                      <a:pt x="84" y="135"/>
                      <a:pt x="84" y="135"/>
                    </a:cubicBezTo>
                    <a:cubicBezTo>
                      <a:pt x="162" y="109"/>
                      <a:pt x="162" y="109"/>
                      <a:pt x="162" y="109"/>
                    </a:cubicBezTo>
                    <a:cubicBezTo>
                      <a:pt x="162" y="9"/>
                      <a:pt x="162" y="9"/>
                      <a:pt x="162" y="9"/>
                    </a:cubicBezTo>
                    <a:cubicBezTo>
                      <a:pt x="86" y="34"/>
                      <a:pt x="86" y="34"/>
                      <a:pt x="86" y="34"/>
                    </a:cubicBezTo>
                    <a:cubicBezTo>
                      <a:pt x="85" y="35"/>
                      <a:pt x="84" y="35"/>
                      <a:pt x="83" y="34"/>
                    </a:cubicBezTo>
                    <a:cubicBezTo>
                      <a:pt x="7" y="9"/>
                      <a:pt x="7" y="9"/>
                      <a:pt x="7" y="9"/>
                    </a:cubicBezTo>
                    <a:lnTo>
                      <a:pt x="7" y="109"/>
                    </a:lnTo>
                    <a:close/>
                  </a:path>
                </a:pathLst>
              </a:custGeom>
              <a:grpFill/>
              <a:ln w="317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17" name="Freeform 125"/>
              <p:cNvSpPr>
                <a:spLocks/>
              </p:cNvSpPr>
              <p:nvPr/>
            </p:nvSpPr>
            <p:spPr bwMode="auto">
              <a:xfrm>
                <a:off x="3894138" y="2735263"/>
                <a:ext cx="352425" cy="73025"/>
              </a:xfrm>
              <a:custGeom>
                <a:avLst/>
                <a:gdLst>
                  <a:gd name="T0" fmla="*/ 166 w 171"/>
                  <a:gd name="T1" fmla="*/ 35 h 35"/>
                  <a:gd name="T2" fmla="*/ 165 w 171"/>
                  <a:gd name="T3" fmla="*/ 34 h 35"/>
                  <a:gd name="T4" fmla="*/ 85 w 171"/>
                  <a:gd name="T5" fmla="*/ 8 h 35"/>
                  <a:gd name="T6" fmla="*/ 5 w 171"/>
                  <a:gd name="T7" fmla="*/ 34 h 35"/>
                  <a:gd name="T8" fmla="*/ 1 w 171"/>
                  <a:gd name="T9" fmla="*/ 32 h 35"/>
                  <a:gd name="T10" fmla="*/ 3 w 171"/>
                  <a:gd name="T11" fmla="*/ 27 h 35"/>
                  <a:gd name="T12" fmla="*/ 84 w 171"/>
                  <a:gd name="T13" fmla="*/ 0 h 35"/>
                  <a:gd name="T14" fmla="*/ 87 w 171"/>
                  <a:gd name="T15" fmla="*/ 0 h 35"/>
                  <a:gd name="T16" fmla="*/ 168 w 171"/>
                  <a:gd name="T17" fmla="*/ 27 h 35"/>
                  <a:gd name="T18" fmla="*/ 170 w 171"/>
                  <a:gd name="T19" fmla="*/ 32 h 35"/>
                  <a:gd name="T20" fmla="*/ 166 w 171"/>
                  <a:gd name="T21"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 h="35">
                    <a:moveTo>
                      <a:pt x="166" y="35"/>
                    </a:moveTo>
                    <a:cubicBezTo>
                      <a:pt x="166" y="35"/>
                      <a:pt x="166" y="34"/>
                      <a:pt x="165" y="34"/>
                    </a:cubicBezTo>
                    <a:cubicBezTo>
                      <a:pt x="85" y="8"/>
                      <a:pt x="85" y="8"/>
                      <a:pt x="85" y="8"/>
                    </a:cubicBezTo>
                    <a:cubicBezTo>
                      <a:pt x="5" y="34"/>
                      <a:pt x="5" y="34"/>
                      <a:pt x="5" y="34"/>
                    </a:cubicBezTo>
                    <a:cubicBezTo>
                      <a:pt x="3" y="35"/>
                      <a:pt x="1" y="34"/>
                      <a:pt x="1" y="32"/>
                    </a:cubicBezTo>
                    <a:cubicBezTo>
                      <a:pt x="0" y="30"/>
                      <a:pt x="1" y="28"/>
                      <a:pt x="3" y="27"/>
                    </a:cubicBezTo>
                    <a:cubicBezTo>
                      <a:pt x="84" y="0"/>
                      <a:pt x="84" y="0"/>
                      <a:pt x="84" y="0"/>
                    </a:cubicBezTo>
                    <a:cubicBezTo>
                      <a:pt x="85" y="0"/>
                      <a:pt x="86" y="0"/>
                      <a:pt x="87" y="0"/>
                    </a:cubicBezTo>
                    <a:cubicBezTo>
                      <a:pt x="168" y="27"/>
                      <a:pt x="168" y="27"/>
                      <a:pt x="168" y="27"/>
                    </a:cubicBezTo>
                    <a:cubicBezTo>
                      <a:pt x="170" y="28"/>
                      <a:pt x="171" y="30"/>
                      <a:pt x="170" y="32"/>
                    </a:cubicBezTo>
                    <a:cubicBezTo>
                      <a:pt x="169" y="34"/>
                      <a:pt x="168" y="35"/>
                      <a:pt x="166" y="35"/>
                    </a:cubicBezTo>
                    <a:close/>
                  </a:path>
                </a:pathLst>
              </a:custGeom>
              <a:grpFill/>
              <a:ln w="317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18" name="Freeform 126"/>
              <p:cNvSpPr>
                <a:spLocks/>
              </p:cNvSpPr>
              <p:nvPr/>
            </p:nvSpPr>
            <p:spPr bwMode="auto">
              <a:xfrm>
                <a:off x="4064001" y="2847975"/>
                <a:ext cx="14288" cy="236538"/>
              </a:xfrm>
              <a:custGeom>
                <a:avLst/>
                <a:gdLst>
                  <a:gd name="T0" fmla="*/ 3 w 7"/>
                  <a:gd name="T1" fmla="*/ 115 h 115"/>
                  <a:gd name="T2" fmla="*/ 0 w 7"/>
                  <a:gd name="T3" fmla="*/ 112 h 115"/>
                  <a:gd name="T4" fmla="*/ 0 w 7"/>
                  <a:gd name="T5" fmla="*/ 3 h 115"/>
                  <a:gd name="T6" fmla="*/ 3 w 7"/>
                  <a:gd name="T7" fmla="*/ 0 h 115"/>
                  <a:gd name="T8" fmla="*/ 7 w 7"/>
                  <a:gd name="T9" fmla="*/ 3 h 115"/>
                  <a:gd name="T10" fmla="*/ 7 w 7"/>
                  <a:gd name="T11" fmla="*/ 112 h 115"/>
                  <a:gd name="T12" fmla="*/ 3 w 7"/>
                  <a:gd name="T13" fmla="*/ 115 h 115"/>
                </a:gdLst>
                <a:ahLst/>
                <a:cxnLst>
                  <a:cxn ang="0">
                    <a:pos x="T0" y="T1"/>
                  </a:cxn>
                  <a:cxn ang="0">
                    <a:pos x="T2" y="T3"/>
                  </a:cxn>
                  <a:cxn ang="0">
                    <a:pos x="T4" y="T5"/>
                  </a:cxn>
                  <a:cxn ang="0">
                    <a:pos x="T6" y="T7"/>
                  </a:cxn>
                  <a:cxn ang="0">
                    <a:pos x="T8" y="T9"/>
                  </a:cxn>
                  <a:cxn ang="0">
                    <a:pos x="T10" y="T11"/>
                  </a:cxn>
                  <a:cxn ang="0">
                    <a:pos x="T12" y="T13"/>
                  </a:cxn>
                </a:cxnLst>
                <a:rect l="0" t="0" r="r" b="b"/>
                <a:pathLst>
                  <a:path w="7" h="115">
                    <a:moveTo>
                      <a:pt x="3" y="115"/>
                    </a:moveTo>
                    <a:cubicBezTo>
                      <a:pt x="1" y="115"/>
                      <a:pt x="0" y="114"/>
                      <a:pt x="0" y="112"/>
                    </a:cubicBezTo>
                    <a:cubicBezTo>
                      <a:pt x="0" y="3"/>
                      <a:pt x="0" y="3"/>
                      <a:pt x="0" y="3"/>
                    </a:cubicBezTo>
                    <a:cubicBezTo>
                      <a:pt x="0" y="1"/>
                      <a:pt x="1" y="0"/>
                      <a:pt x="3" y="0"/>
                    </a:cubicBezTo>
                    <a:cubicBezTo>
                      <a:pt x="5" y="0"/>
                      <a:pt x="7" y="1"/>
                      <a:pt x="7" y="3"/>
                    </a:cubicBezTo>
                    <a:cubicBezTo>
                      <a:pt x="7" y="112"/>
                      <a:pt x="7" y="112"/>
                      <a:pt x="7" y="112"/>
                    </a:cubicBezTo>
                    <a:cubicBezTo>
                      <a:pt x="7" y="114"/>
                      <a:pt x="5" y="115"/>
                      <a:pt x="3" y="115"/>
                    </a:cubicBezTo>
                    <a:close/>
                  </a:path>
                </a:pathLst>
              </a:custGeom>
              <a:grpFill/>
              <a:ln w="317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19" name="Freeform 127"/>
              <p:cNvSpPr>
                <a:spLocks/>
              </p:cNvSpPr>
              <p:nvPr/>
            </p:nvSpPr>
            <p:spPr bwMode="auto">
              <a:xfrm>
                <a:off x="3581401" y="2765425"/>
                <a:ext cx="165100" cy="284163"/>
              </a:xfrm>
              <a:custGeom>
                <a:avLst/>
                <a:gdLst>
                  <a:gd name="T0" fmla="*/ 76 w 80"/>
                  <a:gd name="T1" fmla="*/ 138 h 138"/>
                  <a:gd name="T2" fmla="*/ 73 w 80"/>
                  <a:gd name="T3" fmla="*/ 137 h 138"/>
                  <a:gd name="T4" fmla="*/ 1 w 80"/>
                  <a:gd name="T5" fmla="*/ 72 h 138"/>
                  <a:gd name="T6" fmla="*/ 0 w 80"/>
                  <a:gd name="T7" fmla="*/ 69 h 138"/>
                  <a:gd name="T8" fmla="*/ 1 w 80"/>
                  <a:gd name="T9" fmla="*/ 66 h 138"/>
                  <a:gd name="T10" fmla="*/ 73 w 80"/>
                  <a:gd name="T11" fmla="*/ 1 h 138"/>
                  <a:gd name="T12" fmla="*/ 78 w 80"/>
                  <a:gd name="T13" fmla="*/ 1 h 138"/>
                  <a:gd name="T14" fmla="*/ 78 w 80"/>
                  <a:gd name="T15" fmla="*/ 7 h 138"/>
                  <a:gd name="T16" fmla="*/ 9 w 80"/>
                  <a:gd name="T17" fmla="*/ 69 h 138"/>
                  <a:gd name="T18" fmla="*/ 78 w 80"/>
                  <a:gd name="T19" fmla="*/ 131 h 138"/>
                  <a:gd name="T20" fmla="*/ 78 w 80"/>
                  <a:gd name="T21" fmla="*/ 136 h 138"/>
                  <a:gd name="T22" fmla="*/ 76 w 80"/>
                  <a:gd name="T23"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138">
                    <a:moveTo>
                      <a:pt x="76" y="138"/>
                    </a:moveTo>
                    <a:cubicBezTo>
                      <a:pt x="75" y="138"/>
                      <a:pt x="74" y="137"/>
                      <a:pt x="73" y="137"/>
                    </a:cubicBezTo>
                    <a:cubicBezTo>
                      <a:pt x="1" y="72"/>
                      <a:pt x="1" y="72"/>
                      <a:pt x="1" y="72"/>
                    </a:cubicBezTo>
                    <a:cubicBezTo>
                      <a:pt x="0" y="71"/>
                      <a:pt x="0" y="70"/>
                      <a:pt x="0" y="69"/>
                    </a:cubicBezTo>
                    <a:cubicBezTo>
                      <a:pt x="0" y="68"/>
                      <a:pt x="0" y="67"/>
                      <a:pt x="1" y="66"/>
                    </a:cubicBezTo>
                    <a:cubicBezTo>
                      <a:pt x="73" y="1"/>
                      <a:pt x="73" y="1"/>
                      <a:pt x="73" y="1"/>
                    </a:cubicBezTo>
                    <a:cubicBezTo>
                      <a:pt x="75" y="0"/>
                      <a:pt x="77" y="0"/>
                      <a:pt x="78" y="1"/>
                    </a:cubicBezTo>
                    <a:cubicBezTo>
                      <a:pt x="80" y="3"/>
                      <a:pt x="80" y="5"/>
                      <a:pt x="78" y="7"/>
                    </a:cubicBezTo>
                    <a:cubicBezTo>
                      <a:pt x="9" y="69"/>
                      <a:pt x="9" y="69"/>
                      <a:pt x="9" y="69"/>
                    </a:cubicBezTo>
                    <a:cubicBezTo>
                      <a:pt x="78" y="131"/>
                      <a:pt x="78" y="131"/>
                      <a:pt x="78" y="131"/>
                    </a:cubicBezTo>
                    <a:cubicBezTo>
                      <a:pt x="80" y="132"/>
                      <a:pt x="80" y="135"/>
                      <a:pt x="78" y="136"/>
                    </a:cubicBezTo>
                    <a:cubicBezTo>
                      <a:pt x="78" y="137"/>
                      <a:pt x="77" y="138"/>
                      <a:pt x="76" y="138"/>
                    </a:cubicBezTo>
                    <a:close/>
                  </a:path>
                </a:pathLst>
              </a:custGeom>
              <a:grpFill/>
              <a:ln w="317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20" name="Freeform 128"/>
              <p:cNvSpPr>
                <a:spLocks/>
              </p:cNvSpPr>
              <p:nvPr/>
            </p:nvSpPr>
            <p:spPr bwMode="auto">
              <a:xfrm>
                <a:off x="3590926" y="2898775"/>
                <a:ext cx="317500" cy="14288"/>
              </a:xfrm>
              <a:custGeom>
                <a:avLst/>
                <a:gdLst>
                  <a:gd name="T0" fmla="*/ 150 w 154"/>
                  <a:gd name="T1" fmla="*/ 7 h 7"/>
                  <a:gd name="T2" fmla="*/ 4 w 154"/>
                  <a:gd name="T3" fmla="*/ 7 h 7"/>
                  <a:gd name="T4" fmla="*/ 0 w 154"/>
                  <a:gd name="T5" fmla="*/ 4 h 7"/>
                  <a:gd name="T6" fmla="*/ 4 w 154"/>
                  <a:gd name="T7" fmla="*/ 0 h 7"/>
                  <a:gd name="T8" fmla="*/ 150 w 154"/>
                  <a:gd name="T9" fmla="*/ 0 h 7"/>
                  <a:gd name="T10" fmla="*/ 154 w 154"/>
                  <a:gd name="T11" fmla="*/ 4 h 7"/>
                  <a:gd name="T12" fmla="*/ 150 w 15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54" h="7">
                    <a:moveTo>
                      <a:pt x="150" y="7"/>
                    </a:moveTo>
                    <a:cubicBezTo>
                      <a:pt x="4" y="7"/>
                      <a:pt x="4" y="7"/>
                      <a:pt x="4" y="7"/>
                    </a:cubicBezTo>
                    <a:cubicBezTo>
                      <a:pt x="2" y="7"/>
                      <a:pt x="0" y="6"/>
                      <a:pt x="0" y="4"/>
                    </a:cubicBezTo>
                    <a:cubicBezTo>
                      <a:pt x="0" y="1"/>
                      <a:pt x="2" y="0"/>
                      <a:pt x="4" y="0"/>
                    </a:cubicBezTo>
                    <a:cubicBezTo>
                      <a:pt x="150" y="0"/>
                      <a:pt x="150" y="0"/>
                      <a:pt x="150" y="0"/>
                    </a:cubicBezTo>
                    <a:cubicBezTo>
                      <a:pt x="152" y="0"/>
                      <a:pt x="154" y="1"/>
                      <a:pt x="154" y="4"/>
                    </a:cubicBezTo>
                    <a:cubicBezTo>
                      <a:pt x="154" y="6"/>
                      <a:pt x="152" y="7"/>
                      <a:pt x="150" y="7"/>
                    </a:cubicBezTo>
                    <a:close/>
                  </a:path>
                </a:pathLst>
              </a:custGeom>
              <a:grpFill/>
              <a:ln w="317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21" name="Freeform 129"/>
              <p:cNvSpPr>
                <a:spLocks/>
              </p:cNvSpPr>
              <p:nvPr/>
            </p:nvSpPr>
            <p:spPr bwMode="auto">
              <a:xfrm>
                <a:off x="4394201" y="2765425"/>
                <a:ext cx="165100" cy="284163"/>
              </a:xfrm>
              <a:custGeom>
                <a:avLst/>
                <a:gdLst>
                  <a:gd name="T0" fmla="*/ 4 w 80"/>
                  <a:gd name="T1" fmla="*/ 138 h 138"/>
                  <a:gd name="T2" fmla="*/ 1 w 80"/>
                  <a:gd name="T3" fmla="*/ 136 h 138"/>
                  <a:gd name="T4" fmla="*/ 2 w 80"/>
                  <a:gd name="T5" fmla="*/ 131 h 138"/>
                  <a:gd name="T6" fmla="*/ 71 w 80"/>
                  <a:gd name="T7" fmla="*/ 69 h 138"/>
                  <a:gd name="T8" fmla="*/ 2 w 80"/>
                  <a:gd name="T9" fmla="*/ 7 h 138"/>
                  <a:gd name="T10" fmla="*/ 1 w 80"/>
                  <a:gd name="T11" fmla="*/ 1 h 138"/>
                  <a:gd name="T12" fmla="*/ 7 w 80"/>
                  <a:gd name="T13" fmla="*/ 1 h 138"/>
                  <a:gd name="T14" fmla="*/ 79 w 80"/>
                  <a:gd name="T15" fmla="*/ 66 h 138"/>
                  <a:gd name="T16" fmla="*/ 80 w 80"/>
                  <a:gd name="T17" fmla="*/ 69 h 138"/>
                  <a:gd name="T18" fmla="*/ 79 w 80"/>
                  <a:gd name="T19" fmla="*/ 72 h 138"/>
                  <a:gd name="T20" fmla="*/ 7 w 80"/>
                  <a:gd name="T21" fmla="*/ 137 h 138"/>
                  <a:gd name="T22" fmla="*/ 4 w 80"/>
                  <a:gd name="T23"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138">
                    <a:moveTo>
                      <a:pt x="4" y="138"/>
                    </a:moveTo>
                    <a:cubicBezTo>
                      <a:pt x="3" y="138"/>
                      <a:pt x="2" y="137"/>
                      <a:pt x="1" y="136"/>
                    </a:cubicBezTo>
                    <a:cubicBezTo>
                      <a:pt x="0" y="135"/>
                      <a:pt x="0" y="132"/>
                      <a:pt x="2" y="131"/>
                    </a:cubicBezTo>
                    <a:cubicBezTo>
                      <a:pt x="71" y="69"/>
                      <a:pt x="71" y="69"/>
                      <a:pt x="71" y="69"/>
                    </a:cubicBezTo>
                    <a:cubicBezTo>
                      <a:pt x="2" y="7"/>
                      <a:pt x="2" y="7"/>
                      <a:pt x="2" y="7"/>
                    </a:cubicBezTo>
                    <a:cubicBezTo>
                      <a:pt x="0" y="5"/>
                      <a:pt x="0" y="3"/>
                      <a:pt x="1" y="1"/>
                    </a:cubicBezTo>
                    <a:cubicBezTo>
                      <a:pt x="3" y="0"/>
                      <a:pt x="5" y="0"/>
                      <a:pt x="7" y="1"/>
                    </a:cubicBezTo>
                    <a:cubicBezTo>
                      <a:pt x="79" y="66"/>
                      <a:pt x="79" y="66"/>
                      <a:pt x="79" y="66"/>
                    </a:cubicBezTo>
                    <a:cubicBezTo>
                      <a:pt x="80" y="67"/>
                      <a:pt x="80" y="68"/>
                      <a:pt x="80" y="69"/>
                    </a:cubicBezTo>
                    <a:cubicBezTo>
                      <a:pt x="80" y="70"/>
                      <a:pt x="80" y="71"/>
                      <a:pt x="79" y="72"/>
                    </a:cubicBezTo>
                    <a:cubicBezTo>
                      <a:pt x="7" y="137"/>
                      <a:pt x="7" y="137"/>
                      <a:pt x="7" y="137"/>
                    </a:cubicBezTo>
                    <a:cubicBezTo>
                      <a:pt x="6" y="137"/>
                      <a:pt x="5" y="138"/>
                      <a:pt x="4" y="138"/>
                    </a:cubicBezTo>
                    <a:close/>
                  </a:path>
                </a:pathLst>
              </a:custGeom>
              <a:grpFill/>
              <a:ln w="317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22" name="Freeform 130"/>
              <p:cNvSpPr>
                <a:spLocks/>
              </p:cNvSpPr>
              <p:nvPr/>
            </p:nvSpPr>
            <p:spPr bwMode="auto">
              <a:xfrm>
                <a:off x="4230688" y="2898775"/>
                <a:ext cx="317500" cy="14288"/>
              </a:xfrm>
              <a:custGeom>
                <a:avLst/>
                <a:gdLst>
                  <a:gd name="T0" fmla="*/ 150 w 154"/>
                  <a:gd name="T1" fmla="*/ 7 h 7"/>
                  <a:gd name="T2" fmla="*/ 3 w 154"/>
                  <a:gd name="T3" fmla="*/ 7 h 7"/>
                  <a:gd name="T4" fmla="*/ 0 w 154"/>
                  <a:gd name="T5" fmla="*/ 4 h 7"/>
                  <a:gd name="T6" fmla="*/ 3 w 154"/>
                  <a:gd name="T7" fmla="*/ 0 h 7"/>
                  <a:gd name="T8" fmla="*/ 150 w 154"/>
                  <a:gd name="T9" fmla="*/ 0 h 7"/>
                  <a:gd name="T10" fmla="*/ 154 w 154"/>
                  <a:gd name="T11" fmla="*/ 4 h 7"/>
                  <a:gd name="T12" fmla="*/ 150 w 15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54" h="7">
                    <a:moveTo>
                      <a:pt x="150" y="7"/>
                    </a:moveTo>
                    <a:cubicBezTo>
                      <a:pt x="3" y="7"/>
                      <a:pt x="3" y="7"/>
                      <a:pt x="3" y="7"/>
                    </a:cubicBezTo>
                    <a:cubicBezTo>
                      <a:pt x="1" y="7"/>
                      <a:pt x="0" y="6"/>
                      <a:pt x="0" y="4"/>
                    </a:cubicBezTo>
                    <a:cubicBezTo>
                      <a:pt x="0" y="1"/>
                      <a:pt x="1" y="0"/>
                      <a:pt x="3" y="0"/>
                    </a:cubicBezTo>
                    <a:cubicBezTo>
                      <a:pt x="150" y="0"/>
                      <a:pt x="150" y="0"/>
                      <a:pt x="150" y="0"/>
                    </a:cubicBezTo>
                    <a:cubicBezTo>
                      <a:pt x="152" y="0"/>
                      <a:pt x="154" y="1"/>
                      <a:pt x="154" y="4"/>
                    </a:cubicBezTo>
                    <a:cubicBezTo>
                      <a:pt x="154" y="6"/>
                      <a:pt x="152" y="7"/>
                      <a:pt x="150" y="7"/>
                    </a:cubicBezTo>
                    <a:close/>
                  </a:path>
                </a:pathLst>
              </a:custGeom>
              <a:grpFill/>
              <a:ln w="317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23" name="Freeform 131"/>
              <p:cNvSpPr>
                <a:spLocks/>
              </p:cNvSpPr>
              <p:nvPr/>
            </p:nvSpPr>
            <p:spPr bwMode="auto">
              <a:xfrm>
                <a:off x="3927476" y="2416175"/>
                <a:ext cx="284163" cy="166688"/>
              </a:xfrm>
              <a:custGeom>
                <a:avLst/>
                <a:gdLst>
                  <a:gd name="T0" fmla="*/ 134 w 138"/>
                  <a:gd name="T1" fmla="*/ 80 h 81"/>
                  <a:gd name="T2" fmla="*/ 131 w 138"/>
                  <a:gd name="T3" fmla="*/ 79 h 81"/>
                  <a:gd name="T4" fmla="*/ 69 w 138"/>
                  <a:gd name="T5" fmla="*/ 10 h 81"/>
                  <a:gd name="T6" fmla="*/ 7 w 138"/>
                  <a:gd name="T7" fmla="*/ 79 h 81"/>
                  <a:gd name="T8" fmla="*/ 1 w 138"/>
                  <a:gd name="T9" fmla="*/ 79 h 81"/>
                  <a:gd name="T10" fmla="*/ 1 w 138"/>
                  <a:gd name="T11" fmla="*/ 74 h 81"/>
                  <a:gd name="T12" fmla="*/ 66 w 138"/>
                  <a:gd name="T13" fmla="*/ 2 h 81"/>
                  <a:gd name="T14" fmla="*/ 72 w 138"/>
                  <a:gd name="T15" fmla="*/ 2 h 81"/>
                  <a:gd name="T16" fmla="*/ 137 w 138"/>
                  <a:gd name="T17" fmla="*/ 74 h 81"/>
                  <a:gd name="T18" fmla="*/ 136 w 138"/>
                  <a:gd name="T19" fmla="*/ 79 h 81"/>
                  <a:gd name="T20" fmla="*/ 134 w 138"/>
                  <a:gd name="T21" fmla="*/ 8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8" h="81">
                    <a:moveTo>
                      <a:pt x="134" y="80"/>
                    </a:moveTo>
                    <a:cubicBezTo>
                      <a:pt x="133" y="80"/>
                      <a:pt x="132" y="80"/>
                      <a:pt x="131" y="79"/>
                    </a:cubicBezTo>
                    <a:cubicBezTo>
                      <a:pt x="69" y="10"/>
                      <a:pt x="69" y="10"/>
                      <a:pt x="69" y="10"/>
                    </a:cubicBezTo>
                    <a:cubicBezTo>
                      <a:pt x="7" y="79"/>
                      <a:pt x="7" y="79"/>
                      <a:pt x="7" y="79"/>
                    </a:cubicBezTo>
                    <a:cubicBezTo>
                      <a:pt x="5" y="81"/>
                      <a:pt x="3" y="81"/>
                      <a:pt x="1" y="79"/>
                    </a:cubicBezTo>
                    <a:cubicBezTo>
                      <a:pt x="0" y="78"/>
                      <a:pt x="0" y="76"/>
                      <a:pt x="1" y="74"/>
                    </a:cubicBezTo>
                    <a:cubicBezTo>
                      <a:pt x="66" y="2"/>
                      <a:pt x="66" y="2"/>
                      <a:pt x="66" y="2"/>
                    </a:cubicBezTo>
                    <a:cubicBezTo>
                      <a:pt x="68" y="0"/>
                      <a:pt x="70" y="0"/>
                      <a:pt x="72" y="2"/>
                    </a:cubicBezTo>
                    <a:cubicBezTo>
                      <a:pt x="137" y="74"/>
                      <a:pt x="137" y="74"/>
                      <a:pt x="137" y="74"/>
                    </a:cubicBezTo>
                    <a:cubicBezTo>
                      <a:pt x="138" y="76"/>
                      <a:pt x="138" y="78"/>
                      <a:pt x="136" y="79"/>
                    </a:cubicBezTo>
                    <a:cubicBezTo>
                      <a:pt x="136" y="80"/>
                      <a:pt x="135" y="80"/>
                      <a:pt x="134" y="80"/>
                    </a:cubicBezTo>
                    <a:close/>
                  </a:path>
                </a:pathLst>
              </a:custGeom>
              <a:grpFill/>
              <a:ln w="317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24" name="Freeform 132"/>
              <p:cNvSpPr>
                <a:spLocks/>
              </p:cNvSpPr>
              <p:nvPr/>
            </p:nvSpPr>
            <p:spPr bwMode="auto">
              <a:xfrm>
                <a:off x="4060826" y="2428875"/>
                <a:ext cx="17463" cy="317500"/>
              </a:xfrm>
              <a:custGeom>
                <a:avLst/>
                <a:gdLst>
                  <a:gd name="T0" fmla="*/ 4 w 8"/>
                  <a:gd name="T1" fmla="*/ 154 h 154"/>
                  <a:gd name="T2" fmla="*/ 0 w 8"/>
                  <a:gd name="T3" fmla="*/ 150 h 154"/>
                  <a:gd name="T4" fmla="*/ 0 w 8"/>
                  <a:gd name="T5" fmla="*/ 4 h 154"/>
                  <a:gd name="T6" fmla="*/ 4 w 8"/>
                  <a:gd name="T7" fmla="*/ 0 h 154"/>
                  <a:gd name="T8" fmla="*/ 8 w 8"/>
                  <a:gd name="T9" fmla="*/ 4 h 154"/>
                  <a:gd name="T10" fmla="*/ 8 w 8"/>
                  <a:gd name="T11" fmla="*/ 150 h 154"/>
                  <a:gd name="T12" fmla="*/ 4 w 8"/>
                  <a:gd name="T13" fmla="*/ 154 h 154"/>
                </a:gdLst>
                <a:ahLst/>
                <a:cxnLst>
                  <a:cxn ang="0">
                    <a:pos x="T0" y="T1"/>
                  </a:cxn>
                  <a:cxn ang="0">
                    <a:pos x="T2" y="T3"/>
                  </a:cxn>
                  <a:cxn ang="0">
                    <a:pos x="T4" y="T5"/>
                  </a:cxn>
                  <a:cxn ang="0">
                    <a:pos x="T6" y="T7"/>
                  </a:cxn>
                  <a:cxn ang="0">
                    <a:pos x="T8" y="T9"/>
                  </a:cxn>
                  <a:cxn ang="0">
                    <a:pos x="T10" y="T11"/>
                  </a:cxn>
                  <a:cxn ang="0">
                    <a:pos x="T12" y="T13"/>
                  </a:cxn>
                </a:cxnLst>
                <a:rect l="0" t="0" r="r" b="b"/>
                <a:pathLst>
                  <a:path w="8" h="154">
                    <a:moveTo>
                      <a:pt x="4" y="154"/>
                    </a:moveTo>
                    <a:cubicBezTo>
                      <a:pt x="2" y="154"/>
                      <a:pt x="0" y="152"/>
                      <a:pt x="0" y="150"/>
                    </a:cubicBezTo>
                    <a:cubicBezTo>
                      <a:pt x="0" y="4"/>
                      <a:pt x="0" y="4"/>
                      <a:pt x="0" y="4"/>
                    </a:cubicBezTo>
                    <a:cubicBezTo>
                      <a:pt x="0" y="2"/>
                      <a:pt x="2" y="0"/>
                      <a:pt x="4" y="0"/>
                    </a:cubicBezTo>
                    <a:cubicBezTo>
                      <a:pt x="6" y="0"/>
                      <a:pt x="8" y="2"/>
                      <a:pt x="8" y="4"/>
                    </a:cubicBezTo>
                    <a:cubicBezTo>
                      <a:pt x="8" y="150"/>
                      <a:pt x="8" y="150"/>
                      <a:pt x="8" y="150"/>
                    </a:cubicBezTo>
                    <a:cubicBezTo>
                      <a:pt x="8" y="152"/>
                      <a:pt x="6" y="154"/>
                      <a:pt x="4" y="154"/>
                    </a:cubicBezTo>
                    <a:close/>
                  </a:path>
                </a:pathLst>
              </a:custGeom>
              <a:grpFill/>
              <a:ln w="317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25" name="Freeform 133"/>
              <p:cNvSpPr>
                <a:spLocks/>
              </p:cNvSpPr>
              <p:nvPr/>
            </p:nvSpPr>
            <p:spPr bwMode="auto">
              <a:xfrm>
                <a:off x="3927476" y="3230563"/>
                <a:ext cx="284163" cy="165100"/>
              </a:xfrm>
              <a:custGeom>
                <a:avLst/>
                <a:gdLst>
                  <a:gd name="T0" fmla="*/ 69 w 138"/>
                  <a:gd name="T1" fmla="*/ 80 h 80"/>
                  <a:gd name="T2" fmla="*/ 66 w 138"/>
                  <a:gd name="T3" fmla="*/ 79 h 80"/>
                  <a:gd name="T4" fmla="*/ 1 w 138"/>
                  <a:gd name="T5" fmla="*/ 7 h 80"/>
                  <a:gd name="T6" fmla="*/ 1 w 138"/>
                  <a:gd name="T7" fmla="*/ 1 h 80"/>
                  <a:gd name="T8" fmla="*/ 7 w 138"/>
                  <a:gd name="T9" fmla="*/ 2 h 80"/>
                  <a:gd name="T10" fmla="*/ 69 w 138"/>
                  <a:gd name="T11" fmla="*/ 71 h 80"/>
                  <a:gd name="T12" fmla="*/ 131 w 138"/>
                  <a:gd name="T13" fmla="*/ 2 h 80"/>
                  <a:gd name="T14" fmla="*/ 136 w 138"/>
                  <a:gd name="T15" fmla="*/ 1 h 80"/>
                  <a:gd name="T16" fmla="*/ 137 w 138"/>
                  <a:gd name="T17" fmla="*/ 7 h 80"/>
                  <a:gd name="T18" fmla="*/ 72 w 138"/>
                  <a:gd name="T19" fmla="*/ 79 h 80"/>
                  <a:gd name="T20" fmla="*/ 69 w 138"/>
                  <a:gd name="T21"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8" h="80">
                    <a:moveTo>
                      <a:pt x="69" y="80"/>
                    </a:moveTo>
                    <a:cubicBezTo>
                      <a:pt x="68" y="80"/>
                      <a:pt x="67" y="80"/>
                      <a:pt x="66" y="79"/>
                    </a:cubicBezTo>
                    <a:cubicBezTo>
                      <a:pt x="1" y="7"/>
                      <a:pt x="1" y="7"/>
                      <a:pt x="1" y="7"/>
                    </a:cubicBezTo>
                    <a:cubicBezTo>
                      <a:pt x="0" y="5"/>
                      <a:pt x="0" y="3"/>
                      <a:pt x="1" y="1"/>
                    </a:cubicBezTo>
                    <a:cubicBezTo>
                      <a:pt x="3" y="0"/>
                      <a:pt x="5" y="0"/>
                      <a:pt x="7" y="2"/>
                    </a:cubicBezTo>
                    <a:cubicBezTo>
                      <a:pt x="69" y="71"/>
                      <a:pt x="69" y="71"/>
                      <a:pt x="69" y="71"/>
                    </a:cubicBezTo>
                    <a:cubicBezTo>
                      <a:pt x="131" y="2"/>
                      <a:pt x="131" y="2"/>
                      <a:pt x="131" y="2"/>
                    </a:cubicBezTo>
                    <a:cubicBezTo>
                      <a:pt x="133" y="0"/>
                      <a:pt x="135" y="0"/>
                      <a:pt x="136" y="1"/>
                    </a:cubicBezTo>
                    <a:cubicBezTo>
                      <a:pt x="138" y="3"/>
                      <a:pt x="138" y="5"/>
                      <a:pt x="137" y="7"/>
                    </a:cubicBezTo>
                    <a:cubicBezTo>
                      <a:pt x="72" y="79"/>
                      <a:pt x="72" y="79"/>
                      <a:pt x="72" y="79"/>
                    </a:cubicBezTo>
                    <a:cubicBezTo>
                      <a:pt x="71" y="80"/>
                      <a:pt x="70" y="80"/>
                      <a:pt x="69" y="80"/>
                    </a:cubicBezTo>
                    <a:close/>
                  </a:path>
                </a:pathLst>
              </a:custGeom>
              <a:grpFill/>
              <a:ln w="317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26" name="Freeform 134"/>
              <p:cNvSpPr>
                <a:spLocks/>
              </p:cNvSpPr>
              <p:nvPr/>
            </p:nvSpPr>
            <p:spPr bwMode="auto">
              <a:xfrm>
                <a:off x="4060826" y="3068638"/>
                <a:ext cx="17463" cy="314325"/>
              </a:xfrm>
              <a:custGeom>
                <a:avLst/>
                <a:gdLst>
                  <a:gd name="T0" fmla="*/ 4 w 8"/>
                  <a:gd name="T1" fmla="*/ 153 h 153"/>
                  <a:gd name="T2" fmla="*/ 0 w 8"/>
                  <a:gd name="T3" fmla="*/ 150 h 153"/>
                  <a:gd name="T4" fmla="*/ 0 w 8"/>
                  <a:gd name="T5" fmla="*/ 3 h 153"/>
                  <a:gd name="T6" fmla="*/ 4 w 8"/>
                  <a:gd name="T7" fmla="*/ 0 h 153"/>
                  <a:gd name="T8" fmla="*/ 8 w 8"/>
                  <a:gd name="T9" fmla="*/ 3 h 153"/>
                  <a:gd name="T10" fmla="*/ 8 w 8"/>
                  <a:gd name="T11" fmla="*/ 150 h 153"/>
                  <a:gd name="T12" fmla="*/ 4 w 8"/>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8" h="153">
                    <a:moveTo>
                      <a:pt x="4" y="153"/>
                    </a:moveTo>
                    <a:cubicBezTo>
                      <a:pt x="2" y="153"/>
                      <a:pt x="0" y="152"/>
                      <a:pt x="0" y="150"/>
                    </a:cubicBezTo>
                    <a:cubicBezTo>
                      <a:pt x="0" y="3"/>
                      <a:pt x="0" y="3"/>
                      <a:pt x="0" y="3"/>
                    </a:cubicBezTo>
                    <a:cubicBezTo>
                      <a:pt x="0" y="1"/>
                      <a:pt x="2" y="0"/>
                      <a:pt x="4" y="0"/>
                    </a:cubicBezTo>
                    <a:cubicBezTo>
                      <a:pt x="6" y="0"/>
                      <a:pt x="8" y="1"/>
                      <a:pt x="8" y="3"/>
                    </a:cubicBezTo>
                    <a:cubicBezTo>
                      <a:pt x="8" y="150"/>
                      <a:pt x="8" y="150"/>
                      <a:pt x="8" y="150"/>
                    </a:cubicBezTo>
                    <a:cubicBezTo>
                      <a:pt x="8" y="152"/>
                      <a:pt x="6" y="153"/>
                      <a:pt x="4" y="153"/>
                    </a:cubicBezTo>
                    <a:close/>
                  </a:path>
                </a:pathLst>
              </a:custGeom>
              <a:grpFill/>
              <a:ln w="317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26" name="Group 225"/>
          <p:cNvGrpSpPr/>
          <p:nvPr/>
        </p:nvGrpSpPr>
        <p:grpSpPr>
          <a:xfrm>
            <a:off x="5930843" y="4216858"/>
            <a:ext cx="1224000" cy="323007"/>
            <a:chOff x="5930843" y="4216858"/>
            <a:chExt cx="1224000" cy="323007"/>
          </a:xfrm>
        </p:grpSpPr>
        <p:sp>
          <p:nvSpPr>
            <p:cNvPr id="328" name="Round Diagonal Corner Rectangle 216"/>
            <p:cNvSpPr/>
            <p:nvPr/>
          </p:nvSpPr>
          <p:spPr>
            <a:xfrm>
              <a:off x="5930843" y="4216858"/>
              <a:ext cx="1224000" cy="323007"/>
            </a:xfrm>
            <a:prstGeom prst="round2DiagRect">
              <a:avLst>
                <a:gd name="adj1" fmla="val 21773"/>
                <a:gd name="adj2" fmla="val 0"/>
              </a:avLst>
            </a:prstGeom>
            <a:solidFill>
              <a:schemeClr val="bg2"/>
            </a:solid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rPr>
                <a:t>Device</a:t>
              </a:r>
            </a:p>
            <a:p>
              <a:pPr marL="355600" marR="0" lvl="0" indent="0" defTabSz="914400" eaLnBrk="1" fontAlgn="auto" latinLnBrk="0" hangingPunct="1">
                <a:lnSpc>
                  <a:spcPct val="100000"/>
                </a:lnSpc>
                <a:spcBef>
                  <a:spcPts val="0"/>
                </a:spcBef>
                <a:spcAft>
                  <a:spcPts val="0"/>
                </a:spcAft>
                <a:buClrTx/>
                <a:buSzTx/>
                <a:buFontTx/>
                <a:buNone/>
                <a:tabLst/>
                <a:defRPr/>
              </a:pPr>
              <a:r>
                <a:rPr lang="en-US" sz="800" kern="0" dirty="0">
                  <a:solidFill>
                    <a:srgbClr val="FFFFFF"/>
                  </a:solidFill>
                  <a:latin typeface="Arial" panose="020B0604020202020204"/>
                </a:rPr>
                <a:t>c</a:t>
              </a:r>
              <a:r>
                <a:rPr lang="en-US" sz="800" kern="0" dirty="0" smtClean="0">
                  <a:solidFill>
                    <a:srgbClr val="FFFFFF"/>
                  </a:solidFill>
                  <a:latin typeface="Arial" panose="020B0604020202020204"/>
                </a:rPr>
                <a:t>onnectivity</a:t>
              </a:r>
              <a:endParaRPr kumimoji="0" lang="en-US" sz="800" b="0" i="0" u="none" strike="noStrike" kern="0" cap="none" spc="0" normalizeH="0" baseline="0" noProof="0" dirty="0" smtClean="0">
                <a:ln>
                  <a:noFill/>
                </a:ln>
                <a:solidFill>
                  <a:srgbClr val="FFFFFF"/>
                </a:solidFill>
                <a:effectLst/>
                <a:uLnTx/>
                <a:uFillTx/>
                <a:latin typeface="Arial" panose="020B0604020202020204"/>
              </a:endParaRPr>
            </a:p>
          </p:txBody>
        </p:sp>
        <p:grpSp>
          <p:nvGrpSpPr>
            <p:cNvPr id="329" name="Group 328"/>
            <p:cNvGrpSpPr>
              <a:grpSpLocks noChangeAspect="1"/>
            </p:cNvGrpSpPr>
            <p:nvPr/>
          </p:nvGrpSpPr>
          <p:grpSpPr>
            <a:xfrm>
              <a:off x="6013128" y="4270416"/>
              <a:ext cx="242132" cy="226535"/>
              <a:chOff x="1933575" y="3757613"/>
              <a:chExt cx="985837" cy="922337"/>
            </a:xfrm>
            <a:solidFill>
              <a:schemeClr val="bg1"/>
            </a:solidFill>
          </p:grpSpPr>
          <p:sp>
            <p:nvSpPr>
              <p:cNvPr id="330" name="Freeform 196"/>
              <p:cNvSpPr>
                <a:spLocks noEditPoints="1"/>
              </p:cNvSpPr>
              <p:nvPr/>
            </p:nvSpPr>
            <p:spPr bwMode="auto">
              <a:xfrm>
                <a:off x="1933575" y="4062413"/>
                <a:ext cx="320675" cy="319088"/>
              </a:xfrm>
              <a:custGeom>
                <a:avLst/>
                <a:gdLst>
                  <a:gd name="T0" fmla="*/ 69 w 138"/>
                  <a:gd name="T1" fmla="*/ 138 h 138"/>
                  <a:gd name="T2" fmla="*/ 0 w 138"/>
                  <a:gd name="T3" fmla="*/ 69 h 138"/>
                  <a:gd name="T4" fmla="*/ 69 w 138"/>
                  <a:gd name="T5" fmla="*/ 0 h 138"/>
                  <a:gd name="T6" fmla="*/ 138 w 138"/>
                  <a:gd name="T7" fmla="*/ 69 h 138"/>
                  <a:gd name="T8" fmla="*/ 69 w 138"/>
                  <a:gd name="T9" fmla="*/ 138 h 138"/>
                  <a:gd name="T10" fmla="*/ 69 w 138"/>
                  <a:gd name="T11" fmla="*/ 7 h 138"/>
                  <a:gd name="T12" fmla="*/ 8 w 138"/>
                  <a:gd name="T13" fmla="*/ 69 h 138"/>
                  <a:gd name="T14" fmla="*/ 69 w 138"/>
                  <a:gd name="T15" fmla="*/ 130 h 138"/>
                  <a:gd name="T16" fmla="*/ 130 w 138"/>
                  <a:gd name="T17" fmla="*/ 69 h 138"/>
                  <a:gd name="T18" fmla="*/ 69 w 138"/>
                  <a:gd name="T19" fmla="*/ 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8">
                    <a:moveTo>
                      <a:pt x="69" y="138"/>
                    </a:moveTo>
                    <a:cubicBezTo>
                      <a:pt x="31" y="138"/>
                      <a:pt x="0" y="107"/>
                      <a:pt x="0" y="69"/>
                    </a:cubicBezTo>
                    <a:cubicBezTo>
                      <a:pt x="0" y="31"/>
                      <a:pt x="31" y="0"/>
                      <a:pt x="69" y="0"/>
                    </a:cubicBezTo>
                    <a:cubicBezTo>
                      <a:pt x="107" y="0"/>
                      <a:pt x="138" y="31"/>
                      <a:pt x="138" y="69"/>
                    </a:cubicBezTo>
                    <a:cubicBezTo>
                      <a:pt x="138" y="107"/>
                      <a:pt x="107" y="138"/>
                      <a:pt x="69" y="138"/>
                    </a:cubicBezTo>
                    <a:close/>
                    <a:moveTo>
                      <a:pt x="69" y="7"/>
                    </a:moveTo>
                    <a:cubicBezTo>
                      <a:pt x="35" y="7"/>
                      <a:pt x="8" y="35"/>
                      <a:pt x="8" y="69"/>
                    </a:cubicBezTo>
                    <a:cubicBezTo>
                      <a:pt x="8" y="103"/>
                      <a:pt x="35" y="130"/>
                      <a:pt x="69" y="130"/>
                    </a:cubicBezTo>
                    <a:cubicBezTo>
                      <a:pt x="103" y="130"/>
                      <a:pt x="130" y="103"/>
                      <a:pt x="130" y="69"/>
                    </a:cubicBezTo>
                    <a:cubicBezTo>
                      <a:pt x="130" y="35"/>
                      <a:pt x="103" y="7"/>
                      <a:pt x="69" y="7"/>
                    </a:cubicBezTo>
                    <a:close/>
                  </a:path>
                </a:pathLst>
              </a:custGeom>
              <a:grpFill/>
              <a:ln w="6350">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31" name="Freeform 197"/>
              <p:cNvSpPr>
                <a:spLocks/>
              </p:cNvSpPr>
              <p:nvPr/>
            </p:nvSpPr>
            <p:spPr bwMode="auto">
              <a:xfrm>
                <a:off x="2235200" y="4211638"/>
                <a:ext cx="684212" cy="19050"/>
              </a:xfrm>
              <a:custGeom>
                <a:avLst/>
                <a:gdLst>
                  <a:gd name="T0" fmla="*/ 292 w 296"/>
                  <a:gd name="T1" fmla="*/ 8 h 8"/>
                  <a:gd name="T2" fmla="*/ 4 w 296"/>
                  <a:gd name="T3" fmla="*/ 8 h 8"/>
                  <a:gd name="T4" fmla="*/ 0 w 296"/>
                  <a:gd name="T5" fmla="*/ 4 h 8"/>
                  <a:gd name="T6" fmla="*/ 4 w 296"/>
                  <a:gd name="T7" fmla="*/ 0 h 8"/>
                  <a:gd name="T8" fmla="*/ 292 w 296"/>
                  <a:gd name="T9" fmla="*/ 0 h 8"/>
                  <a:gd name="T10" fmla="*/ 296 w 296"/>
                  <a:gd name="T11" fmla="*/ 4 h 8"/>
                  <a:gd name="T12" fmla="*/ 292 w 29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96" h="8">
                    <a:moveTo>
                      <a:pt x="292" y="8"/>
                    </a:moveTo>
                    <a:cubicBezTo>
                      <a:pt x="4" y="8"/>
                      <a:pt x="4" y="8"/>
                      <a:pt x="4" y="8"/>
                    </a:cubicBezTo>
                    <a:cubicBezTo>
                      <a:pt x="2" y="8"/>
                      <a:pt x="0" y="6"/>
                      <a:pt x="0" y="4"/>
                    </a:cubicBezTo>
                    <a:cubicBezTo>
                      <a:pt x="0" y="2"/>
                      <a:pt x="2" y="0"/>
                      <a:pt x="4" y="0"/>
                    </a:cubicBezTo>
                    <a:cubicBezTo>
                      <a:pt x="292" y="0"/>
                      <a:pt x="292" y="0"/>
                      <a:pt x="292" y="0"/>
                    </a:cubicBezTo>
                    <a:cubicBezTo>
                      <a:pt x="294" y="0"/>
                      <a:pt x="296" y="2"/>
                      <a:pt x="296" y="4"/>
                    </a:cubicBezTo>
                    <a:cubicBezTo>
                      <a:pt x="296" y="6"/>
                      <a:pt x="294" y="8"/>
                      <a:pt x="292" y="8"/>
                    </a:cubicBezTo>
                    <a:close/>
                  </a:path>
                </a:pathLst>
              </a:custGeom>
              <a:grpFill/>
              <a:ln w="6350">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32" name="Freeform 198"/>
              <p:cNvSpPr>
                <a:spLocks/>
              </p:cNvSpPr>
              <p:nvPr/>
            </p:nvSpPr>
            <p:spPr bwMode="auto">
              <a:xfrm>
                <a:off x="2398713" y="3865563"/>
                <a:ext cx="371475" cy="712788"/>
              </a:xfrm>
              <a:custGeom>
                <a:avLst/>
                <a:gdLst>
                  <a:gd name="T0" fmla="*/ 156 w 160"/>
                  <a:gd name="T1" fmla="*/ 308 h 308"/>
                  <a:gd name="T2" fmla="*/ 103 w 160"/>
                  <a:gd name="T3" fmla="*/ 308 h 308"/>
                  <a:gd name="T4" fmla="*/ 0 w 160"/>
                  <a:gd name="T5" fmla="*/ 204 h 308"/>
                  <a:gd name="T6" fmla="*/ 0 w 160"/>
                  <a:gd name="T7" fmla="*/ 104 h 308"/>
                  <a:gd name="T8" fmla="*/ 103 w 160"/>
                  <a:gd name="T9" fmla="*/ 0 h 308"/>
                  <a:gd name="T10" fmla="*/ 156 w 160"/>
                  <a:gd name="T11" fmla="*/ 0 h 308"/>
                  <a:gd name="T12" fmla="*/ 160 w 160"/>
                  <a:gd name="T13" fmla="*/ 4 h 308"/>
                  <a:gd name="T14" fmla="*/ 156 w 160"/>
                  <a:gd name="T15" fmla="*/ 7 h 308"/>
                  <a:gd name="T16" fmla="*/ 103 w 160"/>
                  <a:gd name="T17" fmla="*/ 7 h 308"/>
                  <a:gd name="T18" fmla="*/ 7 w 160"/>
                  <a:gd name="T19" fmla="*/ 104 h 308"/>
                  <a:gd name="T20" fmla="*/ 7 w 160"/>
                  <a:gd name="T21" fmla="*/ 204 h 308"/>
                  <a:gd name="T22" fmla="*/ 103 w 160"/>
                  <a:gd name="T23" fmla="*/ 300 h 308"/>
                  <a:gd name="T24" fmla="*/ 156 w 160"/>
                  <a:gd name="T25" fmla="*/ 300 h 308"/>
                  <a:gd name="T26" fmla="*/ 160 w 160"/>
                  <a:gd name="T27" fmla="*/ 304 h 308"/>
                  <a:gd name="T28" fmla="*/ 156 w 160"/>
                  <a:gd name="T29" fmla="*/ 30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0" h="308">
                    <a:moveTo>
                      <a:pt x="156" y="308"/>
                    </a:moveTo>
                    <a:cubicBezTo>
                      <a:pt x="103" y="308"/>
                      <a:pt x="103" y="308"/>
                      <a:pt x="103" y="308"/>
                    </a:cubicBezTo>
                    <a:cubicBezTo>
                      <a:pt x="46" y="308"/>
                      <a:pt x="0" y="261"/>
                      <a:pt x="0" y="204"/>
                    </a:cubicBezTo>
                    <a:cubicBezTo>
                      <a:pt x="0" y="104"/>
                      <a:pt x="0" y="104"/>
                      <a:pt x="0" y="104"/>
                    </a:cubicBezTo>
                    <a:cubicBezTo>
                      <a:pt x="0" y="47"/>
                      <a:pt x="46" y="0"/>
                      <a:pt x="103" y="0"/>
                    </a:cubicBezTo>
                    <a:cubicBezTo>
                      <a:pt x="156" y="0"/>
                      <a:pt x="156" y="0"/>
                      <a:pt x="156" y="0"/>
                    </a:cubicBezTo>
                    <a:cubicBezTo>
                      <a:pt x="158" y="0"/>
                      <a:pt x="160" y="2"/>
                      <a:pt x="160" y="4"/>
                    </a:cubicBezTo>
                    <a:cubicBezTo>
                      <a:pt x="160" y="6"/>
                      <a:pt x="158" y="7"/>
                      <a:pt x="156" y="7"/>
                    </a:cubicBezTo>
                    <a:cubicBezTo>
                      <a:pt x="103" y="7"/>
                      <a:pt x="103" y="7"/>
                      <a:pt x="103" y="7"/>
                    </a:cubicBezTo>
                    <a:cubicBezTo>
                      <a:pt x="50" y="7"/>
                      <a:pt x="7" y="51"/>
                      <a:pt x="7" y="104"/>
                    </a:cubicBezTo>
                    <a:cubicBezTo>
                      <a:pt x="7" y="204"/>
                      <a:pt x="7" y="204"/>
                      <a:pt x="7" y="204"/>
                    </a:cubicBezTo>
                    <a:cubicBezTo>
                      <a:pt x="7" y="257"/>
                      <a:pt x="50" y="300"/>
                      <a:pt x="103" y="300"/>
                    </a:cubicBezTo>
                    <a:cubicBezTo>
                      <a:pt x="156" y="300"/>
                      <a:pt x="156" y="300"/>
                      <a:pt x="156" y="300"/>
                    </a:cubicBezTo>
                    <a:cubicBezTo>
                      <a:pt x="158" y="300"/>
                      <a:pt x="160" y="302"/>
                      <a:pt x="160" y="304"/>
                    </a:cubicBezTo>
                    <a:cubicBezTo>
                      <a:pt x="160" y="306"/>
                      <a:pt x="158" y="308"/>
                      <a:pt x="156" y="308"/>
                    </a:cubicBezTo>
                    <a:close/>
                  </a:path>
                </a:pathLst>
              </a:custGeom>
              <a:grpFill/>
              <a:ln w="6350">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33" name="Freeform 199"/>
              <p:cNvSpPr>
                <a:spLocks/>
              </p:cNvSpPr>
              <p:nvPr/>
            </p:nvSpPr>
            <p:spPr bwMode="auto">
              <a:xfrm>
                <a:off x="2640013" y="3757613"/>
                <a:ext cx="139700" cy="230188"/>
              </a:xfrm>
              <a:custGeom>
                <a:avLst/>
                <a:gdLst>
                  <a:gd name="T0" fmla="*/ 4 w 60"/>
                  <a:gd name="T1" fmla="*/ 99 h 99"/>
                  <a:gd name="T2" fmla="*/ 2 w 60"/>
                  <a:gd name="T3" fmla="*/ 98 h 99"/>
                  <a:gd name="T4" fmla="*/ 2 w 60"/>
                  <a:gd name="T5" fmla="*/ 93 h 99"/>
                  <a:gd name="T6" fmla="*/ 51 w 60"/>
                  <a:gd name="T7" fmla="*/ 50 h 99"/>
                  <a:gd name="T8" fmla="*/ 2 w 60"/>
                  <a:gd name="T9" fmla="*/ 7 h 99"/>
                  <a:gd name="T10" fmla="*/ 2 w 60"/>
                  <a:gd name="T11" fmla="*/ 2 h 99"/>
                  <a:gd name="T12" fmla="*/ 7 w 60"/>
                  <a:gd name="T13" fmla="*/ 1 h 99"/>
                  <a:gd name="T14" fmla="*/ 59 w 60"/>
                  <a:gd name="T15" fmla="*/ 47 h 99"/>
                  <a:gd name="T16" fmla="*/ 60 w 60"/>
                  <a:gd name="T17" fmla="*/ 50 h 99"/>
                  <a:gd name="T18" fmla="*/ 59 w 60"/>
                  <a:gd name="T19" fmla="*/ 52 h 99"/>
                  <a:gd name="T20" fmla="*/ 7 w 60"/>
                  <a:gd name="T21" fmla="*/ 98 h 99"/>
                  <a:gd name="T22" fmla="*/ 4 w 60"/>
                  <a:gd name="T23"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99">
                    <a:moveTo>
                      <a:pt x="4" y="99"/>
                    </a:moveTo>
                    <a:cubicBezTo>
                      <a:pt x="3" y="99"/>
                      <a:pt x="2" y="99"/>
                      <a:pt x="2" y="98"/>
                    </a:cubicBezTo>
                    <a:cubicBezTo>
                      <a:pt x="0" y="96"/>
                      <a:pt x="0" y="94"/>
                      <a:pt x="2" y="93"/>
                    </a:cubicBezTo>
                    <a:cubicBezTo>
                      <a:pt x="51" y="50"/>
                      <a:pt x="51" y="50"/>
                      <a:pt x="51" y="50"/>
                    </a:cubicBezTo>
                    <a:cubicBezTo>
                      <a:pt x="2" y="7"/>
                      <a:pt x="2" y="7"/>
                      <a:pt x="2" y="7"/>
                    </a:cubicBezTo>
                    <a:cubicBezTo>
                      <a:pt x="0" y="5"/>
                      <a:pt x="0" y="3"/>
                      <a:pt x="2" y="2"/>
                    </a:cubicBezTo>
                    <a:cubicBezTo>
                      <a:pt x="3" y="0"/>
                      <a:pt x="5" y="0"/>
                      <a:pt x="7" y="1"/>
                    </a:cubicBezTo>
                    <a:cubicBezTo>
                      <a:pt x="59" y="47"/>
                      <a:pt x="59" y="47"/>
                      <a:pt x="59" y="47"/>
                    </a:cubicBezTo>
                    <a:cubicBezTo>
                      <a:pt x="60" y="48"/>
                      <a:pt x="60" y="49"/>
                      <a:pt x="60" y="50"/>
                    </a:cubicBezTo>
                    <a:cubicBezTo>
                      <a:pt x="60" y="51"/>
                      <a:pt x="60" y="52"/>
                      <a:pt x="59" y="52"/>
                    </a:cubicBezTo>
                    <a:cubicBezTo>
                      <a:pt x="7" y="98"/>
                      <a:pt x="7" y="98"/>
                      <a:pt x="7" y="98"/>
                    </a:cubicBezTo>
                    <a:cubicBezTo>
                      <a:pt x="6" y="99"/>
                      <a:pt x="5" y="99"/>
                      <a:pt x="4" y="99"/>
                    </a:cubicBezTo>
                    <a:close/>
                  </a:path>
                </a:pathLst>
              </a:custGeom>
              <a:grpFill/>
              <a:ln w="6350">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34" name="Freeform 200"/>
              <p:cNvSpPr>
                <a:spLocks/>
              </p:cNvSpPr>
              <p:nvPr/>
            </p:nvSpPr>
            <p:spPr bwMode="auto">
              <a:xfrm>
                <a:off x="2781300" y="4103688"/>
                <a:ext cx="138112" cy="228600"/>
              </a:xfrm>
              <a:custGeom>
                <a:avLst/>
                <a:gdLst>
                  <a:gd name="T0" fmla="*/ 4 w 60"/>
                  <a:gd name="T1" fmla="*/ 99 h 99"/>
                  <a:gd name="T2" fmla="*/ 1 w 60"/>
                  <a:gd name="T3" fmla="*/ 98 h 99"/>
                  <a:gd name="T4" fmla="*/ 1 w 60"/>
                  <a:gd name="T5" fmla="*/ 93 h 99"/>
                  <a:gd name="T6" fmla="*/ 50 w 60"/>
                  <a:gd name="T7" fmla="*/ 50 h 99"/>
                  <a:gd name="T8" fmla="*/ 1 w 60"/>
                  <a:gd name="T9" fmla="*/ 7 h 99"/>
                  <a:gd name="T10" fmla="*/ 1 w 60"/>
                  <a:gd name="T11" fmla="*/ 2 h 99"/>
                  <a:gd name="T12" fmla="*/ 6 w 60"/>
                  <a:gd name="T13" fmla="*/ 2 h 99"/>
                  <a:gd name="T14" fmla="*/ 58 w 60"/>
                  <a:gd name="T15" fmla="*/ 47 h 99"/>
                  <a:gd name="T16" fmla="*/ 60 w 60"/>
                  <a:gd name="T17" fmla="*/ 50 h 99"/>
                  <a:gd name="T18" fmla="*/ 58 w 60"/>
                  <a:gd name="T19" fmla="*/ 53 h 99"/>
                  <a:gd name="T20" fmla="*/ 6 w 60"/>
                  <a:gd name="T21" fmla="*/ 99 h 99"/>
                  <a:gd name="T22" fmla="*/ 4 w 60"/>
                  <a:gd name="T23"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99">
                    <a:moveTo>
                      <a:pt x="4" y="99"/>
                    </a:moveTo>
                    <a:cubicBezTo>
                      <a:pt x="3" y="99"/>
                      <a:pt x="2" y="99"/>
                      <a:pt x="1" y="98"/>
                    </a:cubicBezTo>
                    <a:cubicBezTo>
                      <a:pt x="0" y="97"/>
                      <a:pt x="0" y="94"/>
                      <a:pt x="1" y="93"/>
                    </a:cubicBezTo>
                    <a:cubicBezTo>
                      <a:pt x="50" y="50"/>
                      <a:pt x="50" y="50"/>
                      <a:pt x="50" y="50"/>
                    </a:cubicBezTo>
                    <a:cubicBezTo>
                      <a:pt x="1" y="7"/>
                      <a:pt x="1" y="7"/>
                      <a:pt x="1" y="7"/>
                    </a:cubicBezTo>
                    <a:cubicBezTo>
                      <a:pt x="0" y="6"/>
                      <a:pt x="0" y="3"/>
                      <a:pt x="1" y="2"/>
                    </a:cubicBezTo>
                    <a:cubicBezTo>
                      <a:pt x="2" y="0"/>
                      <a:pt x="5" y="0"/>
                      <a:pt x="6" y="2"/>
                    </a:cubicBezTo>
                    <a:cubicBezTo>
                      <a:pt x="58" y="47"/>
                      <a:pt x="58" y="47"/>
                      <a:pt x="58" y="47"/>
                    </a:cubicBezTo>
                    <a:cubicBezTo>
                      <a:pt x="59" y="48"/>
                      <a:pt x="60" y="49"/>
                      <a:pt x="60" y="50"/>
                    </a:cubicBezTo>
                    <a:cubicBezTo>
                      <a:pt x="60" y="51"/>
                      <a:pt x="59" y="52"/>
                      <a:pt x="58" y="53"/>
                    </a:cubicBezTo>
                    <a:cubicBezTo>
                      <a:pt x="6" y="99"/>
                      <a:pt x="6" y="99"/>
                      <a:pt x="6" y="99"/>
                    </a:cubicBezTo>
                    <a:cubicBezTo>
                      <a:pt x="6" y="99"/>
                      <a:pt x="5" y="99"/>
                      <a:pt x="4" y="99"/>
                    </a:cubicBezTo>
                    <a:close/>
                  </a:path>
                </a:pathLst>
              </a:custGeom>
              <a:grpFill/>
              <a:ln w="6350">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35" name="Freeform 201"/>
              <p:cNvSpPr>
                <a:spLocks/>
              </p:cNvSpPr>
              <p:nvPr/>
            </p:nvSpPr>
            <p:spPr bwMode="auto">
              <a:xfrm>
                <a:off x="2640013" y="4451350"/>
                <a:ext cx="139700" cy="228600"/>
              </a:xfrm>
              <a:custGeom>
                <a:avLst/>
                <a:gdLst>
                  <a:gd name="T0" fmla="*/ 4 w 60"/>
                  <a:gd name="T1" fmla="*/ 99 h 99"/>
                  <a:gd name="T2" fmla="*/ 2 w 60"/>
                  <a:gd name="T3" fmla="*/ 98 h 99"/>
                  <a:gd name="T4" fmla="*/ 2 w 60"/>
                  <a:gd name="T5" fmla="*/ 93 h 99"/>
                  <a:gd name="T6" fmla="*/ 51 w 60"/>
                  <a:gd name="T7" fmla="*/ 50 h 99"/>
                  <a:gd name="T8" fmla="*/ 2 w 60"/>
                  <a:gd name="T9" fmla="*/ 7 h 99"/>
                  <a:gd name="T10" fmla="*/ 2 w 60"/>
                  <a:gd name="T11" fmla="*/ 2 h 99"/>
                  <a:gd name="T12" fmla="*/ 7 w 60"/>
                  <a:gd name="T13" fmla="*/ 1 h 99"/>
                  <a:gd name="T14" fmla="*/ 59 w 60"/>
                  <a:gd name="T15" fmla="*/ 47 h 99"/>
                  <a:gd name="T16" fmla="*/ 60 w 60"/>
                  <a:gd name="T17" fmla="*/ 50 h 99"/>
                  <a:gd name="T18" fmla="*/ 59 w 60"/>
                  <a:gd name="T19" fmla="*/ 53 h 99"/>
                  <a:gd name="T20" fmla="*/ 7 w 60"/>
                  <a:gd name="T21" fmla="*/ 98 h 99"/>
                  <a:gd name="T22" fmla="*/ 4 w 60"/>
                  <a:gd name="T23"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99">
                    <a:moveTo>
                      <a:pt x="4" y="99"/>
                    </a:moveTo>
                    <a:cubicBezTo>
                      <a:pt x="3" y="99"/>
                      <a:pt x="2" y="99"/>
                      <a:pt x="2" y="98"/>
                    </a:cubicBezTo>
                    <a:cubicBezTo>
                      <a:pt x="0" y="97"/>
                      <a:pt x="0" y="94"/>
                      <a:pt x="2" y="93"/>
                    </a:cubicBezTo>
                    <a:cubicBezTo>
                      <a:pt x="51" y="50"/>
                      <a:pt x="51" y="50"/>
                      <a:pt x="51" y="50"/>
                    </a:cubicBezTo>
                    <a:cubicBezTo>
                      <a:pt x="2" y="7"/>
                      <a:pt x="2" y="7"/>
                      <a:pt x="2" y="7"/>
                    </a:cubicBezTo>
                    <a:cubicBezTo>
                      <a:pt x="0" y="6"/>
                      <a:pt x="0" y="3"/>
                      <a:pt x="2" y="2"/>
                    </a:cubicBezTo>
                    <a:cubicBezTo>
                      <a:pt x="3" y="0"/>
                      <a:pt x="5" y="0"/>
                      <a:pt x="7" y="1"/>
                    </a:cubicBezTo>
                    <a:cubicBezTo>
                      <a:pt x="59" y="47"/>
                      <a:pt x="59" y="47"/>
                      <a:pt x="59" y="47"/>
                    </a:cubicBezTo>
                    <a:cubicBezTo>
                      <a:pt x="60" y="48"/>
                      <a:pt x="60" y="49"/>
                      <a:pt x="60" y="50"/>
                    </a:cubicBezTo>
                    <a:cubicBezTo>
                      <a:pt x="60" y="51"/>
                      <a:pt x="60" y="52"/>
                      <a:pt x="59" y="53"/>
                    </a:cubicBezTo>
                    <a:cubicBezTo>
                      <a:pt x="7" y="98"/>
                      <a:pt x="7" y="98"/>
                      <a:pt x="7" y="98"/>
                    </a:cubicBezTo>
                    <a:cubicBezTo>
                      <a:pt x="6" y="99"/>
                      <a:pt x="5" y="99"/>
                      <a:pt x="4" y="99"/>
                    </a:cubicBezTo>
                    <a:close/>
                  </a:path>
                </a:pathLst>
              </a:custGeom>
              <a:grpFill/>
              <a:ln w="6350">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36" name="Group 235"/>
          <p:cNvGrpSpPr/>
          <p:nvPr/>
        </p:nvGrpSpPr>
        <p:grpSpPr>
          <a:xfrm>
            <a:off x="3333451" y="3122326"/>
            <a:ext cx="1224000" cy="323007"/>
            <a:chOff x="3333451" y="3122326"/>
            <a:chExt cx="1224000" cy="323007"/>
          </a:xfrm>
        </p:grpSpPr>
        <p:sp>
          <p:nvSpPr>
            <p:cNvPr id="337" name="Round Diagonal Corner Rectangle 216"/>
            <p:cNvSpPr/>
            <p:nvPr/>
          </p:nvSpPr>
          <p:spPr>
            <a:xfrm>
              <a:off x="3333451" y="3122326"/>
              <a:ext cx="1224000" cy="323007"/>
            </a:xfrm>
            <a:prstGeom prst="round2DiagRect">
              <a:avLst>
                <a:gd name="adj1" fmla="val 21773"/>
                <a:gd name="adj2" fmla="val 0"/>
              </a:avLst>
            </a:prstGeom>
            <a:solidFill>
              <a:schemeClr val="bg2"/>
            </a:solid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Application</a:t>
              </a:r>
            </a:p>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integration</a:t>
              </a:r>
            </a:p>
          </p:txBody>
        </p:sp>
        <p:pic>
          <p:nvPicPr>
            <p:cNvPr id="338" name="Picture 164" descr="C:\Users\luj\Dropbox\SAG WORK\SAG WORK\SAG_PPT\Graphics Library_PPT\icons\icon35.png"/>
            <p:cNvPicPr>
              <a:picLocks noChangeAspect="1" noChangeArrowheads="1"/>
            </p:cNvPicPr>
            <p:nvPr/>
          </p:nvPicPr>
          <p:blipFill>
            <a:blip r:embed="rId13" cstate="print"/>
            <a:stretch>
              <a:fillRect/>
            </a:stretch>
          </p:blipFill>
          <p:spPr bwMode="auto">
            <a:xfrm>
              <a:off x="3416585" y="3194251"/>
              <a:ext cx="185004" cy="185004"/>
            </a:xfrm>
            <a:prstGeom prst="rect">
              <a:avLst/>
            </a:prstGeom>
            <a:noFill/>
            <a:extLst/>
          </p:spPr>
        </p:pic>
      </p:grpSp>
      <p:grpSp>
        <p:nvGrpSpPr>
          <p:cNvPr id="234" name="Group 233"/>
          <p:cNvGrpSpPr/>
          <p:nvPr/>
        </p:nvGrpSpPr>
        <p:grpSpPr>
          <a:xfrm>
            <a:off x="5930843" y="3122326"/>
            <a:ext cx="1224000" cy="323007"/>
            <a:chOff x="5930843" y="3122326"/>
            <a:chExt cx="1224000" cy="323007"/>
          </a:xfrm>
        </p:grpSpPr>
        <p:sp>
          <p:nvSpPr>
            <p:cNvPr id="340" name="Round Diagonal Corner Rectangle 216"/>
            <p:cNvSpPr/>
            <p:nvPr/>
          </p:nvSpPr>
          <p:spPr>
            <a:xfrm>
              <a:off x="5930843" y="3122326"/>
              <a:ext cx="1224000" cy="323007"/>
            </a:xfrm>
            <a:prstGeom prst="round2DiagRect">
              <a:avLst>
                <a:gd name="adj1" fmla="val 21773"/>
                <a:gd name="adj2" fmla="val 0"/>
              </a:avLst>
            </a:prstGeom>
            <a:solidFill>
              <a:srgbClr val="0899CC"/>
            </a:solid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55600" marR="0" lvl="0" indent="0" defTabSz="914400" eaLnBrk="1" fontAlgn="auto" latinLnBrk="0" hangingPunct="1">
                <a:lnSpc>
                  <a:spcPct val="100000"/>
                </a:lnSpc>
                <a:spcBef>
                  <a:spcPts val="0"/>
                </a:spcBef>
                <a:spcAft>
                  <a:spcPts val="0"/>
                </a:spcAft>
                <a:buClrTx/>
                <a:buSzTx/>
                <a:buFontTx/>
                <a:buNone/>
                <a:tabLst/>
                <a:defRPr/>
              </a:pPr>
              <a:r>
                <a:rPr lang="en-US" sz="800" kern="0" dirty="0" smtClean="0">
                  <a:solidFill>
                    <a:srgbClr val="FFFFFF"/>
                  </a:solidFill>
                  <a:latin typeface="Arial" panose="020B0604020202020204"/>
                </a:rPr>
                <a:t>Messaging</a:t>
              </a:r>
              <a:endParaRPr kumimoji="0" lang="en-US" sz="800" b="0" i="0" u="none" strike="noStrike" kern="0" cap="none" spc="0" normalizeH="0" baseline="0" noProof="0" dirty="0" smtClean="0">
                <a:ln>
                  <a:noFill/>
                </a:ln>
                <a:solidFill>
                  <a:srgbClr val="FFFFFF"/>
                </a:solidFill>
                <a:effectLst/>
                <a:uLnTx/>
                <a:uFillTx/>
                <a:latin typeface="Arial" panose="020B0604020202020204"/>
              </a:endParaRPr>
            </a:p>
          </p:txBody>
        </p:sp>
        <p:pic>
          <p:nvPicPr>
            <p:cNvPr id="341" name="Picture 164" descr="C:\Users\luj\Dropbox\SAG WORK\SAG WORK\SAG_PPT\Graphics Library_PPT\icons\icon35.png"/>
            <p:cNvPicPr>
              <a:picLocks noChangeAspect="1" noChangeArrowheads="1"/>
            </p:cNvPicPr>
            <p:nvPr/>
          </p:nvPicPr>
          <p:blipFill>
            <a:blip r:embed="rId14" cstate="print"/>
            <a:stretch>
              <a:fillRect/>
            </a:stretch>
          </p:blipFill>
          <p:spPr bwMode="auto">
            <a:xfrm>
              <a:off x="6013977" y="3194115"/>
              <a:ext cx="185003" cy="184847"/>
            </a:xfrm>
            <a:prstGeom prst="rect">
              <a:avLst/>
            </a:prstGeom>
            <a:noFill/>
            <a:extLst/>
          </p:spPr>
        </p:pic>
      </p:grpSp>
      <p:grpSp>
        <p:nvGrpSpPr>
          <p:cNvPr id="235" name="Group 234"/>
          <p:cNvGrpSpPr/>
          <p:nvPr/>
        </p:nvGrpSpPr>
        <p:grpSpPr>
          <a:xfrm>
            <a:off x="4632147" y="3122326"/>
            <a:ext cx="1224000" cy="323007"/>
            <a:chOff x="4632147" y="3122326"/>
            <a:chExt cx="1224000" cy="323007"/>
          </a:xfrm>
        </p:grpSpPr>
        <p:sp>
          <p:nvSpPr>
            <p:cNvPr id="343" name="Round Diagonal Corner Rectangle 216"/>
            <p:cNvSpPr/>
            <p:nvPr/>
          </p:nvSpPr>
          <p:spPr>
            <a:xfrm>
              <a:off x="4632147" y="3122326"/>
              <a:ext cx="1224000" cy="323007"/>
            </a:xfrm>
            <a:prstGeom prst="round2DiagRect">
              <a:avLst>
                <a:gd name="adj1" fmla="val 21773"/>
                <a:gd name="adj2" fmla="val 0"/>
              </a:avLst>
            </a:prstGeom>
            <a:solidFill>
              <a:schemeClr val="bg2"/>
            </a:solid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Cloud &amp; Big Data</a:t>
              </a:r>
            </a:p>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integration</a:t>
              </a:r>
            </a:p>
          </p:txBody>
        </p:sp>
        <p:grpSp>
          <p:nvGrpSpPr>
            <p:cNvPr id="344" name="Group 343"/>
            <p:cNvGrpSpPr/>
            <p:nvPr/>
          </p:nvGrpSpPr>
          <p:grpSpPr>
            <a:xfrm>
              <a:off x="4701420" y="3188759"/>
              <a:ext cx="249715" cy="202044"/>
              <a:chOff x="2876550" y="2341563"/>
              <a:chExt cx="647700" cy="524049"/>
            </a:xfrm>
          </p:grpSpPr>
          <p:sp>
            <p:nvSpPr>
              <p:cNvPr id="345" name="Freeform 31"/>
              <p:cNvSpPr>
                <a:spLocks/>
              </p:cNvSpPr>
              <p:nvPr/>
            </p:nvSpPr>
            <p:spPr bwMode="auto">
              <a:xfrm>
                <a:off x="2876550" y="2341563"/>
                <a:ext cx="647700" cy="393700"/>
              </a:xfrm>
              <a:custGeom>
                <a:avLst/>
                <a:gdLst>
                  <a:gd name="T0" fmla="*/ 344 w 408"/>
                  <a:gd name="T1" fmla="*/ 246 h 248"/>
                  <a:gd name="T2" fmla="*/ 344 w 408"/>
                  <a:gd name="T3" fmla="*/ 246 h 248"/>
                  <a:gd name="T4" fmla="*/ 364 w 408"/>
                  <a:gd name="T5" fmla="*/ 236 h 248"/>
                  <a:gd name="T6" fmla="*/ 376 w 408"/>
                  <a:gd name="T7" fmla="*/ 230 h 248"/>
                  <a:gd name="T8" fmla="*/ 386 w 408"/>
                  <a:gd name="T9" fmla="*/ 220 h 248"/>
                  <a:gd name="T10" fmla="*/ 394 w 408"/>
                  <a:gd name="T11" fmla="*/ 210 h 248"/>
                  <a:gd name="T12" fmla="*/ 402 w 408"/>
                  <a:gd name="T13" fmla="*/ 196 h 248"/>
                  <a:gd name="T14" fmla="*/ 406 w 408"/>
                  <a:gd name="T15" fmla="*/ 180 h 248"/>
                  <a:gd name="T16" fmla="*/ 408 w 408"/>
                  <a:gd name="T17" fmla="*/ 160 h 248"/>
                  <a:gd name="T18" fmla="*/ 408 w 408"/>
                  <a:gd name="T19" fmla="*/ 160 h 248"/>
                  <a:gd name="T20" fmla="*/ 406 w 408"/>
                  <a:gd name="T21" fmla="*/ 142 h 248"/>
                  <a:gd name="T22" fmla="*/ 400 w 408"/>
                  <a:gd name="T23" fmla="*/ 126 h 248"/>
                  <a:gd name="T24" fmla="*/ 392 w 408"/>
                  <a:gd name="T25" fmla="*/ 110 h 248"/>
                  <a:gd name="T26" fmla="*/ 380 w 408"/>
                  <a:gd name="T27" fmla="*/ 96 h 248"/>
                  <a:gd name="T28" fmla="*/ 368 w 408"/>
                  <a:gd name="T29" fmla="*/ 86 h 248"/>
                  <a:gd name="T30" fmla="*/ 352 w 408"/>
                  <a:gd name="T31" fmla="*/ 78 h 248"/>
                  <a:gd name="T32" fmla="*/ 334 w 408"/>
                  <a:gd name="T33" fmla="*/ 74 h 248"/>
                  <a:gd name="T34" fmla="*/ 316 w 408"/>
                  <a:gd name="T35" fmla="*/ 72 h 248"/>
                  <a:gd name="T36" fmla="*/ 316 w 408"/>
                  <a:gd name="T37" fmla="*/ 72 h 248"/>
                  <a:gd name="T38" fmla="*/ 308 w 408"/>
                  <a:gd name="T39" fmla="*/ 56 h 248"/>
                  <a:gd name="T40" fmla="*/ 296 w 408"/>
                  <a:gd name="T41" fmla="*/ 44 h 248"/>
                  <a:gd name="T42" fmla="*/ 284 w 408"/>
                  <a:gd name="T43" fmla="*/ 30 h 248"/>
                  <a:gd name="T44" fmla="*/ 270 w 408"/>
                  <a:gd name="T45" fmla="*/ 20 h 248"/>
                  <a:gd name="T46" fmla="*/ 256 w 408"/>
                  <a:gd name="T47" fmla="*/ 12 h 248"/>
                  <a:gd name="T48" fmla="*/ 240 w 408"/>
                  <a:gd name="T49" fmla="*/ 6 h 248"/>
                  <a:gd name="T50" fmla="*/ 222 w 408"/>
                  <a:gd name="T51" fmla="*/ 2 h 248"/>
                  <a:gd name="T52" fmla="*/ 204 w 408"/>
                  <a:gd name="T53" fmla="*/ 0 h 248"/>
                  <a:gd name="T54" fmla="*/ 204 w 408"/>
                  <a:gd name="T55" fmla="*/ 0 h 248"/>
                  <a:gd name="T56" fmla="*/ 192 w 408"/>
                  <a:gd name="T57" fmla="*/ 2 h 248"/>
                  <a:gd name="T58" fmla="*/ 180 w 408"/>
                  <a:gd name="T59" fmla="*/ 4 h 248"/>
                  <a:gd name="T60" fmla="*/ 156 w 408"/>
                  <a:gd name="T61" fmla="*/ 10 h 248"/>
                  <a:gd name="T62" fmla="*/ 136 w 408"/>
                  <a:gd name="T63" fmla="*/ 20 h 248"/>
                  <a:gd name="T64" fmla="*/ 118 w 408"/>
                  <a:gd name="T65" fmla="*/ 34 h 248"/>
                  <a:gd name="T66" fmla="*/ 104 w 408"/>
                  <a:gd name="T67" fmla="*/ 52 h 248"/>
                  <a:gd name="T68" fmla="*/ 92 w 408"/>
                  <a:gd name="T69" fmla="*/ 72 h 248"/>
                  <a:gd name="T70" fmla="*/ 84 w 408"/>
                  <a:gd name="T71" fmla="*/ 94 h 248"/>
                  <a:gd name="T72" fmla="*/ 80 w 408"/>
                  <a:gd name="T73" fmla="*/ 118 h 248"/>
                  <a:gd name="T74" fmla="*/ 80 w 408"/>
                  <a:gd name="T75" fmla="*/ 118 h 248"/>
                  <a:gd name="T76" fmla="*/ 64 w 408"/>
                  <a:gd name="T77" fmla="*/ 116 h 248"/>
                  <a:gd name="T78" fmla="*/ 50 w 408"/>
                  <a:gd name="T79" fmla="*/ 118 h 248"/>
                  <a:gd name="T80" fmla="*/ 36 w 408"/>
                  <a:gd name="T81" fmla="*/ 124 h 248"/>
                  <a:gd name="T82" fmla="*/ 24 w 408"/>
                  <a:gd name="T83" fmla="*/ 132 h 248"/>
                  <a:gd name="T84" fmla="*/ 14 w 408"/>
                  <a:gd name="T85" fmla="*/ 142 h 248"/>
                  <a:gd name="T86" fmla="*/ 6 w 408"/>
                  <a:gd name="T87" fmla="*/ 154 h 248"/>
                  <a:gd name="T88" fmla="*/ 2 w 408"/>
                  <a:gd name="T89" fmla="*/ 168 h 248"/>
                  <a:gd name="T90" fmla="*/ 0 w 408"/>
                  <a:gd name="T91" fmla="*/ 182 h 248"/>
                  <a:gd name="T92" fmla="*/ 0 w 408"/>
                  <a:gd name="T93" fmla="*/ 182 h 248"/>
                  <a:gd name="T94" fmla="*/ 2 w 408"/>
                  <a:gd name="T95" fmla="*/ 200 h 248"/>
                  <a:gd name="T96" fmla="*/ 6 w 408"/>
                  <a:gd name="T97" fmla="*/ 216 h 248"/>
                  <a:gd name="T98" fmla="*/ 14 w 408"/>
                  <a:gd name="T99" fmla="*/ 226 h 248"/>
                  <a:gd name="T100" fmla="*/ 24 w 408"/>
                  <a:gd name="T101" fmla="*/ 234 h 248"/>
                  <a:gd name="T102" fmla="*/ 34 w 408"/>
                  <a:gd name="T103" fmla="*/ 240 h 248"/>
                  <a:gd name="T104" fmla="*/ 44 w 408"/>
                  <a:gd name="T105" fmla="*/ 246 h 248"/>
                  <a:gd name="T106" fmla="*/ 62 w 408"/>
                  <a:gd name="T107" fmla="*/ 248 h 248"/>
                  <a:gd name="T108" fmla="*/ 344 w 408"/>
                  <a:gd name="T109" fmla="*/ 24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08" h="248">
                    <a:moveTo>
                      <a:pt x="344" y="246"/>
                    </a:moveTo>
                    <a:lnTo>
                      <a:pt x="344" y="246"/>
                    </a:lnTo>
                    <a:lnTo>
                      <a:pt x="364" y="236"/>
                    </a:lnTo>
                    <a:lnTo>
                      <a:pt x="376" y="230"/>
                    </a:lnTo>
                    <a:lnTo>
                      <a:pt x="386" y="220"/>
                    </a:lnTo>
                    <a:lnTo>
                      <a:pt x="394" y="210"/>
                    </a:lnTo>
                    <a:lnTo>
                      <a:pt x="402" y="196"/>
                    </a:lnTo>
                    <a:lnTo>
                      <a:pt x="406" y="180"/>
                    </a:lnTo>
                    <a:lnTo>
                      <a:pt x="408" y="160"/>
                    </a:lnTo>
                    <a:lnTo>
                      <a:pt x="408" y="160"/>
                    </a:lnTo>
                    <a:lnTo>
                      <a:pt x="406" y="142"/>
                    </a:lnTo>
                    <a:lnTo>
                      <a:pt x="400" y="126"/>
                    </a:lnTo>
                    <a:lnTo>
                      <a:pt x="392" y="110"/>
                    </a:lnTo>
                    <a:lnTo>
                      <a:pt x="380" y="96"/>
                    </a:lnTo>
                    <a:lnTo>
                      <a:pt x="368" y="86"/>
                    </a:lnTo>
                    <a:lnTo>
                      <a:pt x="352" y="78"/>
                    </a:lnTo>
                    <a:lnTo>
                      <a:pt x="334" y="74"/>
                    </a:lnTo>
                    <a:lnTo>
                      <a:pt x="316" y="72"/>
                    </a:lnTo>
                    <a:lnTo>
                      <a:pt x="316" y="72"/>
                    </a:lnTo>
                    <a:lnTo>
                      <a:pt x="308" y="56"/>
                    </a:lnTo>
                    <a:lnTo>
                      <a:pt x="296" y="44"/>
                    </a:lnTo>
                    <a:lnTo>
                      <a:pt x="284" y="30"/>
                    </a:lnTo>
                    <a:lnTo>
                      <a:pt x="270" y="20"/>
                    </a:lnTo>
                    <a:lnTo>
                      <a:pt x="256" y="12"/>
                    </a:lnTo>
                    <a:lnTo>
                      <a:pt x="240" y="6"/>
                    </a:lnTo>
                    <a:lnTo>
                      <a:pt x="222" y="2"/>
                    </a:lnTo>
                    <a:lnTo>
                      <a:pt x="204" y="0"/>
                    </a:lnTo>
                    <a:lnTo>
                      <a:pt x="204" y="0"/>
                    </a:lnTo>
                    <a:lnTo>
                      <a:pt x="192" y="2"/>
                    </a:lnTo>
                    <a:lnTo>
                      <a:pt x="180" y="4"/>
                    </a:lnTo>
                    <a:lnTo>
                      <a:pt x="156" y="10"/>
                    </a:lnTo>
                    <a:lnTo>
                      <a:pt x="136" y="20"/>
                    </a:lnTo>
                    <a:lnTo>
                      <a:pt x="118" y="34"/>
                    </a:lnTo>
                    <a:lnTo>
                      <a:pt x="104" y="52"/>
                    </a:lnTo>
                    <a:lnTo>
                      <a:pt x="92" y="72"/>
                    </a:lnTo>
                    <a:lnTo>
                      <a:pt x="84" y="94"/>
                    </a:lnTo>
                    <a:lnTo>
                      <a:pt x="80" y="118"/>
                    </a:lnTo>
                    <a:lnTo>
                      <a:pt x="80" y="118"/>
                    </a:lnTo>
                    <a:lnTo>
                      <a:pt x="64" y="116"/>
                    </a:lnTo>
                    <a:lnTo>
                      <a:pt x="50" y="118"/>
                    </a:lnTo>
                    <a:lnTo>
                      <a:pt x="36" y="124"/>
                    </a:lnTo>
                    <a:lnTo>
                      <a:pt x="24" y="132"/>
                    </a:lnTo>
                    <a:lnTo>
                      <a:pt x="14" y="142"/>
                    </a:lnTo>
                    <a:lnTo>
                      <a:pt x="6" y="154"/>
                    </a:lnTo>
                    <a:lnTo>
                      <a:pt x="2" y="168"/>
                    </a:lnTo>
                    <a:lnTo>
                      <a:pt x="0" y="182"/>
                    </a:lnTo>
                    <a:lnTo>
                      <a:pt x="0" y="182"/>
                    </a:lnTo>
                    <a:lnTo>
                      <a:pt x="2" y="200"/>
                    </a:lnTo>
                    <a:lnTo>
                      <a:pt x="6" y="216"/>
                    </a:lnTo>
                    <a:lnTo>
                      <a:pt x="14" y="226"/>
                    </a:lnTo>
                    <a:lnTo>
                      <a:pt x="24" y="234"/>
                    </a:lnTo>
                    <a:lnTo>
                      <a:pt x="34" y="240"/>
                    </a:lnTo>
                    <a:lnTo>
                      <a:pt x="44" y="246"/>
                    </a:lnTo>
                    <a:lnTo>
                      <a:pt x="62" y="248"/>
                    </a:lnTo>
                    <a:lnTo>
                      <a:pt x="344"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6" name="Freeform 33"/>
              <p:cNvSpPr>
                <a:spLocks/>
              </p:cNvSpPr>
              <p:nvPr/>
            </p:nvSpPr>
            <p:spPr bwMode="auto">
              <a:xfrm>
                <a:off x="3082925" y="2782888"/>
                <a:ext cx="73025" cy="73025"/>
              </a:xfrm>
              <a:custGeom>
                <a:avLst/>
                <a:gdLst>
                  <a:gd name="T0" fmla="*/ 0 w 46"/>
                  <a:gd name="T1" fmla="*/ 46 h 46"/>
                  <a:gd name="T2" fmla="*/ 0 w 46"/>
                  <a:gd name="T3" fmla="*/ 0 h 46"/>
                  <a:gd name="T4" fmla="*/ 46 w 46"/>
                  <a:gd name="T5" fmla="*/ 0 h 46"/>
                </a:gdLst>
                <a:ahLst/>
                <a:cxnLst>
                  <a:cxn ang="0">
                    <a:pos x="T0" y="T1"/>
                  </a:cxn>
                  <a:cxn ang="0">
                    <a:pos x="T2" y="T3"/>
                  </a:cxn>
                  <a:cxn ang="0">
                    <a:pos x="T4" y="T5"/>
                  </a:cxn>
                </a:cxnLst>
                <a:rect l="0" t="0" r="r" b="b"/>
                <a:pathLst>
                  <a:path w="46" h="46">
                    <a:moveTo>
                      <a:pt x="0" y="46"/>
                    </a:moveTo>
                    <a:lnTo>
                      <a:pt x="0" y="0"/>
                    </a:lnTo>
                    <a:lnTo>
                      <a:pt x="46" y="0"/>
                    </a:lnTo>
                  </a:path>
                </a:pathLst>
              </a:custGeom>
              <a:noFill/>
              <a:ln w="12700">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47" name="Freeform 34"/>
              <p:cNvSpPr>
                <a:spLocks/>
              </p:cNvSpPr>
              <p:nvPr/>
            </p:nvSpPr>
            <p:spPr bwMode="auto">
              <a:xfrm>
                <a:off x="3089101" y="2776712"/>
                <a:ext cx="263526" cy="88900"/>
              </a:xfrm>
              <a:custGeom>
                <a:avLst/>
                <a:gdLst>
                  <a:gd name="T0" fmla="*/ 166 w 166"/>
                  <a:gd name="T1" fmla="*/ 0 h 56"/>
                  <a:gd name="T2" fmla="*/ 166 w 166"/>
                  <a:gd name="T3" fmla="*/ 0 h 56"/>
                  <a:gd name="T4" fmla="*/ 162 w 166"/>
                  <a:gd name="T5" fmla="*/ 12 h 56"/>
                  <a:gd name="T6" fmla="*/ 154 w 166"/>
                  <a:gd name="T7" fmla="*/ 22 h 56"/>
                  <a:gd name="T8" fmla="*/ 144 w 166"/>
                  <a:gd name="T9" fmla="*/ 32 h 56"/>
                  <a:gd name="T10" fmla="*/ 134 w 166"/>
                  <a:gd name="T11" fmla="*/ 40 h 56"/>
                  <a:gd name="T12" fmla="*/ 122 w 166"/>
                  <a:gd name="T13" fmla="*/ 46 h 56"/>
                  <a:gd name="T14" fmla="*/ 110 w 166"/>
                  <a:gd name="T15" fmla="*/ 52 h 56"/>
                  <a:gd name="T16" fmla="*/ 96 w 166"/>
                  <a:gd name="T17" fmla="*/ 54 h 56"/>
                  <a:gd name="T18" fmla="*/ 82 w 166"/>
                  <a:gd name="T19" fmla="*/ 56 h 56"/>
                  <a:gd name="T20" fmla="*/ 82 w 166"/>
                  <a:gd name="T21" fmla="*/ 56 h 56"/>
                  <a:gd name="T22" fmla="*/ 70 w 166"/>
                  <a:gd name="T23" fmla="*/ 54 h 56"/>
                  <a:gd name="T24" fmla="*/ 56 w 166"/>
                  <a:gd name="T25" fmla="*/ 52 h 56"/>
                  <a:gd name="T26" fmla="*/ 44 w 166"/>
                  <a:gd name="T27" fmla="*/ 46 h 56"/>
                  <a:gd name="T28" fmla="*/ 32 w 166"/>
                  <a:gd name="T29" fmla="*/ 40 h 56"/>
                  <a:gd name="T30" fmla="*/ 22 w 166"/>
                  <a:gd name="T31" fmla="*/ 32 h 56"/>
                  <a:gd name="T32" fmla="*/ 12 w 166"/>
                  <a:gd name="T33" fmla="*/ 22 h 56"/>
                  <a:gd name="T34" fmla="*/ 4 w 166"/>
                  <a:gd name="T35" fmla="*/ 12 h 56"/>
                  <a:gd name="T36" fmla="*/ 0 w 166"/>
                  <a:gd name="T3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6" h="56">
                    <a:moveTo>
                      <a:pt x="166" y="0"/>
                    </a:moveTo>
                    <a:lnTo>
                      <a:pt x="166" y="0"/>
                    </a:lnTo>
                    <a:lnTo>
                      <a:pt x="162" y="12"/>
                    </a:lnTo>
                    <a:lnTo>
                      <a:pt x="154" y="22"/>
                    </a:lnTo>
                    <a:lnTo>
                      <a:pt x="144" y="32"/>
                    </a:lnTo>
                    <a:lnTo>
                      <a:pt x="134" y="40"/>
                    </a:lnTo>
                    <a:lnTo>
                      <a:pt x="122" y="46"/>
                    </a:lnTo>
                    <a:lnTo>
                      <a:pt x="110" y="52"/>
                    </a:lnTo>
                    <a:lnTo>
                      <a:pt x="96" y="54"/>
                    </a:lnTo>
                    <a:lnTo>
                      <a:pt x="82" y="56"/>
                    </a:lnTo>
                    <a:lnTo>
                      <a:pt x="82" y="56"/>
                    </a:lnTo>
                    <a:lnTo>
                      <a:pt x="70" y="54"/>
                    </a:lnTo>
                    <a:lnTo>
                      <a:pt x="56" y="52"/>
                    </a:lnTo>
                    <a:lnTo>
                      <a:pt x="44" y="46"/>
                    </a:lnTo>
                    <a:lnTo>
                      <a:pt x="32" y="40"/>
                    </a:lnTo>
                    <a:lnTo>
                      <a:pt x="22" y="32"/>
                    </a:lnTo>
                    <a:lnTo>
                      <a:pt x="12" y="22"/>
                    </a:lnTo>
                    <a:lnTo>
                      <a:pt x="4" y="12"/>
                    </a:lnTo>
                    <a:lnTo>
                      <a:pt x="0" y="0"/>
                    </a:lnTo>
                  </a:path>
                </a:pathLst>
              </a:custGeom>
              <a:noFill/>
              <a:ln w="12700">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48" name="Freeform 35"/>
              <p:cNvSpPr>
                <a:spLocks/>
              </p:cNvSpPr>
              <p:nvPr/>
            </p:nvSpPr>
            <p:spPr bwMode="auto">
              <a:xfrm>
                <a:off x="3273426" y="2587239"/>
                <a:ext cx="73025" cy="73024"/>
              </a:xfrm>
              <a:custGeom>
                <a:avLst/>
                <a:gdLst>
                  <a:gd name="T0" fmla="*/ 46 w 46"/>
                  <a:gd name="T1" fmla="*/ 0 h 46"/>
                  <a:gd name="T2" fmla="*/ 46 w 46"/>
                  <a:gd name="T3" fmla="*/ 46 h 46"/>
                  <a:gd name="T4" fmla="*/ 0 w 46"/>
                  <a:gd name="T5" fmla="*/ 46 h 46"/>
                </a:gdLst>
                <a:ahLst/>
                <a:cxnLst>
                  <a:cxn ang="0">
                    <a:pos x="T0" y="T1"/>
                  </a:cxn>
                  <a:cxn ang="0">
                    <a:pos x="T2" y="T3"/>
                  </a:cxn>
                  <a:cxn ang="0">
                    <a:pos x="T4" y="T5"/>
                  </a:cxn>
                </a:cxnLst>
                <a:rect l="0" t="0" r="r" b="b"/>
                <a:pathLst>
                  <a:path w="46" h="46">
                    <a:moveTo>
                      <a:pt x="46" y="0"/>
                    </a:moveTo>
                    <a:lnTo>
                      <a:pt x="46" y="46"/>
                    </a:lnTo>
                    <a:lnTo>
                      <a:pt x="0" y="46"/>
                    </a:lnTo>
                  </a:path>
                </a:pathLst>
              </a:custGeom>
              <a:noFill/>
              <a:ln w="12700">
                <a:solidFill>
                  <a:srgbClr val="0899C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49" name="Freeform 36"/>
              <p:cNvSpPr>
                <a:spLocks/>
              </p:cNvSpPr>
              <p:nvPr/>
            </p:nvSpPr>
            <p:spPr bwMode="auto">
              <a:xfrm>
                <a:off x="3082925" y="2571363"/>
                <a:ext cx="263526" cy="88900"/>
              </a:xfrm>
              <a:custGeom>
                <a:avLst/>
                <a:gdLst>
                  <a:gd name="T0" fmla="*/ 0 w 166"/>
                  <a:gd name="T1" fmla="*/ 56 h 56"/>
                  <a:gd name="T2" fmla="*/ 0 w 166"/>
                  <a:gd name="T3" fmla="*/ 56 h 56"/>
                  <a:gd name="T4" fmla="*/ 4 w 166"/>
                  <a:gd name="T5" fmla="*/ 44 h 56"/>
                  <a:gd name="T6" fmla="*/ 12 w 166"/>
                  <a:gd name="T7" fmla="*/ 34 h 56"/>
                  <a:gd name="T8" fmla="*/ 22 w 166"/>
                  <a:gd name="T9" fmla="*/ 24 h 56"/>
                  <a:gd name="T10" fmla="*/ 32 w 166"/>
                  <a:gd name="T11" fmla="*/ 16 h 56"/>
                  <a:gd name="T12" fmla="*/ 44 w 166"/>
                  <a:gd name="T13" fmla="*/ 10 h 56"/>
                  <a:gd name="T14" fmla="*/ 56 w 166"/>
                  <a:gd name="T15" fmla="*/ 4 h 56"/>
                  <a:gd name="T16" fmla="*/ 70 w 166"/>
                  <a:gd name="T17" fmla="*/ 2 h 56"/>
                  <a:gd name="T18" fmla="*/ 82 w 166"/>
                  <a:gd name="T19" fmla="*/ 0 h 56"/>
                  <a:gd name="T20" fmla="*/ 82 w 166"/>
                  <a:gd name="T21" fmla="*/ 0 h 56"/>
                  <a:gd name="T22" fmla="*/ 96 w 166"/>
                  <a:gd name="T23" fmla="*/ 2 h 56"/>
                  <a:gd name="T24" fmla="*/ 110 w 166"/>
                  <a:gd name="T25" fmla="*/ 4 h 56"/>
                  <a:gd name="T26" fmla="*/ 122 w 166"/>
                  <a:gd name="T27" fmla="*/ 10 h 56"/>
                  <a:gd name="T28" fmla="*/ 134 w 166"/>
                  <a:gd name="T29" fmla="*/ 16 h 56"/>
                  <a:gd name="T30" fmla="*/ 144 w 166"/>
                  <a:gd name="T31" fmla="*/ 24 h 56"/>
                  <a:gd name="T32" fmla="*/ 154 w 166"/>
                  <a:gd name="T33" fmla="*/ 34 h 56"/>
                  <a:gd name="T34" fmla="*/ 162 w 166"/>
                  <a:gd name="T35" fmla="*/ 44 h 56"/>
                  <a:gd name="T36" fmla="*/ 166 w 166"/>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6" h="56">
                    <a:moveTo>
                      <a:pt x="0" y="56"/>
                    </a:moveTo>
                    <a:lnTo>
                      <a:pt x="0" y="56"/>
                    </a:lnTo>
                    <a:lnTo>
                      <a:pt x="4" y="44"/>
                    </a:lnTo>
                    <a:lnTo>
                      <a:pt x="12" y="34"/>
                    </a:lnTo>
                    <a:lnTo>
                      <a:pt x="22" y="24"/>
                    </a:lnTo>
                    <a:lnTo>
                      <a:pt x="32" y="16"/>
                    </a:lnTo>
                    <a:lnTo>
                      <a:pt x="44" y="10"/>
                    </a:lnTo>
                    <a:lnTo>
                      <a:pt x="56" y="4"/>
                    </a:lnTo>
                    <a:lnTo>
                      <a:pt x="70" y="2"/>
                    </a:lnTo>
                    <a:lnTo>
                      <a:pt x="82" y="0"/>
                    </a:lnTo>
                    <a:lnTo>
                      <a:pt x="82" y="0"/>
                    </a:lnTo>
                    <a:lnTo>
                      <a:pt x="96" y="2"/>
                    </a:lnTo>
                    <a:lnTo>
                      <a:pt x="110" y="4"/>
                    </a:lnTo>
                    <a:lnTo>
                      <a:pt x="122" y="10"/>
                    </a:lnTo>
                    <a:lnTo>
                      <a:pt x="134" y="16"/>
                    </a:lnTo>
                    <a:lnTo>
                      <a:pt x="144" y="24"/>
                    </a:lnTo>
                    <a:lnTo>
                      <a:pt x="154" y="34"/>
                    </a:lnTo>
                    <a:lnTo>
                      <a:pt x="162" y="44"/>
                    </a:lnTo>
                    <a:lnTo>
                      <a:pt x="166" y="56"/>
                    </a:lnTo>
                  </a:path>
                </a:pathLst>
              </a:custGeom>
              <a:noFill/>
              <a:ln w="12700">
                <a:solidFill>
                  <a:srgbClr val="0899C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33" name="Group 232"/>
          <p:cNvGrpSpPr/>
          <p:nvPr/>
        </p:nvGrpSpPr>
        <p:grpSpPr>
          <a:xfrm>
            <a:off x="7229540" y="3122326"/>
            <a:ext cx="1224000" cy="323007"/>
            <a:chOff x="7229540" y="3122326"/>
            <a:chExt cx="1224000" cy="323007"/>
          </a:xfrm>
        </p:grpSpPr>
        <p:sp>
          <p:nvSpPr>
            <p:cNvPr id="351" name="Round Diagonal Corner Rectangle 216"/>
            <p:cNvSpPr/>
            <p:nvPr/>
          </p:nvSpPr>
          <p:spPr>
            <a:xfrm>
              <a:off x="7229540" y="3122326"/>
              <a:ext cx="1224000" cy="323007"/>
            </a:xfrm>
            <a:prstGeom prst="round2DiagRect">
              <a:avLst>
                <a:gd name="adj1" fmla="val 21773"/>
                <a:gd name="adj2" fmla="val 0"/>
              </a:avLst>
            </a:prstGeom>
            <a:solidFill>
              <a:schemeClr val="bg2"/>
            </a:solid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rPr>
                <a:t>Mainframe &amp; </a:t>
              </a:r>
            </a:p>
            <a:p>
              <a:pPr marL="355600" marR="0" lvl="0" indent="0" defTabSz="914400" eaLnBrk="1" fontAlgn="auto" latinLnBrk="0" hangingPunct="1">
                <a:lnSpc>
                  <a:spcPct val="100000"/>
                </a:lnSpc>
                <a:spcBef>
                  <a:spcPts val="0"/>
                </a:spcBef>
                <a:spcAft>
                  <a:spcPts val="0"/>
                </a:spcAft>
                <a:buClrTx/>
                <a:buSzTx/>
                <a:buFontTx/>
                <a:buNone/>
                <a:tabLst/>
                <a:defRPr/>
              </a:pPr>
              <a:r>
                <a:rPr lang="en-US" sz="800" kern="0" noProof="0" dirty="0" smtClean="0">
                  <a:solidFill>
                    <a:srgbClr val="FFFFFF"/>
                  </a:solidFill>
                  <a:latin typeface="Arial" panose="020B0604020202020204"/>
                </a:rPr>
                <a:t>d</a:t>
              </a:r>
              <a:r>
                <a:rPr kumimoji="0" lang="en-US" sz="800" b="0" i="0" u="none" strike="noStrike" kern="0" cap="none" spc="0" normalizeH="0" baseline="0" noProof="0" dirty="0" smtClean="0">
                  <a:ln>
                    <a:noFill/>
                  </a:ln>
                  <a:solidFill>
                    <a:srgbClr val="FFFFFF"/>
                  </a:solidFill>
                  <a:effectLst/>
                  <a:uLnTx/>
                  <a:uFillTx/>
                  <a:latin typeface="Arial" panose="020B0604020202020204"/>
                </a:rPr>
                <a:t>ata integration</a:t>
              </a:r>
            </a:p>
          </p:txBody>
        </p:sp>
        <p:pic>
          <p:nvPicPr>
            <p:cNvPr id="352" name="Picture 8"/>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302919" y="3190976"/>
              <a:ext cx="219443" cy="192614"/>
            </a:xfrm>
            <a:prstGeom prst="rect">
              <a:avLst/>
            </a:prstGeom>
            <a:solidFill>
              <a:schemeClr val="bg2"/>
            </a:solidFill>
            <a:ln>
              <a:noFill/>
            </a:ln>
            <a:effectLst/>
            <a:extLst/>
          </p:spPr>
        </p:pic>
      </p:grpSp>
      <p:grpSp>
        <p:nvGrpSpPr>
          <p:cNvPr id="41" name="Group 40"/>
          <p:cNvGrpSpPr/>
          <p:nvPr/>
        </p:nvGrpSpPr>
        <p:grpSpPr>
          <a:xfrm>
            <a:off x="4632147" y="2187897"/>
            <a:ext cx="1224000" cy="323007"/>
            <a:chOff x="4632147" y="2187897"/>
            <a:chExt cx="1224000" cy="323007"/>
          </a:xfrm>
        </p:grpSpPr>
        <p:sp>
          <p:nvSpPr>
            <p:cNvPr id="354" name="Round Diagonal Corner Rectangle 216"/>
            <p:cNvSpPr/>
            <p:nvPr/>
          </p:nvSpPr>
          <p:spPr>
            <a:xfrm>
              <a:off x="4632147" y="2187897"/>
              <a:ext cx="1224000" cy="323007"/>
            </a:xfrm>
            <a:prstGeom prst="round2DiagRect">
              <a:avLst>
                <a:gd name="adj1" fmla="val 21773"/>
                <a:gd name="adj2" fmla="val 0"/>
              </a:avLst>
            </a:prstGeom>
            <a:solidFill>
              <a:schemeClr val="bg2"/>
            </a:solid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Process</a:t>
              </a:r>
            </a:p>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automation</a:t>
              </a:r>
            </a:p>
          </p:txBody>
        </p:sp>
        <p:pic>
          <p:nvPicPr>
            <p:cNvPr id="355" name="Picture 164" descr="C:\Users\luj\Dropbox\SAG WORK\SAG WORK\SAG_PPT\Graphics Library_PPT\icons\icon35.png"/>
            <p:cNvPicPr>
              <a:picLocks noChangeAspect="1" noChangeArrowheads="1"/>
            </p:cNvPicPr>
            <p:nvPr/>
          </p:nvPicPr>
          <p:blipFill>
            <a:blip r:embed="rId16" cstate="print"/>
            <a:stretch>
              <a:fillRect/>
            </a:stretch>
          </p:blipFill>
          <p:spPr bwMode="auto">
            <a:xfrm>
              <a:off x="4715281" y="2256946"/>
              <a:ext cx="185004" cy="185004"/>
            </a:xfrm>
            <a:prstGeom prst="rect">
              <a:avLst/>
            </a:prstGeom>
            <a:noFill/>
            <a:extLst/>
          </p:spPr>
        </p:pic>
      </p:grpSp>
      <p:grpSp>
        <p:nvGrpSpPr>
          <p:cNvPr id="42" name="Group 41"/>
          <p:cNvGrpSpPr/>
          <p:nvPr/>
        </p:nvGrpSpPr>
        <p:grpSpPr>
          <a:xfrm>
            <a:off x="5930843" y="2187897"/>
            <a:ext cx="1224000" cy="323007"/>
            <a:chOff x="5930843" y="2187897"/>
            <a:chExt cx="1224000" cy="323007"/>
          </a:xfrm>
        </p:grpSpPr>
        <p:sp>
          <p:nvSpPr>
            <p:cNvPr id="357" name="Round Diagonal Corner Rectangle 216"/>
            <p:cNvSpPr/>
            <p:nvPr/>
          </p:nvSpPr>
          <p:spPr>
            <a:xfrm>
              <a:off x="5930843" y="2187897"/>
              <a:ext cx="1224000" cy="323007"/>
            </a:xfrm>
            <a:prstGeom prst="round2DiagRect">
              <a:avLst>
                <a:gd name="adj1" fmla="val 21773"/>
                <a:gd name="adj2" fmla="val 0"/>
              </a:avLst>
            </a:prstGeom>
            <a:solidFill>
              <a:schemeClr val="bg2"/>
            </a:solid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Case</a:t>
              </a:r>
            </a:p>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management</a:t>
              </a:r>
            </a:p>
          </p:txBody>
        </p:sp>
        <p:pic>
          <p:nvPicPr>
            <p:cNvPr id="358" name="Picture 164" descr="C:\Users\luj\Dropbox\SAG WORK\SAG WORK\SAG_PPT\Graphics Library_PPT\icons\icon35.png"/>
            <p:cNvPicPr>
              <a:picLocks noChangeAspect="1" noChangeArrowheads="1"/>
            </p:cNvPicPr>
            <p:nvPr/>
          </p:nvPicPr>
          <p:blipFill>
            <a:blip r:embed="rId17" cstate="print"/>
            <a:stretch>
              <a:fillRect/>
            </a:stretch>
          </p:blipFill>
          <p:spPr bwMode="auto">
            <a:xfrm>
              <a:off x="6013977" y="2256946"/>
              <a:ext cx="185004" cy="185004"/>
            </a:xfrm>
            <a:prstGeom prst="rect">
              <a:avLst/>
            </a:prstGeom>
            <a:noFill/>
            <a:extLst/>
          </p:spPr>
        </p:pic>
      </p:grpSp>
      <p:grpSp>
        <p:nvGrpSpPr>
          <p:cNvPr id="240" name="Group 239"/>
          <p:cNvGrpSpPr/>
          <p:nvPr/>
        </p:nvGrpSpPr>
        <p:grpSpPr>
          <a:xfrm>
            <a:off x="3333451" y="2575651"/>
            <a:ext cx="1224000" cy="323007"/>
            <a:chOff x="3333451" y="2575651"/>
            <a:chExt cx="1224000" cy="323007"/>
          </a:xfrm>
        </p:grpSpPr>
        <p:sp>
          <p:nvSpPr>
            <p:cNvPr id="360" name="Round Diagonal Corner Rectangle 216"/>
            <p:cNvSpPr/>
            <p:nvPr/>
          </p:nvSpPr>
          <p:spPr>
            <a:xfrm>
              <a:off x="3333451" y="2575651"/>
              <a:ext cx="1224000" cy="323007"/>
            </a:xfrm>
            <a:prstGeom prst="round2DiagRect">
              <a:avLst>
                <a:gd name="adj1" fmla="val 21773"/>
                <a:gd name="adj2" fmla="val 0"/>
              </a:avLst>
            </a:prstGeom>
            <a:solidFill>
              <a:schemeClr val="bg2"/>
            </a:solid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Mobile</a:t>
              </a:r>
            </a:p>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enablement</a:t>
              </a:r>
            </a:p>
          </p:txBody>
        </p:sp>
        <p:pic>
          <p:nvPicPr>
            <p:cNvPr id="361" name="Picture 164" descr="C:\Users\luj\Dropbox\SAG WORK\SAG WORK\SAG_PPT\Graphics Library_PPT\icons\icon35.png"/>
            <p:cNvPicPr>
              <a:picLocks noChangeAspect="1" noChangeArrowheads="1"/>
            </p:cNvPicPr>
            <p:nvPr/>
          </p:nvPicPr>
          <p:blipFill>
            <a:blip r:embed="rId18" cstate="print"/>
            <a:stretch>
              <a:fillRect/>
            </a:stretch>
          </p:blipFill>
          <p:spPr bwMode="auto">
            <a:xfrm>
              <a:off x="3416585" y="2644700"/>
              <a:ext cx="185004" cy="185004"/>
            </a:xfrm>
            <a:prstGeom prst="rect">
              <a:avLst/>
            </a:prstGeom>
            <a:noFill/>
            <a:extLst/>
          </p:spPr>
        </p:pic>
      </p:grpSp>
      <p:grpSp>
        <p:nvGrpSpPr>
          <p:cNvPr id="239" name="Group 238"/>
          <p:cNvGrpSpPr/>
          <p:nvPr/>
        </p:nvGrpSpPr>
        <p:grpSpPr>
          <a:xfrm>
            <a:off x="4632147" y="2575651"/>
            <a:ext cx="1224000" cy="323007"/>
            <a:chOff x="4632147" y="2575651"/>
            <a:chExt cx="1224000" cy="323007"/>
          </a:xfrm>
        </p:grpSpPr>
        <p:sp>
          <p:nvSpPr>
            <p:cNvPr id="363" name="Round Diagonal Corner Rectangle 216"/>
            <p:cNvSpPr/>
            <p:nvPr/>
          </p:nvSpPr>
          <p:spPr>
            <a:xfrm>
              <a:off x="4632147" y="2575651"/>
              <a:ext cx="1224000" cy="323007"/>
            </a:xfrm>
            <a:prstGeom prst="round2DiagRect">
              <a:avLst>
                <a:gd name="adj1" fmla="val 21773"/>
                <a:gd name="adj2" fmla="val 0"/>
              </a:avLst>
            </a:prstGeom>
            <a:solidFill>
              <a:schemeClr val="bg2"/>
            </a:solid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Task &amp; work</a:t>
              </a:r>
            </a:p>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management</a:t>
              </a:r>
            </a:p>
          </p:txBody>
        </p:sp>
        <p:pic>
          <p:nvPicPr>
            <p:cNvPr id="364" name="Picture 164" descr="C:\Users\luj\Dropbox\SAG WORK\SAG WORK\SAG_PPT\Graphics Library_PPT\icons\icon35.png"/>
            <p:cNvPicPr>
              <a:picLocks noChangeAspect="1" noChangeArrowheads="1"/>
            </p:cNvPicPr>
            <p:nvPr/>
          </p:nvPicPr>
          <p:blipFill>
            <a:blip r:embed="rId19" cstate="print"/>
            <a:stretch>
              <a:fillRect/>
            </a:stretch>
          </p:blipFill>
          <p:spPr bwMode="auto">
            <a:xfrm>
              <a:off x="4715281" y="2644700"/>
              <a:ext cx="185004" cy="185004"/>
            </a:xfrm>
            <a:prstGeom prst="rect">
              <a:avLst/>
            </a:prstGeom>
            <a:noFill/>
            <a:extLst/>
          </p:spPr>
        </p:pic>
      </p:grpSp>
      <p:grpSp>
        <p:nvGrpSpPr>
          <p:cNvPr id="238" name="Group 237"/>
          <p:cNvGrpSpPr/>
          <p:nvPr/>
        </p:nvGrpSpPr>
        <p:grpSpPr>
          <a:xfrm>
            <a:off x="5930843" y="2575651"/>
            <a:ext cx="1224000" cy="323007"/>
            <a:chOff x="5930843" y="2575651"/>
            <a:chExt cx="1224000" cy="323007"/>
          </a:xfrm>
        </p:grpSpPr>
        <p:sp>
          <p:nvSpPr>
            <p:cNvPr id="366" name="Round Diagonal Corner Rectangle 216"/>
            <p:cNvSpPr/>
            <p:nvPr/>
          </p:nvSpPr>
          <p:spPr>
            <a:xfrm>
              <a:off x="5930843" y="2575651"/>
              <a:ext cx="1224000" cy="323007"/>
            </a:xfrm>
            <a:prstGeom prst="round2DiagRect">
              <a:avLst>
                <a:gd name="adj1" fmla="val 21773"/>
                <a:gd name="adj2" fmla="val 0"/>
              </a:avLst>
            </a:prstGeom>
            <a:solidFill>
              <a:schemeClr val="bg2"/>
            </a:solid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Rules</a:t>
              </a:r>
            </a:p>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management</a:t>
              </a:r>
            </a:p>
          </p:txBody>
        </p:sp>
        <p:pic>
          <p:nvPicPr>
            <p:cNvPr id="367" name="Picture 164" descr="C:\Users\luj\Dropbox\SAG WORK\SAG WORK\SAG_PPT\Graphics Library_PPT\icons\icon35.png"/>
            <p:cNvPicPr>
              <a:picLocks noChangeAspect="1" noChangeArrowheads="1"/>
            </p:cNvPicPr>
            <p:nvPr/>
          </p:nvPicPr>
          <p:blipFill>
            <a:blip r:embed="rId20" cstate="print"/>
            <a:stretch>
              <a:fillRect/>
            </a:stretch>
          </p:blipFill>
          <p:spPr bwMode="auto">
            <a:xfrm>
              <a:off x="6013977" y="2644599"/>
              <a:ext cx="185004" cy="185160"/>
            </a:xfrm>
            <a:prstGeom prst="rect">
              <a:avLst/>
            </a:prstGeom>
            <a:noFill/>
            <a:extLst/>
          </p:spPr>
        </p:pic>
      </p:grpSp>
      <p:grpSp>
        <p:nvGrpSpPr>
          <p:cNvPr id="237" name="Group 236"/>
          <p:cNvGrpSpPr/>
          <p:nvPr/>
        </p:nvGrpSpPr>
        <p:grpSpPr>
          <a:xfrm>
            <a:off x="7229540" y="2575651"/>
            <a:ext cx="1224000" cy="323007"/>
            <a:chOff x="7229540" y="2575651"/>
            <a:chExt cx="1224000" cy="323007"/>
          </a:xfrm>
        </p:grpSpPr>
        <p:sp>
          <p:nvSpPr>
            <p:cNvPr id="369" name="Round Diagonal Corner Rectangle 216"/>
            <p:cNvSpPr/>
            <p:nvPr/>
          </p:nvSpPr>
          <p:spPr>
            <a:xfrm>
              <a:off x="7229540" y="2575651"/>
              <a:ext cx="1224000" cy="323007"/>
            </a:xfrm>
            <a:prstGeom prst="round2DiagRect">
              <a:avLst>
                <a:gd name="adj1" fmla="val 21773"/>
                <a:gd name="adj2" fmla="val 0"/>
              </a:avLst>
            </a:prstGeom>
            <a:solidFill>
              <a:schemeClr val="bg2"/>
            </a:solid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Content</a:t>
              </a:r>
            </a:p>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management</a:t>
              </a:r>
            </a:p>
          </p:txBody>
        </p:sp>
        <p:pic>
          <p:nvPicPr>
            <p:cNvPr id="370" name="Picture 164" descr="C:\Users\luj\Dropbox\SAG WORK\SAG WORK\SAG_PPT\Graphics Library_PPT\icons\icon35.png"/>
            <p:cNvPicPr>
              <a:picLocks noChangeAspect="1" noChangeArrowheads="1"/>
            </p:cNvPicPr>
            <p:nvPr/>
          </p:nvPicPr>
          <p:blipFill>
            <a:blip r:embed="rId21" cstate="print"/>
            <a:stretch>
              <a:fillRect/>
            </a:stretch>
          </p:blipFill>
          <p:spPr bwMode="auto">
            <a:xfrm>
              <a:off x="7312674" y="2644700"/>
              <a:ext cx="185004" cy="185004"/>
            </a:xfrm>
            <a:prstGeom prst="rect">
              <a:avLst/>
            </a:prstGeom>
            <a:noFill/>
            <a:extLst/>
          </p:spPr>
        </p:pic>
      </p:grpSp>
      <p:grpSp>
        <p:nvGrpSpPr>
          <p:cNvPr id="40" name="Group 39"/>
          <p:cNvGrpSpPr/>
          <p:nvPr/>
        </p:nvGrpSpPr>
        <p:grpSpPr>
          <a:xfrm>
            <a:off x="3333451" y="2187897"/>
            <a:ext cx="1224000" cy="323007"/>
            <a:chOff x="3333451" y="2187897"/>
            <a:chExt cx="1224000" cy="323007"/>
          </a:xfrm>
        </p:grpSpPr>
        <p:sp>
          <p:nvSpPr>
            <p:cNvPr id="372" name="Round Diagonal Corner Rectangle 216"/>
            <p:cNvSpPr/>
            <p:nvPr/>
          </p:nvSpPr>
          <p:spPr>
            <a:xfrm>
              <a:off x="3333451" y="2187897"/>
              <a:ext cx="1224000" cy="323007"/>
            </a:xfrm>
            <a:prstGeom prst="round2DiagRect">
              <a:avLst>
                <a:gd name="adj1" fmla="val 21773"/>
                <a:gd name="adj2" fmla="val 0"/>
              </a:avLst>
            </a:prstGeom>
            <a:solidFill>
              <a:schemeClr val="bg2"/>
            </a:solid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Dynamic </a:t>
              </a:r>
            </a:p>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orchestration</a:t>
              </a:r>
            </a:p>
          </p:txBody>
        </p:sp>
        <p:pic>
          <p:nvPicPr>
            <p:cNvPr id="373" name="Picture 6"/>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413126" y="2259594"/>
              <a:ext cx="178219" cy="196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3" name="Group 42"/>
          <p:cNvGrpSpPr/>
          <p:nvPr/>
        </p:nvGrpSpPr>
        <p:grpSpPr>
          <a:xfrm>
            <a:off x="7229540" y="2187897"/>
            <a:ext cx="1224000" cy="323007"/>
            <a:chOff x="7229540" y="2187897"/>
            <a:chExt cx="1224000" cy="323007"/>
          </a:xfrm>
        </p:grpSpPr>
        <p:sp>
          <p:nvSpPr>
            <p:cNvPr id="375" name="Round Diagonal Corner Rectangle 216"/>
            <p:cNvSpPr/>
            <p:nvPr/>
          </p:nvSpPr>
          <p:spPr>
            <a:xfrm>
              <a:off x="7229540" y="2187897"/>
              <a:ext cx="1224000" cy="323007"/>
            </a:xfrm>
            <a:prstGeom prst="round2DiagRect">
              <a:avLst>
                <a:gd name="adj1" fmla="val 21773"/>
                <a:gd name="adj2" fmla="val 0"/>
              </a:avLst>
            </a:prstGeom>
            <a:solidFill>
              <a:schemeClr val="bg2"/>
            </a:solid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55600" lvl="0" defTabSz="914400">
                <a:defRPr/>
              </a:pPr>
              <a:r>
                <a:rPr lang="en-US" sz="800" kern="0" dirty="0">
                  <a:solidFill>
                    <a:srgbClr val="FFFFFF"/>
                  </a:solidFill>
                </a:rPr>
                <a:t>Robotic process </a:t>
              </a:r>
            </a:p>
            <a:p>
              <a:pPr marL="355600" lvl="0" defTabSz="914400">
                <a:defRPr/>
              </a:pPr>
              <a:r>
                <a:rPr lang="en-US" sz="800" kern="0" dirty="0">
                  <a:solidFill>
                    <a:srgbClr val="FFFFFF"/>
                  </a:solidFill>
                </a:rPr>
                <a:t>automation</a:t>
              </a:r>
            </a:p>
          </p:txBody>
        </p:sp>
        <p:grpSp>
          <p:nvGrpSpPr>
            <p:cNvPr id="376" name="Group 375"/>
            <p:cNvGrpSpPr/>
            <p:nvPr/>
          </p:nvGrpSpPr>
          <p:grpSpPr>
            <a:xfrm>
              <a:off x="7329786" y="2256397"/>
              <a:ext cx="189587" cy="190195"/>
              <a:chOff x="5966724" y="939298"/>
              <a:chExt cx="1836889" cy="1842780"/>
            </a:xfrm>
          </p:grpSpPr>
          <p:grpSp>
            <p:nvGrpSpPr>
              <p:cNvPr id="377" name="Group 376"/>
              <p:cNvGrpSpPr/>
              <p:nvPr/>
            </p:nvGrpSpPr>
            <p:grpSpPr>
              <a:xfrm>
                <a:off x="6370631" y="939298"/>
                <a:ext cx="1029076" cy="1842780"/>
                <a:chOff x="6362214" y="939298"/>
                <a:chExt cx="1029076" cy="1842780"/>
              </a:xfrm>
            </p:grpSpPr>
            <p:sp>
              <p:nvSpPr>
                <p:cNvPr id="384" name="Round Same Side Corner Rectangle 383"/>
                <p:cNvSpPr/>
                <p:nvPr/>
              </p:nvSpPr>
              <p:spPr>
                <a:xfrm>
                  <a:off x="6389246" y="939298"/>
                  <a:ext cx="1002044" cy="660817"/>
                </a:xfrm>
                <a:prstGeom prst="round2SameRect">
                  <a:avLst>
                    <a:gd name="adj1" fmla="val 50000"/>
                    <a:gd name="adj2" fmla="val 0"/>
                  </a:avLst>
                </a:prstGeom>
                <a:solidFill>
                  <a:schemeClr val="bg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a:solidFill>
                      <a:schemeClr val="bg1"/>
                    </a:solidFill>
                  </a:endParaRPr>
                </a:p>
              </p:txBody>
            </p:sp>
            <p:sp>
              <p:nvSpPr>
                <p:cNvPr id="385" name="Round Same Side Corner Rectangle 384"/>
                <p:cNvSpPr/>
                <p:nvPr/>
              </p:nvSpPr>
              <p:spPr>
                <a:xfrm rot="10800000">
                  <a:off x="6362214" y="1687759"/>
                  <a:ext cx="1029076" cy="862993"/>
                </a:xfrm>
                <a:prstGeom prst="round2SameRect">
                  <a:avLst>
                    <a:gd name="adj1" fmla="val 35060"/>
                    <a:gd name="adj2" fmla="val 0"/>
                  </a:avLst>
                </a:prstGeom>
                <a:solidFill>
                  <a:schemeClr val="bg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386" name="Oval 385"/>
                <p:cNvSpPr/>
                <p:nvPr/>
              </p:nvSpPr>
              <p:spPr>
                <a:xfrm>
                  <a:off x="6803611" y="1175843"/>
                  <a:ext cx="186104" cy="186104"/>
                </a:xfrm>
                <a:prstGeom prst="ellipse">
                  <a:avLst/>
                </a:prstGeom>
                <a:solidFill>
                  <a:schemeClr val="bg2"/>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a:solidFill>
                      <a:schemeClr val="bg1"/>
                    </a:solidFill>
                  </a:endParaRPr>
                </a:p>
              </p:txBody>
            </p:sp>
            <p:cxnSp>
              <p:nvCxnSpPr>
                <p:cNvPr id="387" name="Straight Connector 386"/>
                <p:cNvCxnSpPr/>
                <p:nvPr/>
              </p:nvCxnSpPr>
              <p:spPr>
                <a:xfrm>
                  <a:off x="6545454" y="1817867"/>
                  <a:ext cx="662597" cy="0"/>
                </a:xfrm>
                <a:prstGeom prst="line">
                  <a:avLst/>
                </a:prstGeom>
                <a:noFill/>
                <a:ln w="9525" cap="rnd" cmpd="sng">
                  <a:solidFill>
                    <a:schemeClr val="bg2"/>
                  </a:solidFill>
                </a:ln>
              </p:spPr>
              <p:style>
                <a:lnRef idx="2">
                  <a:schemeClr val="accent1">
                    <a:shade val="50000"/>
                  </a:schemeClr>
                </a:lnRef>
                <a:fillRef idx="1">
                  <a:schemeClr val="accent1"/>
                </a:fillRef>
                <a:effectRef idx="0">
                  <a:schemeClr val="accent1"/>
                </a:effectRef>
                <a:fontRef idx="minor">
                  <a:schemeClr val="lt1"/>
                </a:fontRef>
              </p:style>
            </p:cxnSp>
            <p:cxnSp>
              <p:nvCxnSpPr>
                <p:cNvPr id="388" name="Straight Connector 387"/>
                <p:cNvCxnSpPr/>
                <p:nvPr/>
              </p:nvCxnSpPr>
              <p:spPr>
                <a:xfrm>
                  <a:off x="6545458" y="1982473"/>
                  <a:ext cx="662598" cy="0"/>
                </a:xfrm>
                <a:prstGeom prst="line">
                  <a:avLst/>
                </a:prstGeom>
                <a:noFill/>
                <a:ln w="9525" cap="rnd" cmpd="sng">
                  <a:solidFill>
                    <a:schemeClr val="bg2"/>
                  </a:solidFill>
                </a:ln>
              </p:spPr>
              <p:style>
                <a:lnRef idx="2">
                  <a:schemeClr val="accent1">
                    <a:shade val="50000"/>
                  </a:schemeClr>
                </a:lnRef>
                <a:fillRef idx="1">
                  <a:schemeClr val="accent1"/>
                </a:fillRef>
                <a:effectRef idx="0">
                  <a:schemeClr val="accent1"/>
                </a:effectRef>
                <a:fontRef idx="minor">
                  <a:schemeClr val="lt1"/>
                </a:fontRef>
              </p:style>
            </p:cxnSp>
            <p:cxnSp>
              <p:nvCxnSpPr>
                <p:cNvPr id="389" name="Straight Connector 388"/>
                <p:cNvCxnSpPr/>
                <p:nvPr/>
              </p:nvCxnSpPr>
              <p:spPr>
                <a:xfrm>
                  <a:off x="6545458" y="2125128"/>
                  <a:ext cx="662598" cy="0"/>
                </a:xfrm>
                <a:prstGeom prst="line">
                  <a:avLst/>
                </a:prstGeom>
                <a:noFill/>
                <a:ln w="9525" cap="rnd" cmpd="sng">
                  <a:solidFill>
                    <a:schemeClr val="bg2"/>
                  </a:solidFill>
                </a:ln>
              </p:spPr>
              <p:style>
                <a:lnRef idx="2">
                  <a:schemeClr val="accent1">
                    <a:shade val="50000"/>
                  </a:schemeClr>
                </a:lnRef>
                <a:fillRef idx="1">
                  <a:schemeClr val="accent1"/>
                </a:fillRef>
                <a:effectRef idx="0">
                  <a:schemeClr val="accent1"/>
                </a:effectRef>
                <a:fontRef idx="minor">
                  <a:schemeClr val="lt1"/>
                </a:fontRef>
              </p:style>
            </p:cxnSp>
            <p:sp>
              <p:nvSpPr>
                <p:cNvPr id="390" name="Round Same Side Corner Rectangle 389"/>
                <p:cNvSpPr/>
                <p:nvPr/>
              </p:nvSpPr>
              <p:spPr>
                <a:xfrm rot="10800000">
                  <a:off x="6658976" y="2614124"/>
                  <a:ext cx="435552" cy="167954"/>
                </a:xfrm>
                <a:prstGeom prst="round2SameRect">
                  <a:avLst>
                    <a:gd name="adj1" fmla="val 50000"/>
                    <a:gd name="adj2" fmla="val 0"/>
                  </a:avLst>
                </a:prstGeom>
                <a:solidFill>
                  <a:schemeClr val="bg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a:solidFill>
                      <a:schemeClr val="bg1"/>
                    </a:solidFill>
                  </a:endParaRPr>
                </a:p>
              </p:txBody>
            </p:sp>
          </p:grpSp>
          <p:grpSp>
            <p:nvGrpSpPr>
              <p:cNvPr id="378" name="Group 377"/>
              <p:cNvGrpSpPr/>
              <p:nvPr/>
            </p:nvGrpSpPr>
            <p:grpSpPr>
              <a:xfrm>
                <a:off x="5966724" y="1589278"/>
                <a:ext cx="435552" cy="1192800"/>
                <a:chOff x="7089718" y="1578781"/>
                <a:chExt cx="435552" cy="1192800"/>
              </a:xfrm>
            </p:grpSpPr>
            <p:sp>
              <p:nvSpPr>
                <p:cNvPr id="382" name="Rounded Rectangle 381"/>
                <p:cNvSpPr/>
                <p:nvPr/>
              </p:nvSpPr>
              <p:spPr>
                <a:xfrm>
                  <a:off x="7192772" y="1578781"/>
                  <a:ext cx="216886" cy="1003466"/>
                </a:xfrm>
                <a:prstGeom prst="roundRect">
                  <a:avLst>
                    <a:gd name="adj" fmla="val 35898"/>
                  </a:avLst>
                </a:prstGeom>
                <a:solidFill>
                  <a:schemeClr val="bg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a:solidFill>
                      <a:schemeClr val="bg1"/>
                    </a:solidFill>
                  </a:endParaRPr>
                </a:p>
              </p:txBody>
            </p:sp>
            <p:sp>
              <p:nvSpPr>
                <p:cNvPr id="383" name="Round Same Side Corner Rectangle 382"/>
                <p:cNvSpPr/>
                <p:nvPr/>
              </p:nvSpPr>
              <p:spPr>
                <a:xfrm>
                  <a:off x="7089718" y="2603627"/>
                  <a:ext cx="435552" cy="167954"/>
                </a:xfrm>
                <a:prstGeom prst="round2SameRect">
                  <a:avLst>
                    <a:gd name="adj1" fmla="val 50000"/>
                    <a:gd name="adj2" fmla="val 0"/>
                  </a:avLst>
                </a:prstGeom>
                <a:solidFill>
                  <a:schemeClr val="bg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a:ln>
                      <a:solidFill>
                        <a:schemeClr val="bg1"/>
                      </a:solidFill>
                    </a:ln>
                    <a:solidFill>
                      <a:schemeClr val="accent1"/>
                    </a:solidFill>
                  </a:endParaRPr>
                </a:p>
              </p:txBody>
            </p:sp>
          </p:grpSp>
          <p:grpSp>
            <p:nvGrpSpPr>
              <p:cNvPr id="379" name="Group 378"/>
              <p:cNvGrpSpPr/>
              <p:nvPr/>
            </p:nvGrpSpPr>
            <p:grpSpPr>
              <a:xfrm>
                <a:off x="7368061" y="1584224"/>
                <a:ext cx="435552" cy="1192800"/>
                <a:chOff x="7089718" y="1578781"/>
                <a:chExt cx="435552" cy="1192800"/>
              </a:xfrm>
            </p:grpSpPr>
            <p:sp>
              <p:nvSpPr>
                <p:cNvPr id="380" name="Rounded Rectangle 379"/>
                <p:cNvSpPr/>
                <p:nvPr/>
              </p:nvSpPr>
              <p:spPr>
                <a:xfrm>
                  <a:off x="7192772" y="1578781"/>
                  <a:ext cx="216886" cy="1003466"/>
                </a:xfrm>
                <a:prstGeom prst="roundRect">
                  <a:avLst>
                    <a:gd name="adj" fmla="val 35898"/>
                  </a:avLst>
                </a:prstGeom>
                <a:solidFill>
                  <a:schemeClr val="bg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a:solidFill>
                      <a:schemeClr val="bg1"/>
                    </a:solidFill>
                  </a:endParaRPr>
                </a:p>
              </p:txBody>
            </p:sp>
            <p:sp>
              <p:nvSpPr>
                <p:cNvPr id="381" name="Round Same Side Corner Rectangle 380"/>
                <p:cNvSpPr/>
                <p:nvPr/>
              </p:nvSpPr>
              <p:spPr>
                <a:xfrm>
                  <a:off x="7089718" y="2603627"/>
                  <a:ext cx="435552" cy="167954"/>
                </a:xfrm>
                <a:prstGeom prst="round2SameRect">
                  <a:avLst>
                    <a:gd name="adj1" fmla="val 50000"/>
                    <a:gd name="adj2" fmla="val 0"/>
                  </a:avLst>
                </a:prstGeom>
                <a:solidFill>
                  <a:schemeClr val="bg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a:ln>
                      <a:solidFill>
                        <a:schemeClr val="bg1"/>
                      </a:solidFill>
                    </a:ln>
                    <a:solidFill>
                      <a:schemeClr val="bg1"/>
                    </a:solidFill>
                  </a:endParaRPr>
                </a:p>
              </p:txBody>
            </p:sp>
          </p:grpSp>
        </p:grpSp>
      </p:grpSp>
      <p:grpSp>
        <p:nvGrpSpPr>
          <p:cNvPr id="39" name="Group 38"/>
          <p:cNvGrpSpPr/>
          <p:nvPr/>
        </p:nvGrpSpPr>
        <p:grpSpPr>
          <a:xfrm>
            <a:off x="2034755" y="2575651"/>
            <a:ext cx="1224000" cy="323007"/>
            <a:chOff x="2034755" y="2575651"/>
            <a:chExt cx="1224000" cy="323007"/>
          </a:xfrm>
        </p:grpSpPr>
        <p:sp>
          <p:nvSpPr>
            <p:cNvPr id="392" name="Round Diagonal Corner Rectangle 216"/>
            <p:cNvSpPr/>
            <p:nvPr/>
          </p:nvSpPr>
          <p:spPr>
            <a:xfrm>
              <a:off x="2034755" y="2575651"/>
              <a:ext cx="1224000" cy="323007"/>
            </a:xfrm>
            <a:prstGeom prst="round2DiagRect">
              <a:avLst>
                <a:gd name="adj1" fmla="val 21773"/>
                <a:gd name="adj2" fmla="val 0"/>
              </a:avLst>
            </a:prstGeom>
            <a:solidFill>
              <a:schemeClr val="bg2"/>
            </a:solid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rPr>
                <a:t>Low </a:t>
              </a:r>
              <a:r>
                <a:rPr lang="en-US" sz="800" kern="0" dirty="0" smtClean="0">
                  <a:solidFill>
                    <a:srgbClr val="FFFFFF"/>
                  </a:solidFill>
                  <a:latin typeface="Arial" panose="020B0604020202020204"/>
                </a:rPr>
                <a:t>code a</a:t>
              </a:r>
              <a:r>
                <a:rPr kumimoji="0" lang="en-US" sz="800" b="0" i="0" u="none" strike="noStrike" kern="0" cap="none" spc="0" normalizeH="0" baseline="0" noProof="0" dirty="0" smtClean="0">
                  <a:ln>
                    <a:noFill/>
                  </a:ln>
                  <a:solidFill>
                    <a:srgbClr val="FFFFFF"/>
                  </a:solidFill>
                  <a:effectLst/>
                  <a:uLnTx/>
                  <a:uFillTx/>
                  <a:latin typeface="Arial" panose="020B0604020202020204"/>
                </a:rPr>
                <a:t>pp</a:t>
              </a:r>
            </a:p>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rPr>
                <a:t>development</a:t>
              </a:r>
            </a:p>
          </p:txBody>
        </p:sp>
        <p:grpSp>
          <p:nvGrpSpPr>
            <p:cNvPr id="393" name="Group 392"/>
            <p:cNvGrpSpPr/>
            <p:nvPr/>
          </p:nvGrpSpPr>
          <p:grpSpPr>
            <a:xfrm>
              <a:off x="2116760" y="2667285"/>
              <a:ext cx="170144" cy="171063"/>
              <a:chOff x="4902196" y="2401888"/>
              <a:chExt cx="587379" cy="590554"/>
            </a:xfrm>
          </p:grpSpPr>
          <p:sp>
            <p:nvSpPr>
              <p:cNvPr id="394" name="Rectangle 43"/>
              <p:cNvSpPr>
                <a:spLocks noChangeArrowheads="1"/>
              </p:cNvSpPr>
              <p:nvPr/>
            </p:nvSpPr>
            <p:spPr bwMode="auto">
              <a:xfrm>
                <a:off x="4902196" y="2744791"/>
                <a:ext cx="244474" cy="24765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5" name="Freeform 44"/>
              <p:cNvSpPr>
                <a:spLocks/>
              </p:cNvSpPr>
              <p:nvPr/>
            </p:nvSpPr>
            <p:spPr bwMode="auto">
              <a:xfrm>
                <a:off x="4924425" y="2401888"/>
                <a:ext cx="244475" cy="247650"/>
              </a:xfrm>
              <a:custGeom>
                <a:avLst/>
                <a:gdLst>
                  <a:gd name="T0" fmla="*/ 0 w 154"/>
                  <a:gd name="T1" fmla="*/ 156 h 156"/>
                  <a:gd name="T2" fmla="*/ 0 w 154"/>
                  <a:gd name="T3" fmla="*/ 0 h 156"/>
                  <a:gd name="T4" fmla="*/ 154 w 154"/>
                  <a:gd name="T5" fmla="*/ 0 h 156"/>
                </a:gdLst>
                <a:ahLst/>
                <a:cxnLst>
                  <a:cxn ang="0">
                    <a:pos x="T0" y="T1"/>
                  </a:cxn>
                  <a:cxn ang="0">
                    <a:pos x="T2" y="T3"/>
                  </a:cxn>
                  <a:cxn ang="0">
                    <a:pos x="T4" y="T5"/>
                  </a:cxn>
                </a:cxnLst>
                <a:rect l="0" t="0" r="r" b="b"/>
                <a:pathLst>
                  <a:path w="154" h="156">
                    <a:moveTo>
                      <a:pt x="0" y="156"/>
                    </a:moveTo>
                    <a:lnTo>
                      <a:pt x="0" y="0"/>
                    </a:lnTo>
                    <a:lnTo>
                      <a:pt x="154" y="0"/>
                    </a:lnTo>
                  </a:path>
                </a:pathLst>
              </a:custGeom>
              <a:noFill/>
              <a:ln w="12700">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96" name="Freeform 45"/>
              <p:cNvSpPr>
                <a:spLocks/>
              </p:cNvSpPr>
              <p:nvPr/>
            </p:nvSpPr>
            <p:spPr bwMode="auto">
              <a:xfrm>
                <a:off x="5245100" y="2401888"/>
                <a:ext cx="244475" cy="247650"/>
              </a:xfrm>
              <a:custGeom>
                <a:avLst/>
                <a:gdLst>
                  <a:gd name="T0" fmla="*/ 0 w 154"/>
                  <a:gd name="T1" fmla="*/ 0 h 156"/>
                  <a:gd name="T2" fmla="*/ 154 w 154"/>
                  <a:gd name="T3" fmla="*/ 0 h 156"/>
                  <a:gd name="T4" fmla="*/ 154 w 154"/>
                  <a:gd name="T5" fmla="*/ 156 h 156"/>
                </a:gdLst>
                <a:ahLst/>
                <a:cxnLst>
                  <a:cxn ang="0">
                    <a:pos x="T0" y="T1"/>
                  </a:cxn>
                  <a:cxn ang="0">
                    <a:pos x="T2" y="T3"/>
                  </a:cxn>
                  <a:cxn ang="0">
                    <a:pos x="T4" y="T5"/>
                  </a:cxn>
                </a:cxnLst>
                <a:rect l="0" t="0" r="r" b="b"/>
                <a:pathLst>
                  <a:path w="154" h="156">
                    <a:moveTo>
                      <a:pt x="0" y="0"/>
                    </a:moveTo>
                    <a:lnTo>
                      <a:pt x="154" y="0"/>
                    </a:lnTo>
                    <a:lnTo>
                      <a:pt x="154" y="156"/>
                    </a:lnTo>
                  </a:path>
                </a:pathLst>
              </a:custGeom>
              <a:noFill/>
              <a:ln w="12700">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97" name="Freeform 46"/>
              <p:cNvSpPr>
                <a:spLocks/>
              </p:cNvSpPr>
              <p:nvPr/>
            </p:nvSpPr>
            <p:spPr bwMode="auto">
              <a:xfrm>
                <a:off x="5245100" y="2722563"/>
                <a:ext cx="244475" cy="247650"/>
              </a:xfrm>
              <a:custGeom>
                <a:avLst/>
                <a:gdLst>
                  <a:gd name="T0" fmla="*/ 154 w 154"/>
                  <a:gd name="T1" fmla="*/ 0 h 156"/>
                  <a:gd name="T2" fmla="*/ 154 w 154"/>
                  <a:gd name="T3" fmla="*/ 156 h 156"/>
                  <a:gd name="T4" fmla="*/ 0 w 154"/>
                  <a:gd name="T5" fmla="*/ 156 h 156"/>
                </a:gdLst>
                <a:ahLst/>
                <a:cxnLst>
                  <a:cxn ang="0">
                    <a:pos x="T0" y="T1"/>
                  </a:cxn>
                  <a:cxn ang="0">
                    <a:pos x="T2" y="T3"/>
                  </a:cxn>
                  <a:cxn ang="0">
                    <a:pos x="T4" y="T5"/>
                  </a:cxn>
                </a:cxnLst>
                <a:rect l="0" t="0" r="r" b="b"/>
                <a:pathLst>
                  <a:path w="154" h="156">
                    <a:moveTo>
                      <a:pt x="154" y="0"/>
                    </a:moveTo>
                    <a:lnTo>
                      <a:pt x="154" y="156"/>
                    </a:lnTo>
                    <a:lnTo>
                      <a:pt x="0" y="156"/>
                    </a:lnTo>
                  </a:path>
                </a:pathLst>
              </a:custGeom>
              <a:noFill/>
              <a:ln w="12700">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48" name="Group 47"/>
          <p:cNvGrpSpPr/>
          <p:nvPr/>
        </p:nvGrpSpPr>
        <p:grpSpPr>
          <a:xfrm>
            <a:off x="2034755" y="1639560"/>
            <a:ext cx="1224000" cy="323007"/>
            <a:chOff x="2034755" y="1639560"/>
            <a:chExt cx="1224000" cy="323007"/>
          </a:xfrm>
        </p:grpSpPr>
        <p:sp>
          <p:nvSpPr>
            <p:cNvPr id="399" name="Round Diagonal Corner Rectangle 216"/>
            <p:cNvSpPr/>
            <p:nvPr/>
          </p:nvSpPr>
          <p:spPr>
            <a:xfrm>
              <a:off x="2034755" y="1639560"/>
              <a:ext cx="1224000" cy="323007"/>
            </a:xfrm>
            <a:prstGeom prst="round2DiagRect">
              <a:avLst>
                <a:gd name="adj1" fmla="val 21773"/>
                <a:gd name="adj2" fmla="val 0"/>
              </a:avLst>
            </a:prstGeom>
            <a:solidFill>
              <a:srgbClr val="0899CC"/>
            </a:solid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rPr>
                <a:t>Visual</a:t>
              </a:r>
            </a:p>
            <a:p>
              <a:pPr marL="355600" marR="0" lvl="0" indent="0" defTabSz="914400" eaLnBrk="1" fontAlgn="auto" latinLnBrk="0" hangingPunct="1">
                <a:lnSpc>
                  <a:spcPct val="100000"/>
                </a:lnSpc>
                <a:spcBef>
                  <a:spcPts val="0"/>
                </a:spcBef>
                <a:spcAft>
                  <a:spcPts val="0"/>
                </a:spcAft>
                <a:buClrTx/>
                <a:buSzTx/>
                <a:buFontTx/>
                <a:buNone/>
                <a:tabLst/>
                <a:defRPr/>
              </a:pPr>
              <a:r>
                <a:rPr lang="en-US" sz="800" kern="0" dirty="0" smtClean="0">
                  <a:solidFill>
                    <a:srgbClr val="FFFFFF"/>
                  </a:solidFill>
                  <a:latin typeface="Arial" panose="020B0604020202020204"/>
                </a:rPr>
                <a:t>analytics</a:t>
              </a:r>
              <a:endParaRPr kumimoji="0" lang="en-US" sz="800" b="0" i="0" u="none" strike="noStrike" kern="0" cap="none" spc="0" normalizeH="0" baseline="0" noProof="0" dirty="0" smtClean="0">
                <a:ln>
                  <a:noFill/>
                </a:ln>
                <a:solidFill>
                  <a:srgbClr val="FFFFFF"/>
                </a:solidFill>
                <a:effectLst/>
                <a:uLnTx/>
                <a:uFillTx/>
                <a:latin typeface="Arial" panose="020B0604020202020204"/>
              </a:endParaRPr>
            </a:p>
          </p:txBody>
        </p:sp>
        <p:pic>
          <p:nvPicPr>
            <p:cNvPr id="400" name="Picture 164" descr="C:\Users\luj\Dropbox\SAG WORK\SAG WORK\SAG_PPT\Graphics Library_PPT\icons\icon35.png"/>
            <p:cNvPicPr>
              <a:picLocks noChangeAspect="1" noChangeArrowheads="1"/>
            </p:cNvPicPr>
            <p:nvPr/>
          </p:nvPicPr>
          <p:blipFill>
            <a:blip r:embed="rId23" cstate="print"/>
            <a:stretch>
              <a:fillRect/>
            </a:stretch>
          </p:blipFill>
          <p:spPr bwMode="auto">
            <a:xfrm>
              <a:off x="2118342" y="1701763"/>
              <a:ext cx="223854" cy="223854"/>
            </a:xfrm>
            <a:prstGeom prst="rect">
              <a:avLst/>
            </a:prstGeom>
            <a:noFill/>
            <a:extLst/>
          </p:spPr>
        </p:pic>
      </p:grpSp>
      <p:grpSp>
        <p:nvGrpSpPr>
          <p:cNvPr id="47" name="Group 46"/>
          <p:cNvGrpSpPr/>
          <p:nvPr/>
        </p:nvGrpSpPr>
        <p:grpSpPr>
          <a:xfrm>
            <a:off x="3333451" y="1639560"/>
            <a:ext cx="1224000" cy="323007"/>
            <a:chOff x="3333451" y="1639560"/>
            <a:chExt cx="1224000" cy="323007"/>
          </a:xfrm>
        </p:grpSpPr>
        <p:sp>
          <p:nvSpPr>
            <p:cNvPr id="402" name="Round Diagonal Corner Rectangle 216"/>
            <p:cNvSpPr/>
            <p:nvPr/>
          </p:nvSpPr>
          <p:spPr>
            <a:xfrm>
              <a:off x="3333451" y="1639560"/>
              <a:ext cx="1224000" cy="323007"/>
            </a:xfrm>
            <a:prstGeom prst="round2DiagRect">
              <a:avLst>
                <a:gd name="adj1" fmla="val 21773"/>
                <a:gd name="adj2" fmla="val 0"/>
              </a:avLst>
            </a:prstGeom>
            <a:solidFill>
              <a:srgbClr val="0899CC"/>
            </a:solid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In-Memory </a:t>
              </a:r>
              <a:b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b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store</a:t>
              </a:r>
              <a:r>
                <a:rPr kumimoji="0" lang="en-US" sz="800" b="0" i="0" u="none" strike="noStrike" kern="0" cap="none" spc="0" normalizeH="0" noProof="0" dirty="0" smtClean="0">
                  <a:ln>
                    <a:noFill/>
                  </a:ln>
                  <a:solidFill>
                    <a:srgbClr val="FFFFFF"/>
                  </a:solidFill>
                  <a:effectLst/>
                  <a:uLnTx/>
                  <a:uFillTx/>
                  <a:latin typeface="Arial" panose="020B0604020202020204"/>
                  <a:ea typeface="+mn-ea"/>
                  <a:cs typeface="+mn-cs"/>
                </a:rPr>
                <a:t> &amp; compute</a:t>
              </a:r>
              <a:endPar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endParaRPr>
            </a:p>
          </p:txBody>
        </p:sp>
        <p:pic>
          <p:nvPicPr>
            <p:cNvPr id="403" name="Picture 164" descr="C:\Users\luj\Dropbox\SAG WORK\SAG WORK\SAG_PPT\Graphics Library_PPT\icons\icon35.png"/>
            <p:cNvPicPr>
              <a:picLocks noChangeAspect="1" noChangeArrowheads="1"/>
            </p:cNvPicPr>
            <p:nvPr/>
          </p:nvPicPr>
          <p:blipFill>
            <a:blip r:embed="rId24" cstate="print"/>
            <a:stretch>
              <a:fillRect/>
            </a:stretch>
          </p:blipFill>
          <p:spPr bwMode="auto">
            <a:xfrm>
              <a:off x="3437152" y="1711938"/>
              <a:ext cx="203504" cy="203504"/>
            </a:xfrm>
            <a:prstGeom prst="rect">
              <a:avLst/>
            </a:prstGeom>
            <a:noFill/>
            <a:extLst/>
          </p:spPr>
        </p:pic>
      </p:grpSp>
      <p:grpSp>
        <p:nvGrpSpPr>
          <p:cNvPr id="51" name="Group 50"/>
          <p:cNvGrpSpPr/>
          <p:nvPr/>
        </p:nvGrpSpPr>
        <p:grpSpPr>
          <a:xfrm>
            <a:off x="4632147" y="1252015"/>
            <a:ext cx="1224000" cy="323007"/>
            <a:chOff x="4632147" y="1252015"/>
            <a:chExt cx="1224000" cy="323007"/>
          </a:xfrm>
        </p:grpSpPr>
        <p:sp>
          <p:nvSpPr>
            <p:cNvPr id="405" name="Round Diagonal Corner Rectangle 216"/>
            <p:cNvSpPr/>
            <p:nvPr/>
          </p:nvSpPr>
          <p:spPr>
            <a:xfrm>
              <a:off x="4632147" y="1252015"/>
              <a:ext cx="1224000" cy="323007"/>
            </a:xfrm>
            <a:prstGeom prst="round2DiagRect">
              <a:avLst>
                <a:gd name="adj1" fmla="val 21773"/>
                <a:gd name="adj2" fmla="val 0"/>
              </a:avLst>
            </a:prstGeom>
            <a:solidFill>
              <a:schemeClr val="bg2"/>
            </a:solid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55600" lvl="0" defTabSz="914400">
                <a:defRPr/>
              </a:pPr>
              <a:r>
                <a:rPr lang="en-US" sz="800" kern="0" dirty="0" smtClean="0">
                  <a:solidFill>
                    <a:srgbClr val="FFFFFF"/>
                  </a:solidFill>
                </a:rPr>
                <a:t>Machine</a:t>
              </a:r>
            </a:p>
            <a:p>
              <a:pPr marL="355600" lvl="0" defTabSz="914400">
                <a:defRPr/>
              </a:pPr>
              <a:r>
                <a:rPr lang="en-US" sz="800" kern="0" dirty="0" smtClean="0">
                  <a:solidFill>
                    <a:srgbClr val="FFFFFF"/>
                  </a:solidFill>
                </a:rPr>
                <a:t>learning</a:t>
              </a:r>
              <a:endParaRPr kumimoji="0" lang="en-US" sz="800" b="0" i="0" u="none" strike="noStrike" kern="0" cap="none" spc="0" normalizeH="0" baseline="0" noProof="0" dirty="0" smtClean="0">
                <a:ln>
                  <a:noFill/>
                </a:ln>
                <a:solidFill>
                  <a:srgbClr val="FFFFFF"/>
                </a:solidFill>
                <a:effectLst/>
                <a:uLnTx/>
                <a:uFillTx/>
                <a:latin typeface="Arial" panose="020B0604020202020204"/>
              </a:endParaRPr>
            </a:p>
          </p:txBody>
        </p:sp>
        <p:grpSp>
          <p:nvGrpSpPr>
            <p:cNvPr id="406" name="Group 317"/>
            <p:cNvGrpSpPr/>
            <p:nvPr/>
          </p:nvGrpSpPr>
          <p:grpSpPr>
            <a:xfrm>
              <a:off x="4725866" y="1308083"/>
              <a:ext cx="192261" cy="237512"/>
              <a:chOff x="-1811338" y="1327150"/>
              <a:chExt cx="1490663" cy="2025650"/>
            </a:xfrm>
            <a:solidFill>
              <a:schemeClr val="bg1"/>
            </a:solidFill>
          </p:grpSpPr>
          <p:sp>
            <p:nvSpPr>
              <p:cNvPr id="407" name="Oval 12"/>
              <p:cNvSpPr>
                <a:spLocks noChangeArrowheads="1"/>
              </p:cNvSpPr>
              <p:nvPr/>
            </p:nvSpPr>
            <p:spPr bwMode="auto">
              <a:xfrm>
                <a:off x="-1069975" y="1893888"/>
                <a:ext cx="180975" cy="1841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8" name="Freeform 13"/>
              <p:cNvSpPr>
                <a:spLocks noEditPoints="1"/>
              </p:cNvSpPr>
              <p:nvPr/>
            </p:nvSpPr>
            <p:spPr bwMode="auto">
              <a:xfrm>
                <a:off x="-1811338" y="1327150"/>
                <a:ext cx="1490663" cy="2025650"/>
              </a:xfrm>
              <a:custGeom>
                <a:avLst/>
                <a:gdLst>
                  <a:gd name="T0" fmla="*/ 398 w 398"/>
                  <a:gd name="T1" fmla="*/ 176 h 540"/>
                  <a:gd name="T2" fmla="*/ 46 w 398"/>
                  <a:gd name="T3" fmla="*/ 176 h 540"/>
                  <a:gd name="T4" fmla="*/ 46 w 398"/>
                  <a:gd name="T5" fmla="*/ 194 h 540"/>
                  <a:gd name="T6" fmla="*/ 46 w 398"/>
                  <a:gd name="T7" fmla="*/ 314 h 540"/>
                  <a:gd name="T8" fmla="*/ 150 w 398"/>
                  <a:gd name="T9" fmla="*/ 419 h 540"/>
                  <a:gd name="T10" fmla="*/ 380 w 398"/>
                  <a:gd name="T11" fmla="*/ 484 h 540"/>
                  <a:gd name="T12" fmla="*/ 379 w 398"/>
                  <a:gd name="T13" fmla="*/ 255 h 540"/>
                  <a:gd name="T14" fmla="*/ 309 w 398"/>
                  <a:gd name="T15" fmla="*/ 189 h 540"/>
                  <a:gd name="T16" fmla="*/ 304 w 398"/>
                  <a:gd name="T17" fmla="*/ 208 h 540"/>
                  <a:gd name="T18" fmla="*/ 323 w 398"/>
                  <a:gd name="T19" fmla="*/ 224 h 540"/>
                  <a:gd name="T20" fmla="*/ 291 w 398"/>
                  <a:gd name="T21" fmla="*/ 231 h 540"/>
                  <a:gd name="T22" fmla="*/ 277 w 398"/>
                  <a:gd name="T23" fmla="*/ 245 h 540"/>
                  <a:gd name="T24" fmla="*/ 285 w 398"/>
                  <a:gd name="T25" fmla="*/ 268 h 540"/>
                  <a:gd name="T26" fmla="*/ 254 w 398"/>
                  <a:gd name="T27" fmla="*/ 258 h 540"/>
                  <a:gd name="T28" fmla="*/ 235 w 398"/>
                  <a:gd name="T29" fmla="*/ 263 h 540"/>
                  <a:gd name="T30" fmla="*/ 230 w 398"/>
                  <a:gd name="T31" fmla="*/ 288 h 540"/>
                  <a:gd name="T32" fmla="*/ 209 w 398"/>
                  <a:gd name="T33" fmla="*/ 263 h 540"/>
                  <a:gd name="T34" fmla="*/ 190 w 398"/>
                  <a:gd name="T35" fmla="*/ 258 h 540"/>
                  <a:gd name="T36" fmla="*/ 173 w 398"/>
                  <a:gd name="T37" fmla="*/ 277 h 540"/>
                  <a:gd name="T38" fmla="*/ 167 w 398"/>
                  <a:gd name="T39" fmla="*/ 244 h 540"/>
                  <a:gd name="T40" fmla="*/ 153 w 398"/>
                  <a:gd name="T41" fmla="*/ 231 h 540"/>
                  <a:gd name="T42" fmla="*/ 129 w 398"/>
                  <a:gd name="T43" fmla="*/ 239 h 540"/>
                  <a:gd name="T44" fmla="*/ 140 w 398"/>
                  <a:gd name="T45" fmla="*/ 208 h 540"/>
                  <a:gd name="T46" fmla="*/ 135 w 398"/>
                  <a:gd name="T47" fmla="*/ 188 h 540"/>
                  <a:gd name="T48" fmla="*/ 110 w 398"/>
                  <a:gd name="T49" fmla="*/ 184 h 540"/>
                  <a:gd name="T50" fmla="*/ 135 w 398"/>
                  <a:gd name="T51" fmla="*/ 162 h 540"/>
                  <a:gd name="T52" fmla="*/ 140 w 398"/>
                  <a:gd name="T53" fmla="*/ 143 h 540"/>
                  <a:gd name="T54" fmla="*/ 121 w 398"/>
                  <a:gd name="T55" fmla="*/ 127 h 540"/>
                  <a:gd name="T56" fmla="*/ 153 w 398"/>
                  <a:gd name="T57" fmla="*/ 120 h 540"/>
                  <a:gd name="T58" fmla="*/ 167 w 398"/>
                  <a:gd name="T59" fmla="*/ 106 h 540"/>
                  <a:gd name="T60" fmla="*/ 159 w 398"/>
                  <a:gd name="T61" fmla="*/ 83 h 540"/>
                  <a:gd name="T62" fmla="*/ 190 w 398"/>
                  <a:gd name="T63" fmla="*/ 93 h 540"/>
                  <a:gd name="T64" fmla="*/ 209 w 398"/>
                  <a:gd name="T65" fmla="*/ 88 h 540"/>
                  <a:gd name="T66" fmla="*/ 214 w 398"/>
                  <a:gd name="T67" fmla="*/ 63 h 540"/>
                  <a:gd name="T68" fmla="*/ 235 w 398"/>
                  <a:gd name="T69" fmla="*/ 88 h 540"/>
                  <a:gd name="T70" fmla="*/ 255 w 398"/>
                  <a:gd name="T71" fmla="*/ 93 h 540"/>
                  <a:gd name="T72" fmla="*/ 271 w 398"/>
                  <a:gd name="T73" fmla="*/ 74 h 540"/>
                  <a:gd name="T74" fmla="*/ 277 w 398"/>
                  <a:gd name="T75" fmla="*/ 107 h 540"/>
                  <a:gd name="T76" fmla="*/ 291 w 398"/>
                  <a:gd name="T77" fmla="*/ 121 h 540"/>
                  <a:gd name="T78" fmla="*/ 315 w 398"/>
                  <a:gd name="T79" fmla="*/ 112 h 540"/>
                  <a:gd name="T80" fmla="*/ 304 w 398"/>
                  <a:gd name="T81" fmla="*/ 143 h 540"/>
                  <a:gd name="T82" fmla="*/ 309 w 398"/>
                  <a:gd name="T83" fmla="*/ 163 h 540"/>
                  <a:gd name="T84" fmla="*/ 334 w 398"/>
                  <a:gd name="T85" fmla="*/ 167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98" h="540">
                    <a:moveTo>
                      <a:pt x="379" y="255"/>
                    </a:moveTo>
                    <a:cubicBezTo>
                      <a:pt x="391" y="231"/>
                      <a:pt x="398" y="204"/>
                      <a:pt x="398" y="176"/>
                    </a:cubicBezTo>
                    <a:cubicBezTo>
                      <a:pt x="398" y="78"/>
                      <a:pt x="319" y="0"/>
                      <a:pt x="222" y="0"/>
                    </a:cubicBezTo>
                    <a:cubicBezTo>
                      <a:pt x="125" y="0"/>
                      <a:pt x="46" y="78"/>
                      <a:pt x="46" y="176"/>
                    </a:cubicBezTo>
                    <a:cubicBezTo>
                      <a:pt x="46" y="176"/>
                      <a:pt x="46" y="176"/>
                      <a:pt x="46" y="176"/>
                    </a:cubicBezTo>
                    <a:cubicBezTo>
                      <a:pt x="46" y="194"/>
                      <a:pt x="46" y="194"/>
                      <a:pt x="46" y="194"/>
                    </a:cubicBezTo>
                    <a:cubicBezTo>
                      <a:pt x="0" y="314"/>
                      <a:pt x="0" y="314"/>
                      <a:pt x="0" y="314"/>
                    </a:cubicBezTo>
                    <a:cubicBezTo>
                      <a:pt x="46" y="314"/>
                      <a:pt x="46" y="314"/>
                      <a:pt x="46" y="314"/>
                    </a:cubicBezTo>
                    <a:cubicBezTo>
                      <a:pt x="56" y="425"/>
                      <a:pt x="56" y="425"/>
                      <a:pt x="56" y="425"/>
                    </a:cubicBezTo>
                    <a:cubicBezTo>
                      <a:pt x="150" y="419"/>
                      <a:pt x="150" y="419"/>
                      <a:pt x="150" y="419"/>
                    </a:cubicBezTo>
                    <a:cubicBezTo>
                      <a:pt x="162" y="540"/>
                      <a:pt x="162" y="540"/>
                      <a:pt x="162" y="540"/>
                    </a:cubicBezTo>
                    <a:cubicBezTo>
                      <a:pt x="380" y="484"/>
                      <a:pt x="380" y="484"/>
                      <a:pt x="380" y="484"/>
                    </a:cubicBezTo>
                    <a:cubicBezTo>
                      <a:pt x="343" y="343"/>
                      <a:pt x="343" y="343"/>
                      <a:pt x="343" y="343"/>
                    </a:cubicBezTo>
                    <a:lnTo>
                      <a:pt x="379" y="255"/>
                    </a:lnTo>
                    <a:close/>
                    <a:moveTo>
                      <a:pt x="334" y="184"/>
                    </a:moveTo>
                    <a:cubicBezTo>
                      <a:pt x="309" y="189"/>
                      <a:pt x="309" y="189"/>
                      <a:pt x="309" y="189"/>
                    </a:cubicBezTo>
                    <a:cubicBezTo>
                      <a:pt x="309" y="188"/>
                      <a:pt x="309" y="188"/>
                      <a:pt x="309" y="188"/>
                    </a:cubicBezTo>
                    <a:cubicBezTo>
                      <a:pt x="308" y="195"/>
                      <a:pt x="307" y="202"/>
                      <a:pt x="304" y="208"/>
                    </a:cubicBezTo>
                    <a:cubicBezTo>
                      <a:pt x="304" y="208"/>
                      <a:pt x="304" y="208"/>
                      <a:pt x="304" y="208"/>
                    </a:cubicBezTo>
                    <a:cubicBezTo>
                      <a:pt x="323" y="224"/>
                      <a:pt x="323" y="224"/>
                      <a:pt x="323" y="224"/>
                    </a:cubicBezTo>
                    <a:cubicBezTo>
                      <a:pt x="315" y="239"/>
                      <a:pt x="315" y="239"/>
                      <a:pt x="315" y="239"/>
                    </a:cubicBezTo>
                    <a:cubicBezTo>
                      <a:pt x="291" y="231"/>
                      <a:pt x="291" y="231"/>
                      <a:pt x="291" y="231"/>
                    </a:cubicBezTo>
                    <a:cubicBezTo>
                      <a:pt x="291" y="230"/>
                      <a:pt x="291" y="230"/>
                      <a:pt x="291" y="230"/>
                    </a:cubicBezTo>
                    <a:cubicBezTo>
                      <a:pt x="287" y="236"/>
                      <a:pt x="282" y="240"/>
                      <a:pt x="277" y="245"/>
                    </a:cubicBezTo>
                    <a:cubicBezTo>
                      <a:pt x="277" y="244"/>
                      <a:pt x="277" y="244"/>
                      <a:pt x="277" y="244"/>
                    </a:cubicBezTo>
                    <a:cubicBezTo>
                      <a:pt x="285" y="268"/>
                      <a:pt x="285" y="268"/>
                      <a:pt x="285" y="268"/>
                    </a:cubicBezTo>
                    <a:cubicBezTo>
                      <a:pt x="271" y="277"/>
                      <a:pt x="271" y="277"/>
                      <a:pt x="271" y="277"/>
                    </a:cubicBezTo>
                    <a:cubicBezTo>
                      <a:pt x="254" y="258"/>
                      <a:pt x="254" y="258"/>
                      <a:pt x="254" y="258"/>
                    </a:cubicBezTo>
                    <a:cubicBezTo>
                      <a:pt x="254" y="258"/>
                      <a:pt x="254" y="258"/>
                      <a:pt x="254" y="258"/>
                    </a:cubicBezTo>
                    <a:cubicBezTo>
                      <a:pt x="248" y="260"/>
                      <a:pt x="242" y="262"/>
                      <a:pt x="235" y="263"/>
                    </a:cubicBezTo>
                    <a:cubicBezTo>
                      <a:pt x="235" y="263"/>
                      <a:pt x="235" y="263"/>
                      <a:pt x="235" y="263"/>
                    </a:cubicBezTo>
                    <a:cubicBezTo>
                      <a:pt x="230" y="288"/>
                      <a:pt x="230" y="288"/>
                      <a:pt x="230" y="288"/>
                    </a:cubicBezTo>
                    <a:cubicBezTo>
                      <a:pt x="214" y="288"/>
                      <a:pt x="214" y="288"/>
                      <a:pt x="214" y="288"/>
                    </a:cubicBezTo>
                    <a:cubicBezTo>
                      <a:pt x="209" y="263"/>
                      <a:pt x="209" y="263"/>
                      <a:pt x="209" y="263"/>
                    </a:cubicBezTo>
                    <a:cubicBezTo>
                      <a:pt x="209" y="263"/>
                      <a:pt x="209" y="263"/>
                      <a:pt x="209" y="263"/>
                    </a:cubicBezTo>
                    <a:cubicBezTo>
                      <a:pt x="202" y="262"/>
                      <a:pt x="196" y="260"/>
                      <a:pt x="190" y="258"/>
                    </a:cubicBezTo>
                    <a:cubicBezTo>
                      <a:pt x="190" y="258"/>
                      <a:pt x="190" y="258"/>
                      <a:pt x="190" y="258"/>
                    </a:cubicBezTo>
                    <a:cubicBezTo>
                      <a:pt x="173" y="277"/>
                      <a:pt x="173" y="277"/>
                      <a:pt x="173" y="277"/>
                    </a:cubicBezTo>
                    <a:cubicBezTo>
                      <a:pt x="159" y="268"/>
                      <a:pt x="159" y="268"/>
                      <a:pt x="159" y="268"/>
                    </a:cubicBezTo>
                    <a:cubicBezTo>
                      <a:pt x="167" y="244"/>
                      <a:pt x="167" y="244"/>
                      <a:pt x="167" y="244"/>
                    </a:cubicBezTo>
                    <a:cubicBezTo>
                      <a:pt x="167" y="245"/>
                      <a:pt x="167" y="245"/>
                      <a:pt x="167" y="245"/>
                    </a:cubicBezTo>
                    <a:cubicBezTo>
                      <a:pt x="162" y="240"/>
                      <a:pt x="157" y="236"/>
                      <a:pt x="153" y="231"/>
                    </a:cubicBezTo>
                    <a:cubicBezTo>
                      <a:pt x="153" y="231"/>
                      <a:pt x="153" y="231"/>
                      <a:pt x="153" y="231"/>
                    </a:cubicBezTo>
                    <a:cubicBezTo>
                      <a:pt x="129" y="239"/>
                      <a:pt x="129" y="239"/>
                      <a:pt x="129" y="239"/>
                    </a:cubicBezTo>
                    <a:cubicBezTo>
                      <a:pt x="121" y="224"/>
                      <a:pt x="121" y="224"/>
                      <a:pt x="121" y="224"/>
                    </a:cubicBezTo>
                    <a:cubicBezTo>
                      <a:pt x="140" y="208"/>
                      <a:pt x="140" y="208"/>
                      <a:pt x="140" y="208"/>
                    </a:cubicBezTo>
                    <a:cubicBezTo>
                      <a:pt x="140" y="208"/>
                      <a:pt x="140" y="208"/>
                      <a:pt x="140" y="208"/>
                    </a:cubicBezTo>
                    <a:cubicBezTo>
                      <a:pt x="137" y="202"/>
                      <a:pt x="136" y="195"/>
                      <a:pt x="135" y="188"/>
                    </a:cubicBezTo>
                    <a:cubicBezTo>
                      <a:pt x="135" y="189"/>
                      <a:pt x="135" y="189"/>
                      <a:pt x="135" y="189"/>
                    </a:cubicBezTo>
                    <a:cubicBezTo>
                      <a:pt x="110" y="184"/>
                      <a:pt x="110" y="184"/>
                      <a:pt x="110" y="184"/>
                    </a:cubicBezTo>
                    <a:cubicBezTo>
                      <a:pt x="110" y="167"/>
                      <a:pt x="110" y="167"/>
                      <a:pt x="110" y="167"/>
                    </a:cubicBezTo>
                    <a:cubicBezTo>
                      <a:pt x="135" y="162"/>
                      <a:pt x="135" y="162"/>
                      <a:pt x="135" y="162"/>
                    </a:cubicBezTo>
                    <a:cubicBezTo>
                      <a:pt x="135" y="163"/>
                      <a:pt x="135" y="163"/>
                      <a:pt x="135" y="163"/>
                    </a:cubicBezTo>
                    <a:cubicBezTo>
                      <a:pt x="136" y="156"/>
                      <a:pt x="137" y="149"/>
                      <a:pt x="140" y="143"/>
                    </a:cubicBezTo>
                    <a:cubicBezTo>
                      <a:pt x="140" y="143"/>
                      <a:pt x="140" y="143"/>
                      <a:pt x="140" y="143"/>
                    </a:cubicBezTo>
                    <a:cubicBezTo>
                      <a:pt x="121" y="127"/>
                      <a:pt x="121" y="127"/>
                      <a:pt x="121" y="127"/>
                    </a:cubicBezTo>
                    <a:cubicBezTo>
                      <a:pt x="129" y="112"/>
                      <a:pt x="129" y="112"/>
                      <a:pt x="129" y="112"/>
                    </a:cubicBezTo>
                    <a:cubicBezTo>
                      <a:pt x="153" y="120"/>
                      <a:pt x="153" y="120"/>
                      <a:pt x="153" y="120"/>
                    </a:cubicBezTo>
                    <a:cubicBezTo>
                      <a:pt x="153" y="120"/>
                      <a:pt x="153" y="120"/>
                      <a:pt x="153" y="120"/>
                    </a:cubicBezTo>
                    <a:cubicBezTo>
                      <a:pt x="157" y="115"/>
                      <a:pt x="162" y="111"/>
                      <a:pt x="167" y="106"/>
                    </a:cubicBezTo>
                    <a:cubicBezTo>
                      <a:pt x="167" y="107"/>
                      <a:pt x="167" y="107"/>
                      <a:pt x="167" y="107"/>
                    </a:cubicBezTo>
                    <a:cubicBezTo>
                      <a:pt x="159" y="83"/>
                      <a:pt x="159" y="83"/>
                      <a:pt x="159" y="83"/>
                    </a:cubicBezTo>
                    <a:cubicBezTo>
                      <a:pt x="173" y="74"/>
                      <a:pt x="173" y="74"/>
                      <a:pt x="173" y="74"/>
                    </a:cubicBezTo>
                    <a:cubicBezTo>
                      <a:pt x="190" y="93"/>
                      <a:pt x="190" y="93"/>
                      <a:pt x="190" y="93"/>
                    </a:cubicBezTo>
                    <a:cubicBezTo>
                      <a:pt x="189" y="93"/>
                      <a:pt x="189" y="93"/>
                      <a:pt x="189" y="93"/>
                    </a:cubicBezTo>
                    <a:cubicBezTo>
                      <a:pt x="196" y="91"/>
                      <a:pt x="202" y="89"/>
                      <a:pt x="209" y="88"/>
                    </a:cubicBezTo>
                    <a:cubicBezTo>
                      <a:pt x="209" y="88"/>
                      <a:pt x="209" y="88"/>
                      <a:pt x="209" y="88"/>
                    </a:cubicBezTo>
                    <a:cubicBezTo>
                      <a:pt x="214" y="63"/>
                      <a:pt x="214" y="63"/>
                      <a:pt x="214" y="63"/>
                    </a:cubicBezTo>
                    <a:cubicBezTo>
                      <a:pt x="230" y="63"/>
                      <a:pt x="230" y="63"/>
                      <a:pt x="230" y="63"/>
                    </a:cubicBezTo>
                    <a:cubicBezTo>
                      <a:pt x="235" y="88"/>
                      <a:pt x="235" y="88"/>
                      <a:pt x="235" y="88"/>
                    </a:cubicBezTo>
                    <a:cubicBezTo>
                      <a:pt x="235" y="88"/>
                      <a:pt x="235" y="88"/>
                      <a:pt x="235" y="88"/>
                    </a:cubicBezTo>
                    <a:cubicBezTo>
                      <a:pt x="242" y="89"/>
                      <a:pt x="248" y="91"/>
                      <a:pt x="255" y="93"/>
                    </a:cubicBezTo>
                    <a:cubicBezTo>
                      <a:pt x="254" y="93"/>
                      <a:pt x="254" y="93"/>
                      <a:pt x="254" y="93"/>
                    </a:cubicBezTo>
                    <a:cubicBezTo>
                      <a:pt x="271" y="74"/>
                      <a:pt x="271" y="74"/>
                      <a:pt x="271" y="74"/>
                    </a:cubicBezTo>
                    <a:cubicBezTo>
                      <a:pt x="285" y="83"/>
                      <a:pt x="285" y="83"/>
                      <a:pt x="285" y="83"/>
                    </a:cubicBezTo>
                    <a:cubicBezTo>
                      <a:pt x="277" y="107"/>
                      <a:pt x="277" y="107"/>
                      <a:pt x="277" y="107"/>
                    </a:cubicBezTo>
                    <a:cubicBezTo>
                      <a:pt x="277" y="106"/>
                      <a:pt x="277" y="106"/>
                      <a:pt x="277" y="106"/>
                    </a:cubicBezTo>
                    <a:cubicBezTo>
                      <a:pt x="282" y="111"/>
                      <a:pt x="287" y="115"/>
                      <a:pt x="291" y="121"/>
                    </a:cubicBezTo>
                    <a:cubicBezTo>
                      <a:pt x="291" y="120"/>
                      <a:pt x="291" y="120"/>
                      <a:pt x="291" y="120"/>
                    </a:cubicBezTo>
                    <a:cubicBezTo>
                      <a:pt x="315" y="112"/>
                      <a:pt x="315" y="112"/>
                      <a:pt x="315" y="112"/>
                    </a:cubicBezTo>
                    <a:cubicBezTo>
                      <a:pt x="323" y="127"/>
                      <a:pt x="323" y="127"/>
                      <a:pt x="323" y="127"/>
                    </a:cubicBezTo>
                    <a:cubicBezTo>
                      <a:pt x="304" y="143"/>
                      <a:pt x="304" y="143"/>
                      <a:pt x="304" y="143"/>
                    </a:cubicBezTo>
                    <a:cubicBezTo>
                      <a:pt x="304" y="143"/>
                      <a:pt x="304" y="143"/>
                      <a:pt x="304" y="143"/>
                    </a:cubicBezTo>
                    <a:cubicBezTo>
                      <a:pt x="307" y="149"/>
                      <a:pt x="308" y="156"/>
                      <a:pt x="309" y="163"/>
                    </a:cubicBezTo>
                    <a:cubicBezTo>
                      <a:pt x="309" y="162"/>
                      <a:pt x="309" y="162"/>
                      <a:pt x="309" y="162"/>
                    </a:cubicBezTo>
                    <a:cubicBezTo>
                      <a:pt x="334" y="167"/>
                      <a:pt x="334" y="167"/>
                      <a:pt x="334" y="167"/>
                    </a:cubicBezTo>
                    <a:lnTo>
                      <a:pt x="334" y="1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44" name="Group 43"/>
          <p:cNvGrpSpPr/>
          <p:nvPr/>
        </p:nvGrpSpPr>
        <p:grpSpPr>
          <a:xfrm>
            <a:off x="7229540" y="1639560"/>
            <a:ext cx="1224000" cy="323007"/>
            <a:chOff x="7229540" y="1639560"/>
            <a:chExt cx="1224000" cy="323007"/>
          </a:xfrm>
        </p:grpSpPr>
        <p:sp>
          <p:nvSpPr>
            <p:cNvPr id="410" name="Round Diagonal Corner Rectangle 216"/>
            <p:cNvSpPr/>
            <p:nvPr/>
          </p:nvSpPr>
          <p:spPr>
            <a:xfrm>
              <a:off x="7229540" y="1639560"/>
              <a:ext cx="1224000" cy="323007"/>
            </a:xfrm>
            <a:prstGeom prst="round2DiagRect">
              <a:avLst>
                <a:gd name="adj1" fmla="val 21773"/>
                <a:gd name="adj2" fmla="val 0"/>
              </a:avLst>
            </a:prstGeom>
            <a:solidFill>
              <a:schemeClr val="bg2"/>
            </a:solid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Event routing </a:t>
              </a:r>
              <a:b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b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&amp; persistence</a:t>
              </a:r>
            </a:p>
          </p:txBody>
        </p:sp>
        <p:grpSp>
          <p:nvGrpSpPr>
            <p:cNvPr id="411" name="Group 321"/>
            <p:cNvGrpSpPr/>
            <p:nvPr/>
          </p:nvGrpSpPr>
          <p:grpSpPr>
            <a:xfrm>
              <a:off x="7323307" y="1691186"/>
              <a:ext cx="219755" cy="219755"/>
              <a:chOff x="8967788" y="1871663"/>
              <a:chExt cx="619124" cy="619125"/>
            </a:xfrm>
          </p:grpSpPr>
          <p:sp>
            <p:nvSpPr>
              <p:cNvPr id="412" name="Freeform 38"/>
              <p:cNvSpPr>
                <a:spLocks/>
              </p:cNvSpPr>
              <p:nvPr/>
            </p:nvSpPr>
            <p:spPr bwMode="auto">
              <a:xfrm>
                <a:off x="9267825" y="2166938"/>
                <a:ext cx="319087" cy="323850"/>
              </a:xfrm>
              <a:custGeom>
                <a:avLst/>
                <a:gdLst>
                  <a:gd name="T0" fmla="*/ 77 w 85"/>
                  <a:gd name="T1" fmla="*/ 35 h 86"/>
                  <a:gd name="T2" fmla="*/ 85 w 85"/>
                  <a:gd name="T3" fmla="*/ 30 h 86"/>
                  <a:gd name="T4" fmla="*/ 74 w 85"/>
                  <a:gd name="T5" fmla="*/ 12 h 86"/>
                  <a:gd name="T6" fmla="*/ 66 w 85"/>
                  <a:gd name="T7" fmla="*/ 16 h 86"/>
                  <a:gd name="T8" fmla="*/ 53 w 85"/>
                  <a:gd name="T9" fmla="*/ 9 h 86"/>
                  <a:gd name="T10" fmla="*/ 53 w 85"/>
                  <a:gd name="T11" fmla="*/ 0 h 86"/>
                  <a:gd name="T12" fmla="*/ 31 w 85"/>
                  <a:gd name="T13" fmla="*/ 0 h 86"/>
                  <a:gd name="T14" fmla="*/ 31 w 85"/>
                  <a:gd name="T15" fmla="*/ 9 h 86"/>
                  <a:gd name="T16" fmla="*/ 18 w 85"/>
                  <a:gd name="T17" fmla="*/ 16 h 86"/>
                  <a:gd name="T18" fmla="*/ 10 w 85"/>
                  <a:gd name="T19" fmla="*/ 12 h 86"/>
                  <a:gd name="T20" fmla="*/ 0 w 85"/>
                  <a:gd name="T21" fmla="*/ 30 h 86"/>
                  <a:gd name="T22" fmla="*/ 7 w 85"/>
                  <a:gd name="T23" fmla="*/ 35 h 86"/>
                  <a:gd name="T24" fmla="*/ 7 w 85"/>
                  <a:gd name="T25" fmla="*/ 50 h 86"/>
                  <a:gd name="T26" fmla="*/ 0 w 85"/>
                  <a:gd name="T27" fmla="*/ 55 h 86"/>
                  <a:gd name="T28" fmla="*/ 10 w 85"/>
                  <a:gd name="T29" fmla="*/ 73 h 86"/>
                  <a:gd name="T30" fmla="*/ 18 w 85"/>
                  <a:gd name="T31" fmla="*/ 69 h 86"/>
                  <a:gd name="T32" fmla="*/ 31 w 85"/>
                  <a:gd name="T33" fmla="*/ 77 h 86"/>
                  <a:gd name="T34" fmla="*/ 31 w 85"/>
                  <a:gd name="T35" fmla="*/ 86 h 86"/>
                  <a:gd name="T36" fmla="*/ 53 w 85"/>
                  <a:gd name="T37" fmla="*/ 86 h 86"/>
                  <a:gd name="T38" fmla="*/ 53 w 85"/>
                  <a:gd name="T39" fmla="*/ 77 h 86"/>
                  <a:gd name="T40" fmla="*/ 66 w 85"/>
                  <a:gd name="T41" fmla="*/ 69 h 86"/>
                  <a:gd name="T42" fmla="*/ 74 w 85"/>
                  <a:gd name="T43" fmla="*/ 73 h 86"/>
                  <a:gd name="T44" fmla="*/ 85 w 85"/>
                  <a:gd name="T45" fmla="*/ 55 h 86"/>
                  <a:gd name="T46" fmla="*/ 77 w 85"/>
                  <a:gd name="T47" fmla="*/ 50 h 86"/>
                  <a:gd name="T48" fmla="*/ 77 w 85"/>
                  <a:gd name="T49" fmla="*/ 3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86">
                    <a:moveTo>
                      <a:pt x="77" y="35"/>
                    </a:moveTo>
                    <a:cubicBezTo>
                      <a:pt x="85" y="30"/>
                      <a:pt x="85" y="30"/>
                      <a:pt x="85" y="30"/>
                    </a:cubicBezTo>
                    <a:cubicBezTo>
                      <a:pt x="74" y="12"/>
                      <a:pt x="74" y="12"/>
                      <a:pt x="74" y="12"/>
                    </a:cubicBezTo>
                    <a:cubicBezTo>
                      <a:pt x="66" y="16"/>
                      <a:pt x="66" y="16"/>
                      <a:pt x="66" y="16"/>
                    </a:cubicBezTo>
                    <a:cubicBezTo>
                      <a:pt x="62" y="13"/>
                      <a:pt x="58" y="10"/>
                      <a:pt x="53" y="9"/>
                    </a:cubicBezTo>
                    <a:cubicBezTo>
                      <a:pt x="53" y="0"/>
                      <a:pt x="53" y="0"/>
                      <a:pt x="53" y="0"/>
                    </a:cubicBezTo>
                    <a:cubicBezTo>
                      <a:pt x="31" y="0"/>
                      <a:pt x="31" y="0"/>
                      <a:pt x="31" y="0"/>
                    </a:cubicBezTo>
                    <a:cubicBezTo>
                      <a:pt x="31" y="9"/>
                      <a:pt x="31" y="9"/>
                      <a:pt x="31" y="9"/>
                    </a:cubicBezTo>
                    <a:cubicBezTo>
                      <a:pt x="26" y="10"/>
                      <a:pt x="22" y="13"/>
                      <a:pt x="18" y="16"/>
                    </a:cubicBezTo>
                    <a:cubicBezTo>
                      <a:pt x="10" y="12"/>
                      <a:pt x="10" y="12"/>
                      <a:pt x="10" y="12"/>
                    </a:cubicBezTo>
                    <a:cubicBezTo>
                      <a:pt x="0" y="30"/>
                      <a:pt x="0" y="30"/>
                      <a:pt x="0" y="30"/>
                    </a:cubicBezTo>
                    <a:cubicBezTo>
                      <a:pt x="7" y="35"/>
                      <a:pt x="7" y="35"/>
                      <a:pt x="7" y="35"/>
                    </a:cubicBezTo>
                    <a:cubicBezTo>
                      <a:pt x="6" y="40"/>
                      <a:pt x="6" y="45"/>
                      <a:pt x="7" y="50"/>
                    </a:cubicBezTo>
                    <a:cubicBezTo>
                      <a:pt x="0" y="55"/>
                      <a:pt x="0" y="55"/>
                      <a:pt x="0" y="55"/>
                    </a:cubicBezTo>
                    <a:cubicBezTo>
                      <a:pt x="10" y="73"/>
                      <a:pt x="10" y="73"/>
                      <a:pt x="10" y="73"/>
                    </a:cubicBezTo>
                    <a:cubicBezTo>
                      <a:pt x="18" y="69"/>
                      <a:pt x="18" y="69"/>
                      <a:pt x="18" y="69"/>
                    </a:cubicBezTo>
                    <a:cubicBezTo>
                      <a:pt x="22" y="72"/>
                      <a:pt x="26" y="75"/>
                      <a:pt x="31" y="77"/>
                    </a:cubicBezTo>
                    <a:cubicBezTo>
                      <a:pt x="31" y="86"/>
                      <a:pt x="31" y="86"/>
                      <a:pt x="31" y="86"/>
                    </a:cubicBezTo>
                    <a:cubicBezTo>
                      <a:pt x="53" y="86"/>
                      <a:pt x="53" y="86"/>
                      <a:pt x="53" y="86"/>
                    </a:cubicBezTo>
                    <a:cubicBezTo>
                      <a:pt x="53" y="77"/>
                      <a:pt x="53" y="77"/>
                      <a:pt x="53" y="77"/>
                    </a:cubicBezTo>
                    <a:cubicBezTo>
                      <a:pt x="58" y="75"/>
                      <a:pt x="62" y="72"/>
                      <a:pt x="66" y="69"/>
                    </a:cubicBezTo>
                    <a:cubicBezTo>
                      <a:pt x="74" y="73"/>
                      <a:pt x="74" y="73"/>
                      <a:pt x="74" y="73"/>
                    </a:cubicBezTo>
                    <a:cubicBezTo>
                      <a:pt x="85" y="55"/>
                      <a:pt x="85" y="55"/>
                      <a:pt x="85" y="55"/>
                    </a:cubicBezTo>
                    <a:cubicBezTo>
                      <a:pt x="77" y="50"/>
                      <a:pt x="77" y="50"/>
                      <a:pt x="77" y="50"/>
                    </a:cubicBezTo>
                    <a:cubicBezTo>
                      <a:pt x="78" y="45"/>
                      <a:pt x="78" y="40"/>
                      <a:pt x="77" y="35"/>
                    </a:cubicBezTo>
                    <a:close/>
                  </a:path>
                </a:pathLst>
              </a:custGeom>
              <a:noFill/>
              <a:ln w="952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13" name="Oval 39"/>
              <p:cNvSpPr>
                <a:spLocks noChangeArrowheads="1"/>
              </p:cNvSpPr>
              <p:nvPr/>
            </p:nvSpPr>
            <p:spPr bwMode="auto">
              <a:xfrm>
                <a:off x="9374188" y="2273300"/>
                <a:ext cx="107950" cy="107950"/>
              </a:xfrm>
              <a:prstGeom prst="ellipse">
                <a:avLst/>
              </a:prstGeom>
              <a:noFill/>
              <a:ln w="952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14" name="Freeform 40"/>
              <p:cNvSpPr>
                <a:spLocks/>
              </p:cNvSpPr>
              <p:nvPr/>
            </p:nvSpPr>
            <p:spPr bwMode="auto">
              <a:xfrm>
                <a:off x="9399588" y="1924050"/>
                <a:ext cx="109537" cy="201613"/>
              </a:xfrm>
              <a:custGeom>
                <a:avLst/>
                <a:gdLst>
                  <a:gd name="T0" fmla="*/ 69 w 69"/>
                  <a:gd name="T1" fmla="*/ 127 h 127"/>
                  <a:gd name="T2" fmla="*/ 69 w 69"/>
                  <a:gd name="T3" fmla="*/ 0 h 127"/>
                  <a:gd name="T4" fmla="*/ 0 w 69"/>
                  <a:gd name="T5" fmla="*/ 0 h 127"/>
                </a:gdLst>
                <a:ahLst/>
                <a:cxnLst>
                  <a:cxn ang="0">
                    <a:pos x="T0" y="T1"/>
                  </a:cxn>
                  <a:cxn ang="0">
                    <a:pos x="T2" y="T3"/>
                  </a:cxn>
                  <a:cxn ang="0">
                    <a:pos x="T4" y="T5"/>
                  </a:cxn>
                </a:cxnLst>
                <a:rect l="0" t="0" r="r" b="b"/>
                <a:pathLst>
                  <a:path w="69" h="127">
                    <a:moveTo>
                      <a:pt x="69" y="127"/>
                    </a:moveTo>
                    <a:lnTo>
                      <a:pt x="69" y="0"/>
                    </a:lnTo>
                    <a:lnTo>
                      <a:pt x="0"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15" name="Freeform 41"/>
              <p:cNvSpPr>
                <a:spLocks/>
              </p:cNvSpPr>
              <p:nvPr/>
            </p:nvSpPr>
            <p:spPr bwMode="auto">
              <a:xfrm>
                <a:off x="8967788" y="1924050"/>
                <a:ext cx="244475" cy="431800"/>
              </a:xfrm>
              <a:custGeom>
                <a:avLst/>
                <a:gdLst>
                  <a:gd name="T0" fmla="*/ 69 w 154"/>
                  <a:gd name="T1" fmla="*/ 0 h 272"/>
                  <a:gd name="T2" fmla="*/ 0 w 154"/>
                  <a:gd name="T3" fmla="*/ 0 h 272"/>
                  <a:gd name="T4" fmla="*/ 0 w 154"/>
                  <a:gd name="T5" fmla="*/ 272 h 272"/>
                  <a:gd name="T6" fmla="*/ 154 w 154"/>
                  <a:gd name="T7" fmla="*/ 272 h 272"/>
                </a:gdLst>
                <a:ahLst/>
                <a:cxnLst>
                  <a:cxn ang="0">
                    <a:pos x="T0" y="T1"/>
                  </a:cxn>
                  <a:cxn ang="0">
                    <a:pos x="T2" y="T3"/>
                  </a:cxn>
                  <a:cxn ang="0">
                    <a:pos x="T4" y="T5"/>
                  </a:cxn>
                  <a:cxn ang="0">
                    <a:pos x="T6" y="T7"/>
                  </a:cxn>
                </a:cxnLst>
                <a:rect l="0" t="0" r="r" b="b"/>
                <a:pathLst>
                  <a:path w="154" h="272">
                    <a:moveTo>
                      <a:pt x="69" y="0"/>
                    </a:moveTo>
                    <a:lnTo>
                      <a:pt x="0" y="0"/>
                    </a:lnTo>
                    <a:lnTo>
                      <a:pt x="0" y="272"/>
                    </a:lnTo>
                    <a:lnTo>
                      <a:pt x="154" y="272"/>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16" name="Rectangle 42"/>
              <p:cNvSpPr>
                <a:spLocks noChangeArrowheads="1"/>
              </p:cNvSpPr>
              <p:nvPr/>
            </p:nvSpPr>
            <p:spPr bwMode="auto">
              <a:xfrm>
                <a:off x="9077325" y="1871663"/>
                <a:ext cx="82550" cy="107950"/>
              </a:xfrm>
              <a:prstGeom prst="rect">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17" name="Rectangle 43"/>
              <p:cNvSpPr>
                <a:spLocks noChangeArrowheads="1"/>
              </p:cNvSpPr>
              <p:nvPr/>
            </p:nvSpPr>
            <p:spPr bwMode="auto">
              <a:xfrm>
                <a:off x="9320213" y="1871663"/>
                <a:ext cx="79375" cy="107950"/>
              </a:xfrm>
              <a:prstGeom prst="rect">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18" name="Line 44"/>
              <p:cNvSpPr>
                <a:spLocks noChangeShapeType="1"/>
              </p:cNvSpPr>
              <p:nvPr/>
            </p:nvSpPr>
            <p:spPr bwMode="auto">
              <a:xfrm>
                <a:off x="9159875" y="1924050"/>
                <a:ext cx="160337" cy="0"/>
              </a:xfrm>
              <a:prstGeom prst="line">
                <a:avLst/>
              </a:prstGeom>
              <a:noFill/>
              <a:ln w="952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19" name="Line 45"/>
              <p:cNvSpPr>
                <a:spLocks noChangeShapeType="1"/>
              </p:cNvSpPr>
              <p:nvPr/>
            </p:nvSpPr>
            <p:spPr bwMode="auto">
              <a:xfrm>
                <a:off x="8967788" y="2058988"/>
                <a:ext cx="541337" cy="0"/>
              </a:xfrm>
              <a:prstGeom prst="line">
                <a:avLst/>
              </a:prstGeom>
              <a:noFill/>
              <a:ln w="952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45" name="Group 44"/>
          <p:cNvGrpSpPr/>
          <p:nvPr/>
        </p:nvGrpSpPr>
        <p:grpSpPr>
          <a:xfrm>
            <a:off x="5930843" y="1639560"/>
            <a:ext cx="1224000" cy="323007"/>
            <a:chOff x="5930843" y="1639560"/>
            <a:chExt cx="1224000" cy="323007"/>
          </a:xfrm>
        </p:grpSpPr>
        <p:sp>
          <p:nvSpPr>
            <p:cNvPr id="421" name="Round Diagonal Corner Rectangle 216"/>
            <p:cNvSpPr/>
            <p:nvPr/>
          </p:nvSpPr>
          <p:spPr>
            <a:xfrm>
              <a:off x="5930843" y="1639560"/>
              <a:ext cx="1224000" cy="323007"/>
            </a:xfrm>
            <a:prstGeom prst="round2DiagRect">
              <a:avLst>
                <a:gd name="adj1" fmla="val 21773"/>
                <a:gd name="adj2" fmla="val 0"/>
              </a:avLst>
            </a:prstGeom>
            <a:solidFill>
              <a:schemeClr val="bg2"/>
            </a:solid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rPr>
                <a:t>Alerts &amp;</a:t>
              </a:r>
            </a:p>
            <a:p>
              <a:pPr marL="355600" marR="0" lvl="0" indent="0" defTabSz="914400" eaLnBrk="1" fontAlgn="auto" latinLnBrk="0" hangingPunct="1">
                <a:lnSpc>
                  <a:spcPct val="100000"/>
                </a:lnSpc>
                <a:spcBef>
                  <a:spcPts val="0"/>
                </a:spcBef>
                <a:spcAft>
                  <a:spcPts val="0"/>
                </a:spcAft>
                <a:buClrTx/>
                <a:buSzTx/>
                <a:buFontTx/>
                <a:buNone/>
                <a:tabLst/>
                <a:defRPr/>
              </a:pPr>
              <a:r>
                <a:rPr lang="en-US" sz="800" kern="0" dirty="0" smtClean="0">
                  <a:solidFill>
                    <a:srgbClr val="FFFFFF"/>
                  </a:solidFill>
                  <a:latin typeface="Arial" panose="020B0604020202020204"/>
                </a:rPr>
                <a:t>actions</a:t>
              </a:r>
              <a:endParaRPr kumimoji="0" lang="en-US" sz="800" b="0" i="0" u="none" strike="noStrike" kern="0" cap="none" spc="0" normalizeH="0" baseline="0" noProof="0" dirty="0" smtClean="0">
                <a:ln>
                  <a:noFill/>
                </a:ln>
                <a:solidFill>
                  <a:srgbClr val="FFFFFF"/>
                </a:solidFill>
                <a:effectLst/>
                <a:uLnTx/>
                <a:uFillTx/>
                <a:latin typeface="Arial" panose="020B0604020202020204"/>
              </a:endParaRPr>
            </a:p>
          </p:txBody>
        </p:sp>
        <p:grpSp>
          <p:nvGrpSpPr>
            <p:cNvPr id="422" name="Group 1060"/>
            <p:cNvGrpSpPr/>
            <p:nvPr/>
          </p:nvGrpSpPr>
          <p:grpSpPr>
            <a:xfrm>
              <a:off x="6042953" y="1703172"/>
              <a:ext cx="190460" cy="198071"/>
              <a:chOff x="12214381" y="2824710"/>
              <a:chExt cx="534941" cy="556312"/>
            </a:xfrm>
          </p:grpSpPr>
          <p:sp>
            <p:nvSpPr>
              <p:cNvPr id="423" name="object 402"/>
              <p:cNvSpPr/>
              <p:nvPr/>
            </p:nvSpPr>
            <p:spPr>
              <a:xfrm>
                <a:off x="12526192" y="3097888"/>
                <a:ext cx="223130" cy="283134"/>
              </a:xfrm>
              <a:custGeom>
                <a:avLst/>
                <a:gdLst/>
                <a:ahLst/>
                <a:cxnLst/>
                <a:rect l="l" t="t" r="r" b="b"/>
                <a:pathLst>
                  <a:path w="167640" h="212725">
                    <a:moveTo>
                      <a:pt x="55247" y="16324"/>
                    </a:moveTo>
                    <a:lnTo>
                      <a:pt x="55247" y="7298"/>
                    </a:lnTo>
                    <a:lnTo>
                      <a:pt x="62557" y="0"/>
                    </a:lnTo>
                    <a:lnTo>
                      <a:pt x="71584" y="0"/>
                    </a:lnTo>
                    <a:lnTo>
                      <a:pt x="80622" y="0"/>
                    </a:lnTo>
                    <a:lnTo>
                      <a:pt x="87921" y="7298"/>
                    </a:lnTo>
                    <a:lnTo>
                      <a:pt x="87921" y="16324"/>
                    </a:lnTo>
                    <a:lnTo>
                      <a:pt x="87921" y="93993"/>
                    </a:lnTo>
                    <a:lnTo>
                      <a:pt x="152721" y="112742"/>
                    </a:lnTo>
                    <a:lnTo>
                      <a:pt x="159859" y="116407"/>
                    </a:lnTo>
                    <a:lnTo>
                      <a:pt x="164961" y="122265"/>
                    </a:lnTo>
                    <a:lnTo>
                      <a:pt x="167593" y="129579"/>
                    </a:lnTo>
                    <a:lnTo>
                      <a:pt x="167317" y="137608"/>
                    </a:lnTo>
                    <a:lnTo>
                      <a:pt x="165937" y="143600"/>
                    </a:lnTo>
                    <a:lnTo>
                      <a:pt x="153430" y="212354"/>
                    </a:lnTo>
                    <a:lnTo>
                      <a:pt x="53456" y="212354"/>
                    </a:lnTo>
                    <a:lnTo>
                      <a:pt x="3451" y="137359"/>
                    </a:lnTo>
                    <a:lnTo>
                      <a:pt x="0" y="119022"/>
                    </a:lnTo>
                    <a:lnTo>
                      <a:pt x="13446" y="112034"/>
                    </a:lnTo>
                    <a:lnTo>
                      <a:pt x="34843" y="120202"/>
                    </a:lnTo>
                    <a:lnTo>
                      <a:pt x="55247" y="147330"/>
                    </a:lnTo>
                    <a:lnTo>
                      <a:pt x="55247" y="16324"/>
                    </a:lnTo>
                    <a:close/>
                  </a:path>
                </a:pathLst>
              </a:custGeom>
              <a:ln w="12333">
                <a:solidFill>
                  <a:srgbClr val="FFFFFF"/>
                </a:solidFill>
              </a:ln>
            </p:spPr>
            <p:txBody>
              <a:bodyPr wrap="square" lIns="0" tIns="0" rIns="0" bIns="0" rtlCol="0"/>
              <a:lstStyle/>
              <a:p>
                <a:endParaRPr lang="en-US" dirty="0"/>
              </a:p>
            </p:txBody>
          </p:sp>
          <p:sp>
            <p:nvSpPr>
              <p:cNvPr id="424" name="object 403"/>
              <p:cNvSpPr/>
              <p:nvPr/>
            </p:nvSpPr>
            <p:spPr>
              <a:xfrm>
                <a:off x="12214381" y="2824710"/>
                <a:ext cx="527970" cy="402853"/>
              </a:xfrm>
              <a:custGeom>
                <a:avLst/>
                <a:gdLst/>
                <a:ahLst/>
                <a:cxnLst/>
                <a:rect l="l" t="t" r="r" b="b"/>
                <a:pathLst>
                  <a:path w="375920" h="245110">
                    <a:moveTo>
                      <a:pt x="179706" y="245041"/>
                    </a:moveTo>
                    <a:lnTo>
                      <a:pt x="16336" y="245041"/>
                    </a:lnTo>
                    <a:lnTo>
                      <a:pt x="7360" y="245041"/>
                    </a:lnTo>
                    <a:lnTo>
                      <a:pt x="0" y="237668"/>
                    </a:lnTo>
                    <a:lnTo>
                      <a:pt x="0" y="228716"/>
                    </a:lnTo>
                    <a:lnTo>
                      <a:pt x="0" y="16336"/>
                    </a:lnTo>
                    <a:lnTo>
                      <a:pt x="0" y="7323"/>
                    </a:lnTo>
                    <a:lnTo>
                      <a:pt x="7360" y="0"/>
                    </a:lnTo>
                    <a:lnTo>
                      <a:pt x="16336" y="0"/>
                    </a:lnTo>
                    <a:lnTo>
                      <a:pt x="359412" y="0"/>
                    </a:lnTo>
                    <a:lnTo>
                      <a:pt x="368401" y="0"/>
                    </a:lnTo>
                    <a:lnTo>
                      <a:pt x="375748" y="7323"/>
                    </a:lnTo>
                    <a:lnTo>
                      <a:pt x="375748" y="16336"/>
                    </a:lnTo>
                    <a:lnTo>
                      <a:pt x="375748" y="196030"/>
                    </a:lnTo>
                  </a:path>
                </a:pathLst>
              </a:custGeom>
              <a:ln w="12333">
                <a:solidFill>
                  <a:srgbClr val="FFFFFF"/>
                </a:solidFill>
              </a:ln>
            </p:spPr>
            <p:txBody>
              <a:bodyPr wrap="square" lIns="0" tIns="0" rIns="0" bIns="0" rtlCol="0"/>
              <a:lstStyle/>
              <a:p>
                <a:endParaRPr lang="en-US" dirty="0"/>
              </a:p>
            </p:txBody>
          </p:sp>
          <p:sp>
            <p:nvSpPr>
              <p:cNvPr id="425" name="object 404"/>
              <p:cNvSpPr/>
              <p:nvPr/>
            </p:nvSpPr>
            <p:spPr>
              <a:xfrm>
                <a:off x="12453827" y="3159325"/>
                <a:ext cx="81915" cy="0"/>
              </a:xfrm>
              <a:custGeom>
                <a:avLst/>
                <a:gdLst/>
                <a:ahLst/>
                <a:cxnLst/>
                <a:rect l="l" t="t" r="r" b="b"/>
                <a:pathLst>
                  <a:path w="81915">
                    <a:moveTo>
                      <a:pt x="0" y="0"/>
                    </a:moveTo>
                    <a:lnTo>
                      <a:pt x="81684" y="0"/>
                    </a:lnTo>
                  </a:path>
                </a:pathLst>
              </a:custGeom>
              <a:ln w="12333">
                <a:solidFill>
                  <a:srgbClr val="FFFFFF"/>
                </a:solidFill>
              </a:ln>
            </p:spPr>
            <p:txBody>
              <a:bodyPr wrap="square" lIns="0" tIns="0" rIns="0" bIns="0" rtlCol="0"/>
              <a:lstStyle/>
              <a:p>
                <a:endParaRPr lang="en-US" dirty="0"/>
              </a:p>
            </p:txBody>
          </p:sp>
          <p:sp>
            <p:nvSpPr>
              <p:cNvPr id="426" name="object 405"/>
              <p:cNvSpPr/>
              <p:nvPr/>
            </p:nvSpPr>
            <p:spPr>
              <a:xfrm>
                <a:off x="12511006" y="3110317"/>
                <a:ext cx="0" cy="49530"/>
              </a:xfrm>
              <a:custGeom>
                <a:avLst/>
                <a:gdLst/>
                <a:ahLst/>
                <a:cxnLst/>
                <a:rect l="l" t="t" r="r" b="b"/>
                <a:pathLst>
                  <a:path h="49530">
                    <a:moveTo>
                      <a:pt x="0" y="0"/>
                    </a:moveTo>
                    <a:lnTo>
                      <a:pt x="0" y="49010"/>
                    </a:lnTo>
                  </a:path>
                </a:pathLst>
              </a:custGeom>
              <a:ln w="12333">
                <a:solidFill>
                  <a:srgbClr val="FFFFFF"/>
                </a:solidFill>
              </a:ln>
            </p:spPr>
            <p:txBody>
              <a:bodyPr wrap="square" lIns="0" tIns="0" rIns="0" bIns="0" rtlCol="0"/>
              <a:lstStyle/>
              <a:p>
                <a:endParaRPr lang="en-US" dirty="0"/>
              </a:p>
            </p:txBody>
          </p:sp>
          <p:sp>
            <p:nvSpPr>
              <p:cNvPr id="427" name="object 406"/>
              <p:cNvSpPr/>
              <p:nvPr/>
            </p:nvSpPr>
            <p:spPr>
              <a:xfrm>
                <a:off x="12354006" y="2875763"/>
                <a:ext cx="238934" cy="217210"/>
              </a:xfrm>
              <a:custGeom>
                <a:avLst/>
                <a:gdLst/>
                <a:ahLst/>
                <a:cxnLst/>
                <a:rect l="l" t="t" r="r" b="b"/>
                <a:pathLst>
                  <a:path w="163195" h="163194">
                    <a:moveTo>
                      <a:pt x="0" y="163132"/>
                    </a:moveTo>
                    <a:lnTo>
                      <a:pt x="163132" y="163132"/>
                    </a:lnTo>
                    <a:lnTo>
                      <a:pt x="81560" y="0"/>
                    </a:lnTo>
                    <a:lnTo>
                      <a:pt x="0" y="163132"/>
                    </a:lnTo>
                    <a:close/>
                  </a:path>
                </a:pathLst>
              </a:custGeom>
              <a:ln w="12333">
                <a:solidFill>
                  <a:srgbClr val="FFFFFF"/>
                </a:solidFill>
              </a:ln>
            </p:spPr>
            <p:txBody>
              <a:bodyPr wrap="square" lIns="0" tIns="0" rIns="0" bIns="0" rtlCol="0"/>
              <a:lstStyle/>
              <a:p>
                <a:endParaRPr lang="en-US" dirty="0"/>
              </a:p>
            </p:txBody>
          </p:sp>
          <p:sp>
            <p:nvSpPr>
              <p:cNvPr id="428" name="object 407"/>
              <p:cNvSpPr/>
              <p:nvPr/>
            </p:nvSpPr>
            <p:spPr>
              <a:xfrm>
                <a:off x="12473442" y="2970742"/>
                <a:ext cx="0" cy="47625"/>
              </a:xfrm>
              <a:custGeom>
                <a:avLst/>
                <a:gdLst/>
                <a:ahLst/>
                <a:cxnLst/>
                <a:rect l="l" t="t" r="r" b="b"/>
                <a:pathLst>
                  <a:path h="47625">
                    <a:moveTo>
                      <a:pt x="0" y="0"/>
                    </a:moveTo>
                    <a:lnTo>
                      <a:pt x="0" y="47580"/>
                    </a:lnTo>
                  </a:path>
                </a:pathLst>
              </a:custGeom>
              <a:ln w="12333">
                <a:solidFill>
                  <a:srgbClr val="FFFFFF"/>
                </a:solidFill>
              </a:ln>
            </p:spPr>
            <p:txBody>
              <a:bodyPr wrap="square" lIns="0" tIns="0" rIns="0" bIns="0" rtlCol="0"/>
              <a:lstStyle/>
              <a:p>
                <a:endParaRPr lang="en-US" dirty="0"/>
              </a:p>
            </p:txBody>
          </p:sp>
          <p:sp>
            <p:nvSpPr>
              <p:cNvPr id="429" name="object 408"/>
              <p:cNvSpPr/>
              <p:nvPr/>
            </p:nvSpPr>
            <p:spPr>
              <a:xfrm>
                <a:off x="12466642" y="3031916"/>
                <a:ext cx="13970" cy="13970"/>
              </a:xfrm>
              <a:custGeom>
                <a:avLst/>
                <a:gdLst/>
                <a:ahLst/>
                <a:cxnLst/>
                <a:rect l="l" t="t" r="r" b="b"/>
                <a:pathLst>
                  <a:path w="13970" h="13969">
                    <a:moveTo>
                      <a:pt x="6800" y="0"/>
                    </a:moveTo>
                    <a:lnTo>
                      <a:pt x="3046" y="0"/>
                    </a:lnTo>
                    <a:lnTo>
                      <a:pt x="0" y="3046"/>
                    </a:lnTo>
                    <a:lnTo>
                      <a:pt x="0" y="6800"/>
                    </a:lnTo>
                    <a:lnTo>
                      <a:pt x="0" y="10555"/>
                    </a:lnTo>
                    <a:lnTo>
                      <a:pt x="3046" y="13601"/>
                    </a:lnTo>
                    <a:lnTo>
                      <a:pt x="6800" y="13601"/>
                    </a:lnTo>
                    <a:lnTo>
                      <a:pt x="10555" y="13601"/>
                    </a:lnTo>
                    <a:lnTo>
                      <a:pt x="13589" y="10555"/>
                    </a:lnTo>
                    <a:lnTo>
                      <a:pt x="13589" y="6800"/>
                    </a:lnTo>
                    <a:lnTo>
                      <a:pt x="13589" y="3046"/>
                    </a:lnTo>
                    <a:lnTo>
                      <a:pt x="10555" y="0"/>
                    </a:lnTo>
                    <a:lnTo>
                      <a:pt x="6800" y="0"/>
                    </a:lnTo>
                  </a:path>
                </a:pathLst>
              </a:custGeom>
              <a:ln w="12333">
                <a:solidFill>
                  <a:srgbClr val="FFFFFF"/>
                </a:solidFill>
              </a:ln>
            </p:spPr>
            <p:txBody>
              <a:bodyPr wrap="square" lIns="0" tIns="0" rIns="0" bIns="0" rtlCol="0"/>
              <a:lstStyle/>
              <a:p>
                <a:endParaRPr lang="en-US" dirty="0"/>
              </a:p>
            </p:txBody>
          </p:sp>
        </p:grpSp>
      </p:grpSp>
      <p:grpSp>
        <p:nvGrpSpPr>
          <p:cNvPr id="46" name="Group 45"/>
          <p:cNvGrpSpPr/>
          <p:nvPr/>
        </p:nvGrpSpPr>
        <p:grpSpPr>
          <a:xfrm>
            <a:off x="4632147" y="1639560"/>
            <a:ext cx="1224000" cy="323007"/>
            <a:chOff x="4632147" y="1639560"/>
            <a:chExt cx="1224000" cy="323007"/>
          </a:xfrm>
        </p:grpSpPr>
        <p:sp>
          <p:nvSpPr>
            <p:cNvPr id="431" name="Round Diagonal Corner Rectangle 216"/>
            <p:cNvSpPr/>
            <p:nvPr/>
          </p:nvSpPr>
          <p:spPr>
            <a:xfrm>
              <a:off x="4632147" y="1639560"/>
              <a:ext cx="1224000" cy="323007"/>
            </a:xfrm>
            <a:prstGeom prst="round2DiagRect">
              <a:avLst>
                <a:gd name="adj1" fmla="val 21773"/>
                <a:gd name="adj2" fmla="val 0"/>
              </a:avLst>
            </a:prstGeom>
            <a:solidFill>
              <a:schemeClr val="bg2"/>
            </a:solid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rPr>
                <a:t>Distributed</a:t>
              </a:r>
              <a:r>
                <a:rPr kumimoji="0" lang="en-US" sz="800" b="0" i="0" u="none" strike="noStrike" kern="0" cap="none" spc="0" normalizeH="0" noProof="0" dirty="0" smtClean="0">
                  <a:ln>
                    <a:noFill/>
                  </a:ln>
                  <a:solidFill>
                    <a:srgbClr val="FFFFFF"/>
                  </a:solidFill>
                  <a:effectLst/>
                  <a:uLnTx/>
                  <a:uFillTx/>
                  <a:latin typeface="Arial" panose="020B0604020202020204"/>
                </a:rPr>
                <a:t> </a:t>
              </a:r>
            </a:p>
            <a:p>
              <a:pPr marL="355600" marR="0" lvl="0" indent="0" defTabSz="914400" eaLnBrk="1" fontAlgn="auto" latinLnBrk="0" hangingPunct="1">
                <a:lnSpc>
                  <a:spcPct val="100000"/>
                </a:lnSpc>
                <a:spcBef>
                  <a:spcPts val="0"/>
                </a:spcBef>
                <a:spcAft>
                  <a:spcPts val="0"/>
                </a:spcAft>
                <a:buClrTx/>
                <a:buSzTx/>
                <a:buFontTx/>
                <a:buNone/>
                <a:tabLst/>
                <a:defRPr/>
              </a:pPr>
              <a:r>
                <a:rPr lang="en-US" sz="800" kern="0" dirty="0" smtClean="0">
                  <a:solidFill>
                    <a:srgbClr val="FFFFFF"/>
                  </a:solidFill>
                  <a:latin typeface="Arial" panose="020B0604020202020204"/>
                </a:rPr>
                <a:t>c</a:t>
              </a:r>
              <a:r>
                <a:rPr kumimoji="0" lang="en-US" sz="800" b="0" i="0" u="none" strike="noStrike" kern="0" cap="none" spc="0" normalizeH="0" noProof="0" dirty="0" smtClean="0">
                  <a:ln>
                    <a:noFill/>
                  </a:ln>
                  <a:solidFill>
                    <a:srgbClr val="FFFFFF"/>
                  </a:solidFill>
                  <a:effectLst/>
                  <a:uLnTx/>
                  <a:uFillTx/>
                  <a:latin typeface="Arial" panose="020B0604020202020204"/>
                </a:rPr>
                <a:t>aching</a:t>
              </a:r>
              <a:endParaRPr kumimoji="0" lang="en-US" sz="800" b="0" i="0" u="none" strike="noStrike" kern="0" cap="none" spc="0" normalizeH="0" baseline="0" noProof="0" dirty="0" smtClean="0">
                <a:ln>
                  <a:noFill/>
                </a:ln>
                <a:solidFill>
                  <a:srgbClr val="FFFFFF"/>
                </a:solidFill>
                <a:effectLst/>
                <a:uLnTx/>
                <a:uFillTx/>
                <a:latin typeface="Arial" panose="020B0604020202020204"/>
              </a:endParaRPr>
            </a:p>
          </p:txBody>
        </p:sp>
        <p:pic>
          <p:nvPicPr>
            <p:cNvPr id="432" name="Picture 164" descr="C:\Users\luj\Dropbox\SAG WORK\SAG WORK\SAG_PPT\Graphics Library_PPT\icons\icon35.png"/>
            <p:cNvPicPr>
              <a:picLocks noChangeAspect="1" noChangeArrowheads="1"/>
            </p:cNvPicPr>
            <p:nvPr/>
          </p:nvPicPr>
          <p:blipFill>
            <a:blip r:embed="rId25" cstate="print"/>
            <a:stretch>
              <a:fillRect/>
            </a:stretch>
          </p:blipFill>
          <p:spPr bwMode="auto">
            <a:xfrm>
              <a:off x="4745787" y="1711828"/>
              <a:ext cx="203504" cy="203676"/>
            </a:xfrm>
            <a:prstGeom prst="rect">
              <a:avLst/>
            </a:prstGeom>
            <a:noFill/>
            <a:extLst/>
          </p:spPr>
        </p:pic>
      </p:grpSp>
      <p:grpSp>
        <p:nvGrpSpPr>
          <p:cNvPr id="50" name="Group 49"/>
          <p:cNvGrpSpPr/>
          <p:nvPr/>
        </p:nvGrpSpPr>
        <p:grpSpPr>
          <a:xfrm>
            <a:off x="5930843" y="1252015"/>
            <a:ext cx="1224000" cy="323007"/>
            <a:chOff x="5930843" y="1252015"/>
            <a:chExt cx="1224000" cy="323007"/>
          </a:xfrm>
        </p:grpSpPr>
        <p:sp>
          <p:nvSpPr>
            <p:cNvPr id="434" name="Round Diagonal Corner Rectangle 216"/>
            <p:cNvSpPr/>
            <p:nvPr/>
          </p:nvSpPr>
          <p:spPr>
            <a:xfrm>
              <a:off x="5930843" y="1252015"/>
              <a:ext cx="1224000" cy="323007"/>
            </a:xfrm>
            <a:prstGeom prst="round2DiagRect">
              <a:avLst>
                <a:gd name="adj1" fmla="val 21773"/>
                <a:gd name="adj2" fmla="val 0"/>
              </a:avLst>
            </a:prstGeom>
            <a:solidFill>
              <a:schemeClr val="bg2"/>
            </a:solid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55600" lvl="0" defTabSz="914400">
                <a:defRPr/>
              </a:pPr>
              <a:r>
                <a:rPr lang="en-US" sz="800" kern="0" dirty="0">
                  <a:solidFill>
                    <a:srgbClr val="FFFFFF"/>
                  </a:solidFill>
                </a:rPr>
                <a:t>Predictive </a:t>
              </a:r>
              <a:endParaRPr lang="en-US" sz="800" kern="0" dirty="0" smtClean="0">
                <a:solidFill>
                  <a:srgbClr val="FFFFFF"/>
                </a:solidFill>
              </a:endParaRPr>
            </a:p>
            <a:p>
              <a:pPr marL="355600" lvl="0" defTabSz="914400">
                <a:defRPr/>
              </a:pPr>
              <a:r>
                <a:rPr lang="en-US" sz="800" kern="0" dirty="0" smtClean="0">
                  <a:solidFill>
                    <a:srgbClr val="FFFFFF"/>
                  </a:solidFill>
                </a:rPr>
                <a:t>analytics</a:t>
              </a:r>
              <a:endParaRPr lang="en-US" sz="800" kern="0" dirty="0">
                <a:solidFill>
                  <a:srgbClr val="FFFFFF"/>
                </a:solidFill>
              </a:endParaRPr>
            </a:p>
          </p:txBody>
        </p:sp>
        <p:sp>
          <p:nvSpPr>
            <p:cNvPr id="435" name="Freeform 120"/>
            <p:cNvSpPr>
              <a:spLocks noChangeAspect="1" noEditPoints="1"/>
            </p:cNvSpPr>
            <p:nvPr/>
          </p:nvSpPr>
          <p:spPr bwMode="auto">
            <a:xfrm>
              <a:off x="6018342" y="1298389"/>
              <a:ext cx="231153" cy="234287"/>
            </a:xfrm>
            <a:custGeom>
              <a:avLst/>
              <a:gdLst>
                <a:gd name="T0" fmla="*/ 132 w 405"/>
                <a:gd name="T1" fmla="*/ 382 h 410"/>
                <a:gd name="T2" fmla="*/ 156 w 405"/>
                <a:gd name="T3" fmla="*/ 311 h 410"/>
                <a:gd name="T4" fmla="*/ 50 w 405"/>
                <a:gd name="T5" fmla="*/ 336 h 410"/>
                <a:gd name="T6" fmla="*/ 30 w 405"/>
                <a:gd name="T7" fmla="*/ 288 h 410"/>
                <a:gd name="T8" fmla="*/ 78 w 405"/>
                <a:gd name="T9" fmla="*/ 304 h 410"/>
                <a:gd name="T10" fmla="*/ 212 w 405"/>
                <a:gd name="T11" fmla="*/ 311 h 410"/>
                <a:gd name="T12" fmla="*/ 180 w 405"/>
                <a:gd name="T13" fmla="*/ 362 h 410"/>
                <a:gd name="T14" fmla="*/ 160 w 405"/>
                <a:gd name="T15" fmla="*/ 410 h 410"/>
                <a:gd name="T16" fmla="*/ 140 w 405"/>
                <a:gd name="T17" fmla="*/ 382 h 410"/>
                <a:gd name="T18" fmla="*/ 175 w 405"/>
                <a:gd name="T19" fmla="*/ 396 h 410"/>
                <a:gd name="T20" fmla="*/ 160 w 405"/>
                <a:gd name="T21" fmla="*/ 362 h 410"/>
                <a:gd name="T22" fmla="*/ 30 w 405"/>
                <a:gd name="T23" fmla="*/ 308 h 410"/>
                <a:gd name="T24" fmla="*/ 65 w 405"/>
                <a:gd name="T25" fmla="*/ 322 h 410"/>
                <a:gd name="T26" fmla="*/ 50 w 405"/>
                <a:gd name="T27" fmla="*/ 287 h 410"/>
                <a:gd name="T28" fmla="*/ 264 w 405"/>
                <a:gd name="T29" fmla="*/ 331 h 410"/>
                <a:gd name="T30" fmla="*/ 346 w 405"/>
                <a:gd name="T31" fmla="*/ 215 h 410"/>
                <a:gd name="T32" fmla="*/ 335 w 405"/>
                <a:gd name="T33" fmla="*/ 104 h 410"/>
                <a:gd name="T34" fmla="*/ 328 w 405"/>
                <a:gd name="T35" fmla="*/ 90 h 410"/>
                <a:gd name="T36" fmla="*/ 195 w 405"/>
                <a:gd name="T37" fmla="*/ 16 h 410"/>
                <a:gd name="T38" fmla="*/ 200 w 405"/>
                <a:gd name="T39" fmla="*/ 8 h 410"/>
                <a:gd name="T40" fmla="*/ 335 w 405"/>
                <a:gd name="T41" fmla="*/ 89 h 410"/>
                <a:gd name="T42" fmla="*/ 404 w 405"/>
                <a:gd name="T43" fmla="*/ 217 h 410"/>
                <a:gd name="T44" fmla="*/ 353 w 405"/>
                <a:gd name="T45" fmla="*/ 331 h 410"/>
                <a:gd name="T46" fmla="*/ 271 w 405"/>
                <a:gd name="T47" fmla="*/ 395 h 410"/>
                <a:gd name="T48" fmla="*/ 101 w 405"/>
                <a:gd name="T49" fmla="*/ 249 h 410"/>
                <a:gd name="T50" fmla="*/ 117 w 405"/>
                <a:gd name="T51" fmla="*/ 202 h 410"/>
                <a:gd name="T52" fmla="*/ 25 w 405"/>
                <a:gd name="T53" fmla="*/ 155 h 410"/>
                <a:gd name="T54" fmla="*/ 0 w 405"/>
                <a:gd name="T55" fmla="*/ 90 h 410"/>
                <a:gd name="T56" fmla="*/ 48 w 405"/>
                <a:gd name="T57" fmla="*/ 70 h 410"/>
                <a:gd name="T58" fmla="*/ 32 w 405"/>
                <a:gd name="T59" fmla="*/ 118 h 410"/>
                <a:gd name="T60" fmla="*/ 261 w 405"/>
                <a:gd name="T61" fmla="*/ 155 h 410"/>
                <a:gd name="T62" fmla="*/ 125 w 405"/>
                <a:gd name="T63" fmla="*/ 202 h 410"/>
                <a:gd name="T64" fmla="*/ 141 w 405"/>
                <a:gd name="T65" fmla="*/ 249 h 410"/>
                <a:gd name="T66" fmla="*/ 106 w 405"/>
                <a:gd name="T67" fmla="*/ 215 h 410"/>
                <a:gd name="T68" fmla="*/ 121 w 405"/>
                <a:gd name="T69" fmla="*/ 250 h 410"/>
                <a:gd name="T70" fmla="*/ 136 w 405"/>
                <a:gd name="T71" fmla="*/ 215 h 410"/>
                <a:gd name="T72" fmla="*/ 14 w 405"/>
                <a:gd name="T73" fmla="*/ 76 h 410"/>
                <a:gd name="T74" fmla="*/ 29 w 405"/>
                <a:gd name="T75" fmla="*/ 111 h 410"/>
                <a:gd name="T76" fmla="*/ 43 w 405"/>
                <a:gd name="T77" fmla="*/ 76 h 410"/>
                <a:gd name="T78" fmla="*/ 121 w 405"/>
                <a:gd name="T79" fmla="*/ 94 h 410"/>
                <a:gd name="T80" fmla="*/ 102 w 405"/>
                <a:gd name="T81" fmla="*/ 47 h 410"/>
                <a:gd name="T82" fmla="*/ 121 w 405"/>
                <a:gd name="T83" fmla="*/ 0 h 410"/>
                <a:gd name="T84" fmla="*/ 141 w 405"/>
                <a:gd name="T85" fmla="*/ 47 h 410"/>
                <a:gd name="T86" fmla="*/ 206 w 405"/>
                <a:gd name="T87" fmla="*/ 87 h 410"/>
                <a:gd name="T88" fmla="*/ 121 w 405"/>
                <a:gd name="T89" fmla="*/ 7 h 410"/>
                <a:gd name="T90" fmla="*/ 107 w 405"/>
                <a:gd name="T91" fmla="*/ 42 h 410"/>
                <a:gd name="T92" fmla="*/ 142 w 405"/>
                <a:gd name="T93" fmla="*/ 27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5" h="410">
                  <a:moveTo>
                    <a:pt x="160" y="410"/>
                  </a:moveTo>
                  <a:cubicBezTo>
                    <a:pt x="153" y="410"/>
                    <a:pt x="146" y="407"/>
                    <a:pt x="140" y="402"/>
                  </a:cubicBezTo>
                  <a:cubicBezTo>
                    <a:pt x="135" y="397"/>
                    <a:pt x="132" y="390"/>
                    <a:pt x="132" y="382"/>
                  </a:cubicBezTo>
                  <a:cubicBezTo>
                    <a:pt x="132" y="375"/>
                    <a:pt x="135" y="368"/>
                    <a:pt x="140" y="362"/>
                  </a:cubicBezTo>
                  <a:cubicBezTo>
                    <a:pt x="145" y="358"/>
                    <a:pt x="150" y="355"/>
                    <a:pt x="156" y="354"/>
                  </a:cubicBezTo>
                  <a:cubicBezTo>
                    <a:pt x="156" y="311"/>
                    <a:pt x="156" y="311"/>
                    <a:pt x="156" y="311"/>
                  </a:cubicBezTo>
                  <a:cubicBezTo>
                    <a:pt x="78" y="311"/>
                    <a:pt x="78" y="311"/>
                    <a:pt x="78" y="311"/>
                  </a:cubicBezTo>
                  <a:cubicBezTo>
                    <a:pt x="77" y="318"/>
                    <a:pt x="74" y="323"/>
                    <a:pt x="70" y="328"/>
                  </a:cubicBezTo>
                  <a:cubicBezTo>
                    <a:pt x="64" y="333"/>
                    <a:pt x="58" y="336"/>
                    <a:pt x="50" y="336"/>
                  </a:cubicBezTo>
                  <a:cubicBezTo>
                    <a:pt x="42" y="336"/>
                    <a:pt x="35" y="333"/>
                    <a:pt x="30" y="328"/>
                  </a:cubicBezTo>
                  <a:cubicBezTo>
                    <a:pt x="25" y="322"/>
                    <a:pt x="22" y="315"/>
                    <a:pt x="22" y="308"/>
                  </a:cubicBezTo>
                  <a:cubicBezTo>
                    <a:pt x="22" y="300"/>
                    <a:pt x="25" y="293"/>
                    <a:pt x="30" y="288"/>
                  </a:cubicBezTo>
                  <a:cubicBezTo>
                    <a:pt x="35" y="283"/>
                    <a:pt x="42" y="280"/>
                    <a:pt x="50" y="280"/>
                  </a:cubicBezTo>
                  <a:cubicBezTo>
                    <a:pt x="58" y="280"/>
                    <a:pt x="64" y="283"/>
                    <a:pt x="70" y="288"/>
                  </a:cubicBezTo>
                  <a:cubicBezTo>
                    <a:pt x="74" y="292"/>
                    <a:pt x="77" y="298"/>
                    <a:pt x="78" y="304"/>
                  </a:cubicBezTo>
                  <a:cubicBezTo>
                    <a:pt x="212" y="304"/>
                    <a:pt x="212" y="304"/>
                    <a:pt x="212" y="304"/>
                  </a:cubicBezTo>
                  <a:cubicBezTo>
                    <a:pt x="214" y="304"/>
                    <a:pt x="216" y="306"/>
                    <a:pt x="216" y="308"/>
                  </a:cubicBezTo>
                  <a:cubicBezTo>
                    <a:pt x="216" y="310"/>
                    <a:pt x="214" y="311"/>
                    <a:pt x="212" y="311"/>
                  </a:cubicBezTo>
                  <a:cubicBezTo>
                    <a:pt x="164" y="311"/>
                    <a:pt x="164" y="311"/>
                    <a:pt x="164" y="311"/>
                  </a:cubicBezTo>
                  <a:cubicBezTo>
                    <a:pt x="164" y="354"/>
                    <a:pt x="164" y="354"/>
                    <a:pt x="164" y="354"/>
                  </a:cubicBezTo>
                  <a:cubicBezTo>
                    <a:pt x="170" y="355"/>
                    <a:pt x="175" y="358"/>
                    <a:pt x="180" y="362"/>
                  </a:cubicBezTo>
                  <a:cubicBezTo>
                    <a:pt x="185" y="368"/>
                    <a:pt x="188" y="375"/>
                    <a:pt x="188" y="382"/>
                  </a:cubicBezTo>
                  <a:cubicBezTo>
                    <a:pt x="188" y="390"/>
                    <a:pt x="185" y="397"/>
                    <a:pt x="180" y="402"/>
                  </a:cubicBezTo>
                  <a:cubicBezTo>
                    <a:pt x="175" y="407"/>
                    <a:pt x="168" y="410"/>
                    <a:pt x="160" y="410"/>
                  </a:cubicBezTo>
                  <a:close/>
                  <a:moveTo>
                    <a:pt x="160" y="362"/>
                  </a:moveTo>
                  <a:cubicBezTo>
                    <a:pt x="155" y="362"/>
                    <a:pt x="150" y="364"/>
                    <a:pt x="145" y="368"/>
                  </a:cubicBezTo>
                  <a:cubicBezTo>
                    <a:pt x="142" y="372"/>
                    <a:pt x="140" y="376"/>
                    <a:pt x="140" y="382"/>
                  </a:cubicBezTo>
                  <a:cubicBezTo>
                    <a:pt x="140" y="388"/>
                    <a:pt x="142" y="393"/>
                    <a:pt x="145" y="396"/>
                  </a:cubicBezTo>
                  <a:cubicBezTo>
                    <a:pt x="150" y="400"/>
                    <a:pt x="155" y="402"/>
                    <a:pt x="160" y="402"/>
                  </a:cubicBezTo>
                  <a:cubicBezTo>
                    <a:pt x="166" y="402"/>
                    <a:pt x="171" y="400"/>
                    <a:pt x="175" y="396"/>
                  </a:cubicBezTo>
                  <a:cubicBezTo>
                    <a:pt x="179" y="393"/>
                    <a:pt x="181" y="388"/>
                    <a:pt x="181" y="382"/>
                  </a:cubicBezTo>
                  <a:cubicBezTo>
                    <a:pt x="181" y="376"/>
                    <a:pt x="179" y="372"/>
                    <a:pt x="175" y="368"/>
                  </a:cubicBezTo>
                  <a:cubicBezTo>
                    <a:pt x="171" y="364"/>
                    <a:pt x="166" y="362"/>
                    <a:pt x="160" y="362"/>
                  </a:cubicBezTo>
                  <a:close/>
                  <a:moveTo>
                    <a:pt x="50" y="287"/>
                  </a:moveTo>
                  <a:cubicBezTo>
                    <a:pt x="44" y="287"/>
                    <a:pt x="39" y="289"/>
                    <a:pt x="35" y="293"/>
                  </a:cubicBezTo>
                  <a:cubicBezTo>
                    <a:pt x="32" y="297"/>
                    <a:pt x="30" y="302"/>
                    <a:pt x="30" y="308"/>
                  </a:cubicBezTo>
                  <a:cubicBezTo>
                    <a:pt x="30" y="313"/>
                    <a:pt x="32" y="318"/>
                    <a:pt x="35" y="322"/>
                  </a:cubicBezTo>
                  <a:cubicBezTo>
                    <a:pt x="39" y="326"/>
                    <a:pt x="44" y="328"/>
                    <a:pt x="50" y="328"/>
                  </a:cubicBezTo>
                  <a:cubicBezTo>
                    <a:pt x="56" y="328"/>
                    <a:pt x="60" y="326"/>
                    <a:pt x="65" y="322"/>
                  </a:cubicBezTo>
                  <a:cubicBezTo>
                    <a:pt x="69" y="318"/>
                    <a:pt x="71" y="313"/>
                    <a:pt x="71" y="308"/>
                  </a:cubicBezTo>
                  <a:cubicBezTo>
                    <a:pt x="71" y="302"/>
                    <a:pt x="69" y="297"/>
                    <a:pt x="65" y="294"/>
                  </a:cubicBezTo>
                  <a:cubicBezTo>
                    <a:pt x="60" y="289"/>
                    <a:pt x="56" y="287"/>
                    <a:pt x="50" y="287"/>
                  </a:cubicBezTo>
                  <a:close/>
                  <a:moveTo>
                    <a:pt x="268" y="399"/>
                  </a:moveTo>
                  <a:cubicBezTo>
                    <a:pt x="266" y="399"/>
                    <a:pt x="264" y="397"/>
                    <a:pt x="264" y="395"/>
                  </a:cubicBezTo>
                  <a:cubicBezTo>
                    <a:pt x="264" y="331"/>
                    <a:pt x="264" y="331"/>
                    <a:pt x="264" y="331"/>
                  </a:cubicBezTo>
                  <a:cubicBezTo>
                    <a:pt x="264" y="329"/>
                    <a:pt x="266" y="327"/>
                    <a:pt x="268" y="327"/>
                  </a:cubicBezTo>
                  <a:cubicBezTo>
                    <a:pt x="346" y="327"/>
                    <a:pt x="346" y="327"/>
                    <a:pt x="346" y="327"/>
                  </a:cubicBezTo>
                  <a:cubicBezTo>
                    <a:pt x="346" y="215"/>
                    <a:pt x="346" y="215"/>
                    <a:pt x="346" y="215"/>
                  </a:cubicBezTo>
                  <a:cubicBezTo>
                    <a:pt x="346" y="213"/>
                    <a:pt x="347" y="211"/>
                    <a:pt x="349" y="211"/>
                  </a:cubicBezTo>
                  <a:cubicBezTo>
                    <a:pt x="395" y="211"/>
                    <a:pt x="395" y="211"/>
                    <a:pt x="395" y="211"/>
                  </a:cubicBezTo>
                  <a:cubicBezTo>
                    <a:pt x="335" y="104"/>
                    <a:pt x="335" y="104"/>
                    <a:pt x="335" y="104"/>
                  </a:cubicBezTo>
                  <a:cubicBezTo>
                    <a:pt x="335" y="104"/>
                    <a:pt x="335" y="104"/>
                    <a:pt x="335" y="104"/>
                  </a:cubicBezTo>
                  <a:cubicBezTo>
                    <a:pt x="334" y="100"/>
                    <a:pt x="331" y="96"/>
                    <a:pt x="329" y="92"/>
                  </a:cubicBezTo>
                  <a:cubicBezTo>
                    <a:pt x="328" y="91"/>
                    <a:pt x="328" y="91"/>
                    <a:pt x="328" y="90"/>
                  </a:cubicBezTo>
                  <a:cubicBezTo>
                    <a:pt x="322" y="80"/>
                    <a:pt x="314" y="71"/>
                    <a:pt x="305" y="62"/>
                  </a:cubicBezTo>
                  <a:cubicBezTo>
                    <a:pt x="276" y="33"/>
                    <a:pt x="241" y="17"/>
                    <a:pt x="200" y="16"/>
                  </a:cubicBezTo>
                  <a:cubicBezTo>
                    <a:pt x="195" y="16"/>
                    <a:pt x="195" y="16"/>
                    <a:pt x="195" y="16"/>
                  </a:cubicBezTo>
                  <a:cubicBezTo>
                    <a:pt x="193" y="16"/>
                    <a:pt x="191" y="14"/>
                    <a:pt x="191" y="12"/>
                  </a:cubicBezTo>
                  <a:cubicBezTo>
                    <a:pt x="191" y="10"/>
                    <a:pt x="193" y="8"/>
                    <a:pt x="195" y="8"/>
                  </a:cubicBezTo>
                  <a:cubicBezTo>
                    <a:pt x="200" y="8"/>
                    <a:pt x="200" y="8"/>
                    <a:pt x="200" y="8"/>
                  </a:cubicBezTo>
                  <a:cubicBezTo>
                    <a:pt x="243" y="10"/>
                    <a:pt x="280" y="26"/>
                    <a:pt x="310" y="57"/>
                  </a:cubicBezTo>
                  <a:cubicBezTo>
                    <a:pt x="320" y="66"/>
                    <a:pt x="328" y="76"/>
                    <a:pt x="335" y="87"/>
                  </a:cubicBezTo>
                  <a:cubicBezTo>
                    <a:pt x="335" y="87"/>
                    <a:pt x="335" y="88"/>
                    <a:pt x="335" y="89"/>
                  </a:cubicBezTo>
                  <a:cubicBezTo>
                    <a:pt x="338" y="93"/>
                    <a:pt x="340" y="97"/>
                    <a:pt x="342" y="101"/>
                  </a:cubicBezTo>
                  <a:cubicBezTo>
                    <a:pt x="404" y="213"/>
                    <a:pt x="404" y="213"/>
                    <a:pt x="404" y="213"/>
                  </a:cubicBezTo>
                  <a:cubicBezTo>
                    <a:pt x="405" y="214"/>
                    <a:pt x="405" y="215"/>
                    <a:pt x="404" y="217"/>
                  </a:cubicBezTo>
                  <a:cubicBezTo>
                    <a:pt x="404" y="218"/>
                    <a:pt x="403" y="218"/>
                    <a:pt x="401" y="218"/>
                  </a:cubicBezTo>
                  <a:cubicBezTo>
                    <a:pt x="353" y="218"/>
                    <a:pt x="353" y="218"/>
                    <a:pt x="353" y="218"/>
                  </a:cubicBezTo>
                  <a:cubicBezTo>
                    <a:pt x="353" y="331"/>
                    <a:pt x="353" y="331"/>
                    <a:pt x="353" y="331"/>
                  </a:cubicBezTo>
                  <a:cubicBezTo>
                    <a:pt x="353" y="333"/>
                    <a:pt x="352" y="335"/>
                    <a:pt x="349" y="335"/>
                  </a:cubicBezTo>
                  <a:cubicBezTo>
                    <a:pt x="271" y="335"/>
                    <a:pt x="271" y="335"/>
                    <a:pt x="271" y="335"/>
                  </a:cubicBezTo>
                  <a:cubicBezTo>
                    <a:pt x="271" y="395"/>
                    <a:pt x="271" y="395"/>
                    <a:pt x="271" y="395"/>
                  </a:cubicBezTo>
                  <a:cubicBezTo>
                    <a:pt x="271" y="397"/>
                    <a:pt x="270" y="399"/>
                    <a:pt x="268" y="399"/>
                  </a:cubicBezTo>
                  <a:close/>
                  <a:moveTo>
                    <a:pt x="121" y="257"/>
                  </a:moveTo>
                  <a:cubicBezTo>
                    <a:pt x="114" y="257"/>
                    <a:pt x="107" y="254"/>
                    <a:pt x="101" y="249"/>
                  </a:cubicBezTo>
                  <a:cubicBezTo>
                    <a:pt x="96" y="244"/>
                    <a:pt x="93" y="237"/>
                    <a:pt x="93" y="229"/>
                  </a:cubicBezTo>
                  <a:cubicBezTo>
                    <a:pt x="93" y="222"/>
                    <a:pt x="96" y="215"/>
                    <a:pt x="101" y="210"/>
                  </a:cubicBezTo>
                  <a:cubicBezTo>
                    <a:pt x="106" y="205"/>
                    <a:pt x="111" y="202"/>
                    <a:pt x="117" y="202"/>
                  </a:cubicBezTo>
                  <a:cubicBezTo>
                    <a:pt x="117" y="159"/>
                    <a:pt x="117" y="159"/>
                    <a:pt x="117" y="159"/>
                  </a:cubicBezTo>
                  <a:cubicBezTo>
                    <a:pt x="29" y="159"/>
                    <a:pt x="29" y="159"/>
                    <a:pt x="29" y="159"/>
                  </a:cubicBezTo>
                  <a:cubicBezTo>
                    <a:pt x="26" y="159"/>
                    <a:pt x="25" y="157"/>
                    <a:pt x="25" y="155"/>
                  </a:cubicBezTo>
                  <a:cubicBezTo>
                    <a:pt x="25" y="118"/>
                    <a:pt x="25" y="118"/>
                    <a:pt x="25" y="118"/>
                  </a:cubicBezTo>
                  <a:cubicBezTo>
                    <a:pt x="19" y="117"/>
                    <a:pt x="13" y="115"/>
                    <a:pt x="9" y="110"/>
                  </a:cubicBezTo>
                  <a:cubicBezTo>
                    <a:pt x="3" y="105"/>
                    <a:pt x="0" y="98"/>
                    <a:pt x="0" y="90"/>
                  </a:cubicBezTo>
                  <a:cubicBezTo>
                    <a:pt x="0" y="83"/>
                    <a:pt x="3" y="76"/>
                    <a:pt x="9" y="71"/>
                  </a:cubicBezTo>
                  <a:cubicBezTo>
                    <a:pt x="14" y="65"/>
                    <a:pt x="21" y="63"/>
                    <a:pt x="29" y="63"/>
                  </a:cubicBezTo>
                  <a:cubicBezTo>
                    <a:pt x="36" y="63"/>
                    <a:pt x="43" y="65"/>
                    <a:pt x="48" y="70"/>
                  </a:cubicBezTo>
                  <a:cubicBezTo>
                    <a:pt x="54" y="76"/>
                    <a:pt x="57" y="83"/>
                    <a:pt x="57" y="90"/>
                  </a:cubicBezTo>
                  <a:cubicBezTo>
                    <a:pt x="57" y="98"/>
                    <a:pt x="54" y="105"/>
                    <a:pt x="48" y="110"/>
                  </a:cubicBezTo>
                  <a:cubicBezTo>
                    <a:pt x="44" y="115"/>
                    <a:pt x="38" y="117"/>
                    <a:pt x="32" y="118"/>
                  </a:cubicBezTo>
                  <a:cubicBezTo>
                    <a:pt x="32" y="151"/>
                    <a:pt x="32" y="151"/>
                    <a:pt x="32" y="151"/>
                  </a:cubicBezTo>
                  <a:cubicBezTo>
                    <a:pt x="257" y="151"/>
                    <a:pt x="257" y="151"/>
                    <a:pt x="257" y="151"/>
                  </a:cubicBezTo>
                  <a:cubicBezTo>
                    <a:pt x="259" y="151"/>
                    <a:pt x="261" y="153"/>
                    <a:pt x="261" y="155"/>
                  </a:cubicBezTo>
                  <a:cubicBezTo>
                    <a:pt x="261" y="157"/>
                    <a:pt x="259" y="159"/>
                    <a:pt x="257" y="159"/>
                  </a:cubicBezTo>
                  <a:cubicBezTo>
                    <a:pt x="125" y="159"/>
                    <a:pt x="125" y="159"/>
                    <a:pt x="125" y="159"/>
                  </a:cubicBezTo>
                  <a:cubicBezTo>
                    <a:pt x="125" y="202"/>
                    <a:pt x="125" y="202"/>
                    <a:pt x="125" y="202"/>
                  </a:cubicBezTo>
                  <a:cubicBezTo>
                    <a:pt x="131" y="202"/>
                    <a:pt x="136" y="205"/>
                    <a:pt x="141" y="210"/>
                  </a:cubicBezTo>
                  <a:cubicBezTo>
                    <a:pt x="146" y="215"/>
                    <a:pt x="149" y="222"/>
                    <a:pt x="149" y="229"/>
                  </a:cubicBezTo>
                  <a:cubicBezTo>
                    <a:pt x="149" y="237"/>
                    <a:pt x="146" y="244"/>
                    <a:pt x="141" y="249"/>
                  </a:cubicBezTo>
                  <a:cubicBezTo>
                    <a:pt x="135" y="254"/>
                    <a:pt x="129" y="257"/>
                    <a:pt x="121" y="257"/>
                  </a:cubicBezTo>
                  <a:close/>
                  <a:moveTo>
                    <a:pt x="121" y="209"/>
                  </a:moveTo>
                  <a:cubicBezTo>
                    <a:pt x="115" y="209"/>
                    <a:pt x="111" y="211"/>
                    <a:pt x="106" y="215"/>
                  </a:cubicBezTo>
                  <a:cubicBezTo>
                    <a:pt x="103" y="219"/>
                    <a:pt x="101" y="224"/>
                    <a:pt x="101" y="229"/>
                  </a:cubicBezTo>
                  <a:cubicBezTo>
                    <a:pt x="101" y="235"/>
                    <a:pt x="103" y="240"/>
                    <a:pt x="106" y="244"/>
                  </a:cubicBezTo>
                  <a:cubicBezTo>
                    <a:pt x="111" y="248"/>
                    <a:pt x="115" y="250"/>
                    <a:pt x="121" y="250"/>
                  </a:cubicBezTo>
                  <a:cubicBezTo>
                    <a:pt x="127" y="250"/>
                    <a:pt x="132" y="248"/>
                    <a:pt x="136" y="244"/>
                  </a:cubicBezTo>
                  <a:cubicBezTo>
                    <a:pt x="140" y="240"/>
                    <a:pt x="142" y="235"/>
                    <a:pt x="142" y="229"/>
                  </a:cubicBezTo>
                  <a:cubicBezTo>
                    <a:pt x="142" y="224"/>
                    <a:pt x="140" y="219"/>
                    <a:pt x="136" y="215"/>
                  </a:cubicBezTo>
                  <a:cubicBezTo>
                    <a:pt x="132" y="211"/>
                    <a:pt x="127" y="209"/>
                    <a:pt x="121" y="209"/>
                  </a:cubicBezTo>
                  <a:close/>
                  <a:moveTo>
                    <a:pt x="29" y="70"/>
                  </a:moveTo>
                  <a:cubicBezTo>
                    <a:pt x="23" y="70"/>
                    <a:pt x="18" y="72"/>
                    <a:pt x="14" y="76"/>
                  </a:cubicBezTo>
                  <a:cubicBezTo>
                    <a:pt x="10" y="80"/>
                    <a:pt x="8" y="85"/>
                    <a:pt x="8" y="90"/>
                  </a:cubicBezTo>
                  <a:cubicBezTo>
                    <a:pt x="8" y="96"/>
                    <a:pt x="10" y="101"/>
                    <a:pt x="14" y="105"/>
                  </a:cubicBezTo>
                  <a:cubicBezTo>
                    <a:pt x="18" y="109"/>
                    <a:pt x="23" y="111"/>
                    <a:pt x="29" y="111"/>
                  </a:cubicBezTo>
                  <a:cubicBezTo>
                    <a:pt x="34" y="111"/>
                    <a:pt x="39" y="109"/>
                    <a:pt x="43" y="105"/>
                  </a:cubicBezTo>
                  <a:cubicBezTo>
                    <a:pt x="47" y="101"/>
                    <a:pt x="49" y="96"/>
                    <a:pt x="49" y="90"/>
                  </a:cubicBezTo>
                  <a:cubicBezTo>
                    <a:pt x="49" y="85"/>
                    <a:pt x="47" y="80"/>
                    <a:pt x="43" y="76"/>
                  </a:cubicBezTo>
                  <a:cubicBezTo>
                    <a:pt x="39" y="72"/>
                    <a:pt x="34" y="70"/>
                    <a:pt x="29" y="70"/>
                  </a:cubicBezTo>
                  <a:close/>
                  <a:moveTo>
                    <a:pt x="206" y="94"/>
                  </a:moveTo>
                  <a:cubicBezTo>
                    <a:pt x="121" y="94"/>
                    <a:pt x="121" y="94"/>
                    <a:pt x="121" y="94"/>
                  </a:cubicBezTo>
                  <a:cubicBezTo>
                    <a:pt x="119" y="94"/>
                    <a:pt x="118" y="92"/>
                    <a:pt x="118" y="90"/>
                  </a:cubicBezTo>
                  <a:cubicBezTo>
                    <a:pt x="118" y="55"/>
                    <a:pt x="118" y="55"/>
                    <a:pt x="118" y="55"/>
                  </a:cubicBezTo>
                  <a:cubicBezTo>
                    <a:pt x="112" y="54"/>
                    <a:pt x="106" y="52"/>
                    <a:pt x="102" y="47"/>
                  </a:cubicBezTo>
                  <a:cubicBezTo>
                    <a:pt x="96" y="42"/>
                    <a:pt x="93" y="35"/>
                    <a:pt x="93" y="27"/>
                  </a:cubicBezTo>
                  <a:cubicBezTo>
                    <a:pt x="93" y="20"/>
                    <a:pt x="96" y="13"/>
                    <a:pt x="101" y="8"/>
                  </a:cubicBezTo>
                  <a:cubicBezTo>
                    <a:pt x="107" y="2"/>
                    <a:pt x="114" y="0"/>
                    <a:pt x="121" y="0"/>
                  </a:cubicBezTo>
                  <a:cubicBezTo>
                    <a:pt x="129" y="0"/>
                    <a:pt x="136" y="2"/>
                    <a:pt x="141" y="7"/>
                  </a:cubicBezTo>
                  <a:cubicBezTo>
                    <a:pt x="147" y="13"/>
                    <a:pt x="150" y="20"/>
                    <a:pt x="150" y="27"/>
                  </a:cubicBezTo>
                  <a:cubicBezTo>
                    <a:pt x="150" y="35"/>
                    <a:pt x="147" y="42"/>
                    <a:pt x="141" y="47"/>
                  </a:cubicBezTo>
                  <a:cubicBezTo>
                    <a:pt x="137" y="52"/>
                    <a:pt x="131" y="54"/>
                    <a:pt x="125" y="55"/>
                  </a:cubicBezTo>
                  <a:cubicBezTo>
                    <a:pt x="125" y="87"/>
                    <a:pt x="125" y="87"/>
                    <a:pt x="125" y="87"/>
                  </a:cubicBezTo>
                  <a:cubicBezTo>
                    <a:pt x="206" y="87"/>
                    <a:pt x="206" y="87"/>
                    <a:pt x="206" y="87"/>
                  </a:cubicBezTo>
                  <a:cubicBezTo>
                    <a:pt x="208" y="87"/>
                    <a:pt x="209" y="88"/>
                    <a:pt x="209" y="90"/>
                  </a:cubicBezTo>
                  <a:cubicBezTo>
                    <a:pt x="209" y="92"/>
                    <a:pt x="208" y="94"/>
                    <a:pt x="206" y="94"/>
                  </a:cubicBezTo>
                  <a:close/>
                  <a:moveTo>
                    <a:pt x="121" y="7"/>
                  </a:moveTo>
                  <a:cubicBezTo>
                    <a:pt x="116" y="7"/>
                    <a:pt x="111" y="9"/>
                    <a:pt x="107" y="13"/>
                  </a:cubicBezTo>
                  <a:cubicBezTo>
                    <a:pt x="103" y="17"/>
                    <a:pt x="101" y="22"/>
                    <a:pt x="101" y="27"/>
                  </a:cubicBezTo>
                  <a:cubicBezTo>
                    <a:pt x="101" y="33"/>
                    <a:pt x="103" y="38"/>
                    <a:pt x="107" y="42"/>
                  </a:cubicBezTo>
                  <a:cubicBezTo>
                    <a:pt x="111" y="46"/>
                    <a:pt x="116" y="48"/>
                    <a:pt x="121" y="48"/>
                  </a:cubicBezTo>
                  <a:cubicBezTo>
                    <a:pt x="127" y="48"/>
                    <a:pt x="132" y="46"/>
                    <a:pt x="135" y="42"/>
                  </a:cubicBezTo>
                  <a:cubicBezTo>
                    <a:pt x="140" y="38"/>
                    <a:pt x="142" y="33"/>
                    <a:pt x="142" y="27"/>
                  </a:cubicBezTo>
                  <a:cubicBezTo>
                    <a:pt x="142" y="22"/>
                    <a:pt x="140" y="17"/>
                    <a:pt x="136" y="13"/>
                  </a:cubicBezTo>
                  <a:cubicBezTo>
                    <a:pt x="132" y="9"/>
                    <a:pt x="127" y="7"/>
                    <a:pt x="121" y="7"/>
                  </a:cubicBezTo>
                  <a:close/>
                </a:path>
              </a:pathLst>
            </a:custGeom>
            <a:solidFill>
              <a:schemeClr val="bg1"/>
            </a:solidFill>
            <a:ln w="6350">
              <a:solidFill>
                <a:schemeClr val="bg1"/>
              </a:solidFill>
            </a:ln>
          </p:spPr>
          <p:txBody>
            <a:bodyPr vert="horz" wrap="square" lIns="91440" tIns="45720" rIns="91440" bIns="45720" numCol="1" anchor="t" anchorCtr="0" compatLnSpc="1">
              <a:prstTxWarp prst="textNoShape">
                <a:avLst/>
              </a:prstTxWarp>
            </a:bodyPr>
            <a:lstStyle/>
            <a:p>
              <a:endParaRPr lang="en-US" dirty="0"/>
            </a:p>
          </p:txBody>
        </p:sp>
      </p:grpSp>
      <p:grpSp>
        <p:nvGrpSpPr>
          <p:cNvPr id="52" name="Group 51"/>
          <p:cNvGrpSpPr/>
          <p:nvPr/>
        </p:nvGrpSpPr>
        <p:grpSpPr>
          <a:xfrm>
            <a:off x="3333451" y="1252015"/>
            <a:ext cx="1224000" cy="323007"/>
            <a:chOff x="3333451" y="1252015"/>
            <a:chExt cx="1224000" cy="323007"/>
          </a:xfrm>
        </p:grpSpPr>
        <p:sp>
          <p:nvSpPr>
            <p:cNvPr id="437" name="Round Diagonal Corner Rectangle 216"/>
            <p:cNvSpPr/>
            <p:nvPr/>
          </p:nvSpPr>
          <p:spPr>
            <a:xfrm>
              <a:off x="3333451" y="1252015"/>
              <a:ext cx="1224000" cy="323007"/>
            </a:xfrm>
            <a:prstGeom prst="round2DiagRect">
              <a:avLst>
                <a:gd name="adj1" fmla="val 21773"/>
                <a:gd name="adj2" fmla="val 0"/>
              </a:avLst>
            </a:prstGeom>
            <a:solidFill>
              <a:srgbClr val="0899CC"/>
            </a:solid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rPr>
                <a:t>Streaming</a:t>
              </a:r>
              <a:r>
                <a:rPr lang="en-US" sz="800" kern="0" dirty="0">
                  <a:solidFill>
                    <a:srgbClr val="FFFFFF"/>
                  </a:solidFill>
                  <a:latin typeface="Arial" panose="020B0604020202020204"/>
                </a:rPr>
                <a:t/>
              </a:r>
              <a:br>
                <a:rPr lang="en-US" sz="800" kern="0" dirty="0">
                  <a:solidFill>
                    <a:srgbClr val="FFFFFF"/>
                  </a:solidFill>
                  <a:latin typeface="Arial" panose="020B0604020202020204"/>
                </a:rPr>
              </a:br>
              <a:r>
                <a:rPr lang="en-US" sz="800" kern="0" dirty="0">
                  <a:solidFill>
                    <a:srgbClr val="FFFFFF"/>
                  </a:solidFill>
                  <a:latin typeface="Arial" panose="020B0604020202020204"/>
                </a:rPr>
                <a:t>a</a:t>
              </a:r>
              <a:r>
                <a:rPr lang="en-US" sz="800" kern="0" dirty="0" smtClean="0">
                  <a:solidFill>
                    <a:srgbClr val="FFFFFF"/>
                  </a:solidFill>
                  <a:latin typeface="Arial" panose="020B0604020202020204"/>
                </a:rPr>
                <a:t>nalytics</a:t>
              </a:r>
              <a:endParaRPr kumimoji="0" lang="en-US" sz="800" b="0" i="0" u="none" strike="noStrike" kern="0" cap="none" spc="0" normalizeH="0" baseline="0" noProof="0" dirty="0" smtClean="0">
                <a:ln>
                  <a:noFill/>
                </a:ln>
                <a:solidFill>
                  <a:srgbClr val="FFFFFF"/>
                </a:solidFill>
                <a:effectLst/>
                <a:uLnTx/>
                <a:uFillTx/>
                <a:latin typeface="Arial" panose="020B0604020202020204"/>
              </a:endParaRPr>
            </a:p>
          </p:txBody>
        </p:sp>
        <p:pic>
          <p:nvPicPr>
            <p:cNvPr id="438" name="Picture 164" descr="C:\Users\luj\Dropbox\SAG WORK\SAG WORK\SAG_PPT\Graphics Library_PPT\icons\icon35.png"/>
            <p:cNvPicPr>
              <a:picLocks noChangeAspect="1" noChangeArrowheads="1"/>
            </p:cNvPicPr>
            <p:nvPr/>
          </p:nvPicPr>
          <p:blipFill>
            <a:blip r:embed="rId26" cstate="print"/>
            <a:stretch>
              <a:fillRect/>
            </a:stretch>
          </p:blipFill>
          <p:spPr bwMode="auto">
            <a:xfrm>
              <a:off x="3402866" y="1279319"/>
              <a:ext cx="270402" cy="271552"/>
            </a:xfrm>
            <a:prstGeom prst="rect">
              <a:avLst/>
            </a:prstGeom>
            <a:noFill/>
            <a:extLst/>
          </p:spPr>
        </p:pic>
      </p:grpSp>
      <p:grpSp>
        <p:nvGrpSpPr>
          <p:cNvPr id="49" name="Group 48"/>
          <p:cNvGrpSpPr/>
          <p:nvPr/>
        </p:nvGrpSpPr>
        <p:grpSpPr>
          <a:xfrm>
            <a:off x="7229540" y="1251863"/>
            <a:ext cx="1224000" cy="323008"/>
            <a:chOff x="7229540" y="1251863"/>
            <a:chExt cx="1224000" cy="323008"/>
          </a:xfrm>
        </p:grpSpPr>
        <p:sp>
          <p:nvSpPr>
            <p:cNvPr id="440" name="Round Diagonal Corner Rectangle 216"/>
            <p:cNvSpPr/>
            <p:nvPr/>
          </p:nvSpPr>
          <p:spPr>
            <a:xfrm>
              <a:off x="7229540" y="1251863"/>
              <a:ext cx="1224000" cy="323008"/>
            </a:xfrm>
            <a:prstGeom prst="round2DiagRect">
              <a:avLst>
                <a:gd name="adj1" fmla="val 21773"/>
                <a:gd name="adj2" fmla="val 0"/>
              </a:avLst>
            </a:prstGeom>
            <a:solidFill>
              <a:srgbClr val="0899CC"/>
            </a:solid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55600" lvl="0" defTabSz="914400">
                <a:defRPr/>
              </a:pPr>
              <a:r>
                <a:rPr lang="en-US" sz="800" kern="0" dirty="0" smtClean="0">
                  <a:solidFill>
                    <a:srgbClr val="FFFFFF"/>
                  </a:solidFill>
                </a:rPr>
                <a:t>Edge</a:t>
              </a:r>
            </a:p>
            <a:p>
              <a:pPr marL="355600" lvl="0" defTabSz="914400">
                <a:defRPr/>
              </a:pPr>
              <a:r>
                <a:rPr lang="en-US" sz="800" kern="0" dirty="0" smtClean="0">
                  <a:solidFill>
                    <a:srgbClr val="FFFFFF"/>
                  </a:solidFill>
                </a:rPr>
                <a:t>analytics</a:t>
              </a:r>
              <a:endParaRPr lang="en-US" sz="800" kern="0" dirty="0">
                <a:solidFill>
                  <a:srgbClr val="FFFFFF"/>
                </a:solidFill>
              </a:endParaRPr>
            </a:p>
          </p:txBody>
        </p:sp>
        <p:pic>
          <p:nvPicPr>
            <p:cNvPr id="441" name="Picture 9"/>
            <p:cNvPicPr>
              <a:picLocks noChangeAspect="1" noChangeArrowheads="1"/>
            </p:cNvPicPr>
            <p:nvPr/>
          </p:nvPicPr>
          <p:blipFill>
            <a:blip r:embed="rId27" cstate="print">
              <a:biLevel thresh="25000"/>
              <a:extLst>
                <a:ext uri="{28A0092B-C50C-407E-A947-70E740481C1C}">
                  <a14:useLocalDpi xmlns:a14="http://schemas.microsoft.com/office/drawing/2010/main" val="0"/>
                </a:ext>
              </a:extLst>
            </a:blip>
            <a:srcRect/>
            <a:stretch>
              <a:fillRect/>
            </a:stretch>
          </p:blipFill>
          <p:spPr bwMode="auto">
            <a:xfrm>
              <a:off x="7311992" y="1335070"/>
              <a:ext cx="201149" cy="133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2" name="Freeform 41"/>
            <p:cNvSpPr>
              <a:spLocks noEditPoints="1"/>
            </p:cNvSpPr>
            <p:nvPr/>
          </p:nvSpPr>
          <p:spPr bwMode="auto">
            <a:xfrm>
              <a:off x="7300412" y="1282567"/>
              <a:ext cx="233533" cy="232297"/>
            </a:xfrm>
            <a:custGeom>
              <a:avLst/>
              <a:gdLst>
                <a:gd name="T0" fmla="*/ 143 w 389"/>
                <a:gd name="T1" fmla="*/ 387 h 387"/>
                <a:gd name="T2" fmla="*/ 139 w 389"/>
                <a:gd name="T3" fmla="*/ 342 h 387"/>
                <a:gd name="T4" fmla="*/ 57 w 389"/>
                <a:gd name="T5" fmla="*/ 336 h 387"/>
                <a:gd name="T6" fmla="*/ 1 w 389"/>
                <a:gd name="T7" fmla="*/ 245 h 387"/>
                <a:gd name="T8" fmla="*/ 37 w 389"/>
                <a:gd name="T9" fmla="*/ 220 h 387"/>
                <a:gd name="T10" fmla="*/ 37 w 389"/>
                <a:gd name="T11" fmla="*/ 167 h 387"/>
                <a:gd name="T12" fmla="*/ 1 w 389"/>
                <a:gd name="T13" fmla="*/ 141 h 387"/>
                <a:gd name="T14" fmla="*/ 58 w 389"/>
                <a:gd name="T15" fmla="*/ 50 h 387"/>
                <a:gd name="T16" fmla="*/ 139 w 389"/>
                <a:gd name="T17" fmla="*/ 43 h 387"/>
                <a:gd name="T18" fmla="*/ 143 w 389"/>
                <a:gd name="T19" fmla="*/ 0 h 387"/>
                <a:gd name="T20" fmla="*/ 250 w 389"/>
                <a:gd name="T21" fmla="*/ 3 h 387"/>
                <a:gd name="T22" fmla="*/ 296 w 389"/>
                <a:gd name="T23" fmla="*/ 71 h 387"/>
                <a:gd name="T24" fmla="*/ 334 w 389"/>
                <a:gd name="T25" fmla="*/ 50 h 387"/>
                <a:gd name="T26" fmla="*/ 388 w 389"/>
                <a:gd name="T27" fmla="*/ 141 h 387"/>
                <a:gd name="T28" fmla="*/ 351 w 389"/>
                <a:gd name="T29" fmla="*/ 167 h 387"/>
                <a:gd name="T30" fmla="*/ 351 w 389"/>
                <a:gd name="T31" fmla="*/ 220 h 387"/>
                <a:gd name="T32" fmla="*/ 388 w 389"/>
                <a:gd name="T33" fmla="*/ 245 h 387"/>
                <a:gd name="T34" fmla="*/ 334 w 389"/>
                <a:gd name="T35" fmla="*/ 337 h 387"/>
                <a:gd name="T36" fmla="*/ 296 w 389"/>
                <a:gd name="T37" fmla="*/ 316 h 387"/>
                <a:gd name="T38" fmla="*/ 250 w 389"/>
                <a:gd name="T39" fmla="*/ 383 h 387"/>
                <a:gd name="T40" fmla="*/ 147 w 389"/>
                <a:gd name="T41" fmla="*/ 380 h 387"/>
                <a:gd name="T42" fmla="*/ 243 w 389"/>
                <a:gd name="T43" fmla="*/ 340 h 387"/>
                <a:gd name="T44" fmla="*/ 293 w 389"/>
                <a:gd name="T45" fmla="*/ 309 h 387"/>
                <a:gd name="T46" fmla="*/ 332 w 389"/>
                <a:gd name="T47" fmla="*/ 328 h 387"/>
                <a:gd name="T48" fmla="*/ 345 w 389"/>
                <a:gd name="T49" fmla="*/ 225 h 387"/>
                <a:gd name="T50" fmla="*/ 346 w 389"/>
                <a:gd name="T51" fmla="*/ 193 h 387"/>
                <a:gd name="T52" fmla="*/ 345 w 389"/>
                <a:gd name="T53" fmla="*/ 162 h 387"/>
                <a:gd name="T54" fmla="*/ 332 w 389"/>
                <a:gd name="T55" fmla="*/ 59 h 387"/>
                <a:gd name="T56" fmla="*/ 293 w 389"/>
                <a:gd name="T57" fmla="*/ 78 h 387"/>
                <a:gd name="T58" fmla="*/ 243 w 389"/>
                <a:gd name="T59" fmla="*/ 47 h 387"/>
                <a:gd name="T60" fmla="*/ 147 w 389"/>
                <a:gd name="T61" fmla="*/ 7 h 387"/>
                <a:gd name="T62" fmla="*/ 144 w 389"/>
                <a:gd name="T63" fmla="*/ 49 h 387"/>
                <a:gd name="T64" fmla="*/ 92 w 389"/>
                <a:gd name="T65" fmla="*/ 79 h 387"/>
                <a:gd name="T66" fmla="*/ 9 w 389"/>
                <a:gd name="T67" fmla="*/ 142 h 387"/>
                <a:gd name="T68" fmla="*/ 45 w 389"/>
                <a:gd name="T69" fmla="*/ 166 h 387"/>
                <a:gd name="T70" fmla="*/ 45 w 389"/>
                <a:gd name="T71" fmla="*/ 221 h 387"/>
                <a:gd name="T72" fmla="*/ 9 w 389"/>
                <a:gd name="T73" fmla="*/ 245 h 387"/>
                <a:gd name="T74" fmla="*/ 92 w 389"/>
                <a:gd name="T75" fmla="*/ 308 h 387"/>
                <a:gd name="T76" fmla="*/ 144 w 389"/>
                <a:gd name="T77" fmla="*/ 336 h 387"/>
                <a:gd name="T78" fmla="*/ 147 w 389"/>
                <a:gd name="T79" fmla="*/ 380 h 387"/>
                <a:gd name="T80" fmla="*/ 143 w 389"/>
                <a:gd name="T81" fmla="*/ 4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89" h="387">
                  <a:moveTo>
                    <a:pt x="247" y="387"/>
                  </a:moveTo>
                  <a:cubicBezTo>
                    <a:pt x="143" y="387"/>
                    <a:pt x="143" y="387"/>
                    <a:pt x="143" y="387"/>
                  </a:cubicBezTo>
                  <a:cubicBezTo>
                    <a:pt x="141" y="387"/>
                    <a:pt x="139" y="385"/>
                    <a:pt x="139" y="383"/>
                  </a:cubicBezTo>
                  <a:cubicBezTo>
                    <a:pt x="139" y="342"/>
                    <a:pt x="139" y="342"/>
                    <a:pt x="139" y="342"/>
                  </a:cubicBezTo>
                  <a:cubicBezTo>
                    <a:pt x="126" y="337"/>
                    <a:pt x="109" y="329"/>
                    <a:pt x="93" y="316"/>
                  </a:cubicBezTo>
                  <a:cubicBezTo>
                    <a:pt x="57" y="336"/>
                    <a:pt x="57" y="336"/>
                    <a:pt x="57" y="336"/>
                  </a:cubicBezTo>
                  <a:cubicBezTo>
                    <a:pt x="56" y="338"/>
                    <a:pt x="53" y="337"/>
                    <a:pt x="52" y="335"/>
                  </a:cubicBezTo>
                  <a:cubicBezTo>
                    <a:pt x="1" y="245"/>
                    <a:pt x="1" y="245"/>
                    <a:pt x="1" y="245"/>
                  </a:cubicBezTo>
                  <a:cubicBezTo>
                    <a:pt x="0" y="244"/>
                    <a:pt x="0" y="241"/>
                    <a:pt x="2" y="240"/>
                  </a:cubicBezTo>
                  <a:cubicBezTo>
                    <a:pt x="37" y="220"/>
                    <a:pt x="37" y="220"/>
                    <a:pt x="37" y="220"/>
                  </a:cubicBezTo>
                  <a:cubicBezTo>
                    <a:pt x="36" y="211"/>
                    <a:pt x="35" y="202"/>
                    <a:pt x="35" y="193"/>
                  </a:cubicBezTo>
                  <a:cubicBezTo>
                    <a:pt x="35" y="185"/>
                    <a:pt x="36" y="176"/>
                    <a:pt x="37" y="167"/>
                  </a:cubicBezTo>
                  <a:cubicBezTo>
                    <a:pt x="2" y="146"/>
                    <a:pt x="2" y="146"/>
                    <a:pt x="2" y="146"/>
                  </a:cubicBezTo>
                  <a:cubicBezTo>
                    <a:pt x="0" y="145"/>
                    <a:pt x="0" y="143"/>
                    <a:pt x="1" y="141"/>
                  </a:cubicBezTo>
                  <a:cubicBezTo>
                    <a:pt x="52" y="52"/>
                    <a:pt x="52" y="52"/>
                    <a:pt x="52" y="52"/>
                  </a:cubicBezTo>
                  <a:cubicBezTo>
                    <a:pt x="54" y="50"/>
                    <a:pt x="56" y="49"/>
                    <a:pt x="58" y="50"/>
                  </a:cubicBezTo>
                  <a:cubicBezTo>
                    <a:pt x="93" y="71"/>
                    <a:pt x="93" y="71"/>
                    <a:pt x="93" y="71"/>
                  </a:cubicBezTo>
                  <a:cubicBezTo>
                    <a:pt x="107" y="59"/>
                    <a:pt x="123" y="49"/>
                    <a:pt x="139" y="43"/>
                  </a:cubicBezTo>
                  <a:cubicBezTo>
                    <a:pt x="139" y="3"/>
                    <a:pt x="139" y="3"/>
                    <a:pt x="139" y="3"/>
                  </a:cubicBezTo>
                  <a:cubicBezTo>
                    <a:pt x="139" y="1"/>
                    <a:pt x="141" y="0"/>
                    <a:pt x="143" y="0"/>
                  </a:cubicBezTo>
                  <a:cubicBezTo>
                    <a:pt x="247" y="0"/>
                    <a:pt x="247" y="0"/>
                    <a:pt x="247" y="0"/>
                  </a:cubicBezTo>
                  <a:cubicBezTo>
                    <a:pt x="249" y="0"/>
                    <a:pt x="250" y="1"/>
                    <a:pt x="250" y="3"/>
                  </a:cubicBezTo>
                  <a:cubicBezTo>
                    <a:pt x="250" y="44"/>
                    <a:pt x="250" y="44"/>
                    <a:pt x="250" y="44"/>
                  </a:cubicBezTo>
                  <a:cubicBezTo>
                    <a:pt x="267" y="51"/>
                    <a:pt x="283" y="60"/>
                    <a:pt x="296" y="71"/>
                  </a:cubicBezTo>
                  <a:cubicBezTo>
                    <a:pt x="331" y="50"/>
                    <a:pt x="331" y="50"/>
                    <a:pt x="331" y="50"/>
                  </a:cubicBezTo>
                  <a:cubicBezTo>
                    <a:pt x="332" y="50"/>
                    <a:pt x="333" y="50"/>
                    <a:pt x="334" y="50"/>
                  </a:cubicBezTo>
                  <a:cubicBezTo>
                    <a:pt x="335" y="50"/>
                    <a:pt x="336" y="51"/>
                    <a:pt x="336" y="52"/>
                  </a:cubicBezTo>
                  <a:cubicBezTo>
                    <a:pt x="388" y="141"/>
                    <a:pt x="388" y="141"/>
                    <a:pt x="388" y="141"/>
                  </a:cubicBezTo>
                  <a:cubicBezTo>
                    <a:pt x="389" y="143"/>
                    <a:pt x="388" y="145"/>
                    <a:pt x="387" y="146"/>
                  </a:cubicBezTo>
                  <a:cubicBezTo>
                    <a:pt x="351" y="167"/>
                    <a:pt x="351" y="167"/>
                    <a:pt x="351" y="167"/>
                  </a:cubicBezTo>
                  <a:cubicBezTo>
                    <a:pt x="353" y="176"/>
                    <a:pt x="353" y="185"/>
                    <a:pt x="353" y="193"/>
                  </a:cubicBezTo>
                  <a:cubicBezTo>
                    <a:pt x="353" y="202"/>
                    <a:pt x="353" y="211"/>
                    <a:pt x="351" y="220"/>
                  </a:cubicBezTo>
                  <a:cubicBezTo>
                    <a:pt x="387" y="240"/>
                    <a:pt x="387" y="240"/>
                    <a:pt x="387" y="240"/>
                  </a:cubicBezTo>
                  <a:cubicBezTo>
                    <a:pt x="388" y="241"/>
                    <a:pt x="389" y="244"/>
                    <a:pt x="388" y="245"/>
                  </a:cubicBezTo>
                  <a:cubicBezTo>
                    <a:pt x="336" y="335"/>
                    <a:pt x="336" y="335"/>
                    <a:pt x="336" y="335"/>
                  </a:cubicBezTo>
                  <a:cubicBezTo>
                    <a:pt x="336" y="336"/>
                    <a:pt x="335" y="337"/>
                    <a:pt x="334" y="337"/>
                  </a:cubicBezTo>
                  <a:cubicBezTo>
                    <a:pt x="333" y="337"/>
                    <a:pt x="332" y="337"/>
                    <a:pt x="331" y="336"/>
                  </a:cubicBezTo>
                  <a:cubicBezTo>
                    <a:pt x="296" y="316"/>
                    <a:pt x="296" y="316"/>
                    <a:pt x="296" y="316"/>
                  </a:cubicBezTo>
                  <a:cubicBezTo>
                    <a:pt x="283" y="327"/>
                    <a:pt x="267" y="336"/>
                    <a:pt x="250" y="342"/>
                  </a:cubicBezTo>
                  <a:cubicBezTo>
                    <a:pt x="250" y="383"/>
                    <a:pt x="250" y="383"/>
                    <a:pt x="250" y="383"/>
                  </a:cubicBezTo>
                  <a:cubicBezTo>
                    <a:pt x="250" y="385"/>
                    <a:pt x="249" y="387"/>
                    <a:pt x="247" y="387"/>
                  </a:cubicBezTo>
                  <a:close/>
                  <a:moveTo>
                    <a:pt x="147" y="380"/>
                  </a:moveTo>
                  <a:cubicBezTo>
                    <a:pt x="243" y="380"/>
                    <a:pt x="243" y="380"/>
                    <a:pt x="243" y="380"/>
                  </a:cubicBezTo>
                  <a:cubicBezTo>
                    <a:pt x="243" y="340"/>
                    <a:pt x="243" y="340"/>
                    <a:pt x="243" y="340"/>
                  </a:cubicBezTo>
                  <a:cubicBezTo>
                    <a:pt x="243" y="338"/>
                    <a:pt x="244" y="337"/>
                    <a:pt x="245" y="336"/>
                  </a:cubicBezTo>
                  <a:cubicBezTo>
                    <a:pt x="263" y="330"/>
                    <a:pt x="280" y="320"/>
                    <a:pt x="293" y="309"/>
                  </a:cubicBezTo>
                  <a:cubicBezTo>
                    <a:pt x="294" y="308"/>
                    <a:pt x="296" y="307"/>
                    <a:pt x="297" y="308"/>
                  </a:cubicBezTo>
                  <a:cubicBezTo>
                    <a:pt x="332" y="328"/>
                    <a:pt x="332" y="328"/>
                    <a:pt x="332" y="328"/>
                  </a:cubicBezTo>
                  <a:cubicBezTo>
                    <a:pt x="380" y="245"/>
                    <a:pt x="380" y="245"/>
                    <a:pt x="380" y="245"/>
                  </a:cubicBezTo>
                  <a:cubicBezTo>
                    <a:pt x="345" y="225"/>
                    <a:pt x="345" y="225"/>
                    <a:pt x="345" y="225"/>
                  </a:cubicBezTo>
                  <a:cubicBezTo>
                    <a:pt x="344" y="224"/>
                    <a:pt x="343" y="223"/>
                    <a:pt x="343" y="221"/>
                  </a:cubicBezTo>
                  <a:cubicBezTo>
                    <a:pt x="345" y="211"/>
                    <a:pt x="346" y="202"/>
                    <a:pt x="346" y="193"/>
                  </a:cubicBezTo>
                  <a:cubicBezTo>
                    <a:pt x="346" y="185"/>
                    <a:pt x="345" y="176"/>
                    <a:pt x="343" y="166"/>
                  </a:cubicBezTo>
                  <a:cubicBezTo>
                    <a:pt x="343" y="164"/>
                    <a:pt x="344" y="163"/>
                    <a:pt x="345" y="162"/>
                  </a:cubicBezTo>
                  <a:cubicBezTo>
                    <a:pt x="380" y="142"/>
                    <a:pt x="380" y="142"/>
                    <a:pt x="380" y="142"/>
                  </a:cubicBezTo>
                  <a:cubicBezTo>
                    <a:pt x="332" y="59"/>
                    <a:pt x="332" y="59"/>
                    <a:pt x="332" y="59"/>
                  </a:cubicBezTo>
                  <a:cubicBezTo>
                    <a:pt x="297" y="79"/>
                    <a:pt x="297" y="79"/>
                    <a:pt x="297" y="79"/>
                  </a:cubicBezTo>
                  <a:cubicBezTo>
                    <a:pt x="296" y="79"/>
                    <a:pt x="294" y="79"/>
                    <a:pt x="293" y="78"/>
                  </a:cubicBezTo>
                  <a:cubicBezTo>
                    <a:pt x="280" y="67"/>
                    <a:pt x="263" y="57"/>
                    <a:pt x="245" y="50"/>
                  </a:cubicBezTo>
                  <a:cubicBezTo>
                    <a:pt x="244" y="50"/>
                    <a:pt x="243" y="49"/>
                    <a:pt x="243" y="47"/>
                  </a:cubicBezTo>
                  <a:cubicBezTo>
                    <a:pt x="243" y="7"/>
                    <a:pt x="243" y="7"/>
                    <a:pt x="243" y="7"/>
                  </a:cubicBezTo>
                  <a:cubicBezTo>
                    <a:pt x="147" y="7"/>
                    <a:pt x="147" y="7"/>
                    <a:pt x="147" y="7"/>
                  </a:cubicBezTo>
                  <a:cubicBezTo>
                    <a:pt x="147" y="46"/>
                    <a:pt x="147" y="46"/>
                    <a:pt x="147" y="46"/>
                  </a:cubicBezTo>
                  <a:cubicBezTo>
                    <a:pt x="147" y="47"/>
                    <a:pt x="146" y="49"/>
                    <a:pt x="144" y="49"/>
                  </a:cubicBezTo>
                  <a:cubicBezTo>
                    <a:pt x="128" y="55"/>
                    <a:pt x="110" y="66"/>
                    <a:pt x="96" y="78"/>
                  </a:cubicBezTo>
                  <a:cubicBezTo>
                    <a:pt x="95" y="79"/>
                    <a:pt x="93" y="79"/>
                    <a:pt x="92" y="79"/>
                  </a:cubicBezTo>
                  <a:cubicBezTo>
                    <a:pt x="57" y="59"/>
                    <a:pt x="57" y="59"/>
                    <a:pt x="57" y="59"/>
                  </a:cubicBezTo>
                  <a:cubicBezTo>
                    <a:pt x="9" y="142"/>
                    <a:pt x="9" y="142"/>
                    <a:pt x="9" y="142"/>
                  </a:cubicBezTo>
                  <a:cubicBezTo>
                    <a:pt x="43" y="162"/>
                    <a:pt x="43" y="162"/>
                    <a:pt x="43" y="162"/>
                  </a:cubicBezTo>
                  <a:cubicBezTo>
                    <a:pt x="45" y="163"/>
                    <a:pt x="45" y="164"/>
                    <a:pt x="45" y="166"/>
                  </a:cubicBezTo>
                  <a:cubicBezTo>
                    <a:pt x="43" y="175"/>
                    <a:pt x="43" y="184"/>
                    <a:pt x="43" y="193"/>
                  </a:cubicBezTo>
                  <a:cubicBezTo>
                    <a:pt x="43" y="202"/>
                    <a:pt x="43" y="212"/>
                    <a:pt x="45" y="221"/>
                  </a:cubicBezTo>
                  <a:cubicBezTo>
                    <a:pt x="45" y="223"/>
                    <a:pt x="45" y="224"/>
                    <a:pt x="43" y="225"/>
                  </a:cubicBezTo>
                  <a:cubicBezTo>
                    <a:pt x="9" y="245"/>
                    <a:pt x="9" y="245"/>
                    <a:pt x="9" y="245"/>
                  </a:cubicBezTo>
                  <a:cubicBezTo>
                    <a:pt x="57" y="328"/>
                    <a:pt x="57" y="328"/>
                    <a:pt x="57" y="328"/>
                  </a:cubicBezTo>
                  <a:cubicBezTo>
                    <a:pt x="92" y="308"/>
                    <a:pt x="92" y="308"/>
                    <a:pt x="92" y="308"/>
                  </a:cubicBezTo>
                  <a:cubicBezTo>
                    <a:pt x="93" y="307"/>
                    <a:pt x="95" y="308"/>
                    <a:pt x="96" y="309"/>
                  </a:cubicBezTo>
                  <a:cubicBezTo>
                    <a:pt x="109" y="320"/>
                    <a:pt x="126" y="330"/>
                    <a:pt x="144" y="336"/>
                  </a:cubicBezTo>
                  <a:cubicBezTo>
                    <a:pt x="146" y="337"/>
                    <a:pt x="147" y="338"/>
                    <a:pt x="147" y="340"/>
                  </a:cubicBezTo>
                  <a:lnTo>
                    <a:pt x="147" y="380"/>
                  </a:lnTo>
                  <a:close/>
                  <a:moveTo>
                    <a:pt x="143" y="46"/>
                  </a:moveTo>
                  <a:cubicBezTo>
                    <a:pt x="143" y="46"/>
                    <a:pt x="143" y="46"/>
                    <a:pt x="143" y="46"/>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sp>
        <p:nvSpPr>
          <p:cNvPr id="3" name="Footer Placeholder 2"/>
          <p:cNvSpPr>
            <a:spLocks noGrp="1"/>
          </p:cNvSpPr>
          <p:nvPr>
            <p:ph type="ftr" sz="quarter" idx="12"/>
          </p:nvPr>
        </p:nvSpPr>
        <p:spPr/>
        <p:txBody>
          <a:bodyPr/>
          <a:lstStyle/>
          <a:p>
            <a:r>
              <a:rPr lang="en-US" smtClean="0"/>
              <a:t>© 2018 Software AG. All rights reserved. For internal use only</a:t>
            </a:r>
            <a:endParaRPr lang="en-US" dirty="0" smtClean="0"/>
          </a:p>
        </p:txBody>
      </p:sp>
    </p:spTree>
    <p:custDataLst>
      <p:custData r:id="rId1"/>
    </p:custDataLst>
    <p:extLst>
      <p:ext uri="{BB962C8B-B14F-4D97-AF65-F5344CB8AC3E}">
        <p14:creationId xmlns:p14="http://schemas.microsoft.com/office/powerpoint/2010/main" val="179508118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Digital Business Platform</a:t>
            </a:r>
            <a:endParaRPr lang="en-US" dirty="0"/>
          </a:p>
        </p:txBody>
      </p:sp>
      <p:sp>
        <p:nvSpPr>
          <p:cNvPr id="4" name="Text Placeholder 3"/>
          <p:cNvSpPr>
            <a:spLocks noGrp="1"/>
          </p:cNvSpPr>
          <p:nvPr>
            <p:ph type="body" sz="quarter" idx="13"/>
          </p:nvPr>
        </p:nvSpPr>
        <p:spPr/>
        <p:txBody>
          <a:bodyPr/>
          <a:lstStyle/>
          <a:p>
            <a:r>
              <a:rPr lang="en-US" dirty="0" smtClean="0"/>
              <a:t>Your Digital Capabilities</a:t>
            </a:r>
            <a:endParaRPr lang="en-US" dirty="0"/>
          </a:p>
        </p:txBody>
      </p:sp>
      <p:sp>
        <p:nvSpPr>
          <p:cNvPr id="5" name="Round Diagonal Corner Rectangle 53"/>
          <p:cNvSpPr>
            <a:spLocks/>
          </p:cNvSpPr>
          <p:nvPr>
            <p:custDataLst>
              <p:tags r:id="rId2"/>
            </p:custDataLst>
          </p:nvPr>
        </p:nvSpPr>
        <p:spPr>
          <a:xfrm>
            <a:off x="198783" y="1267200"/>
            <a:ext cx="8643068" cy="3200950"/>
          </a:xfrm>
          <a:prstGeom prst="round2DiagRect">
            <a:avLst>
              <a:gd name="adj1" fmla="val 2605"/>
              <a:gd name="adj2" fmla="val 0"/>
            </a:avLst>
          </a:prstGeom>
          <a:solidFill>
            <a:schemeClr val="bg1"/>
          </a:solidFill>
          <a:ln w="19050">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sz="1400" kern="0" dirty="0">
              <a:solidFill>
                <a:srgbClr val="000000"/>
              </a:solidFill>
              <a:latin typeface="Arial"/>
            </a:endParaRPr>
          </a:p>
        </p:txBody>
      </p:sp>
      <p:sp>
        <p:nvSpPr>
          <p:cNvPr id="17" name="Round Diagonal Corner Rectangle 62"/>
          <p:cNvSpPr/>
          <p:nvPr/>
        </p:nvSpPr>
        <p:spPr>
          <a:xfrm>
            <a:off x="1981200" y="3033786"/>
            <a:ext cx="6756107" cy="864000"/>
          </a:xfrm>
          <a:prstGeom prst="round2DiagRect">
            <a:avLst>
              <a:gd name="adj1" fmla="val 9596"/>
              <a:gd name="adj2" fmla="val 0"/>
            </a:avLst>
          </a:prstGeom>
          <a:solidFill>
            <a:schemeClr val="bg1">
              <a:lumMod val="95000"/>
            </a:schemeClr>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sz="1400" kern="0" dirty="0">
              <a:solidFill>
                <a:srgbClr val="000000"/>
              </a:solidFill>
              <a:latin typeface="Arial"/>
            </a:endParaRPr>
          </a:p>
        </p:txBody>
      </p:sp>
      <p:sp>
        <p:nvSpPr>
          <p:cNvPr id="6" name="Round Diagonal Corner Rectangle 62"/>
          <p:cNvSpPr/>
          <p:nvPr/>
        </p:nvSpPr>
        <p:spPr>
          <a:xfrm>
            <a:off x="432000" y="1152000"/>
            <a:ext cx="1440000" cy="3479267"/>
          </a:xfrm>
          <a:prstGeom prst="round2DiagRect">
            <a:avLst>
              <a:gd name="adj1" fmla="val 5606"/>
              <a:gd name="adj2" fmla="val 0"/>
            </a:avLst>
          </a:prstGeom>
          <a:solidFill>
            <a:schemeClr val="bg1">
              <a:lumMod val="95000"/>
            </a:schemeClr>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sz="1400" kern="0" dirty="0">
              <a:solidFill>
                <a:srgbClr val="000000"/>
              </a:solidFill>
              <a:latin typeface="Arial"/>
            </a:endParaRPr>
          </a:p>
        </p:txBody>
      </p:sp>
      <p:sp>
        <p:nvSpPr>
          <p:cNvPr id="7" name="Round Diagonal Corner Rectangle 62"/>
          <p:cNvSpPr/>
          <p:nvPr/>
        </p:nvSpPr>
        <p:spPr>
          <a:xfrm>
            <a:off x="1981200" y="1152001"/>
            <a:ext cx="6756107" cy="864000"/>
          </a:xfrm>
          <a:prstGeom prst="round2DiagRect">
            <a:avLst>
              <a:gd name="adj1" fmla="val 9596"/>
              <a:gd name="adj2" fmla="val 0"/>
            </a:avLst>
          </a:prstGeom>
          <a:solidFill>
            <a:schemeClr val="bg1">
              <a:lumMod val="95000"/>
            </a:schemeClr>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sz="1400" kern="0" dirty="0">
              <a:solidFill>
                <a:srgbClr val="000000"/>
              </a:solidFill>
              <a:latin typeface="Arial"/>
            </a:endParaRPr>
          </a:p>
        </p:txBody>
      </p:sp>
      <p:sp>
        <p:nvSpPr>
          <p:cNvPr id="8" name="Round Diagonal Corner Rectangle 62"/>
          <p:cNvSpPr/>
          <p:nvPr/>
        </p:nvSpPr>
        <p:spPr>
          <a:xfrm>
            <a:off x="1981200" y="2087870"/>
            <a:ext cx="6756107" cy="864000"/>
          </a:xfrm>
          <a:prstGeom prst="round2DiagRect">
            <a:avLst>
              <a:gd name="adj1" fmla="val 9596"/>
              <a:gd name="adj2" fmla="val 0"/>
            </a:avLst>
          </a:prstGeom>
          <a:solidFill>
            <a:schemeClr val="bg1">
              <a:lumMod val="95000"/>
            </a:schemeClr>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sz="1400" kern="0" dirty="0">
              <a:solidFill>
                <a:srgbClr val="000000"/>
              </a:solidFill>
              <a:latin typeface="Arial"/>
            </a:endParaRPr>
          </a:p>
        </p:txBody>
      </p:sp>
      <p:sp>
        <p:nvSpPr>
          <p:cNvPr id="9" name="Textfeld 176"/>
          <p:cNvSpPr txBox="1"/>
          <p:nvPr/>
        </p:nvSpPr>
        <p:spPr>
          <a:xfrm>
            <a:off x="432000" y="1159736"/>
            <a:ext cx="1440000" cy="41549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050" dirty="0">
                <a:solidFill>
                  <a:srgbClr val="0899CC"/>
                </a:solidFill>
                <a:latin typeface="Arial"/>
              </a:rPr>
              <a:t>BUSINESS &amp; IT</a:t>
            </a:r>
            <a:br>
              <a:rPr lang="en-US" sz="1050" dirty="0">
                <a:solidFill>
                  <a:srgbClr val="0899CC"/>
                </a:solidFill>
                <a:latin typeface="Arial"/>
              </a:rPr>
            </a:br>
            <a:r>
              <a:rPr lang="en-US" sz="1050" dirty="0">
                <a:solidFill>
                  <a:srgbClr val="0899CC"/>
                </a:solidFill>
                <a:latin typeface="Arial"/>
              </a:rPr>
              <a:t>TRANSFORMATION</a:t>
            </a:r>
          </a:p>
        </p:txBody>
      </p:sp>
      <p:sp>
        <p:nvSpPr>
          <p:cNvPr id="10" name="Textfeld 198"/>
          <p:cNvSpPr txBox="1"/>
          <p:nvPr/>
        </p:nvSpPr>
        <p:spPr>
          <a:xfrm>
            <a:off x="1981200" y="2102427"/>
            <a:ext cx="1311019" cy="415498"/>
          </a:xfrm>
          <a:prstGeom prst="rect">
            <a:avLst/>
          </a:prstGeom>
          <a:noFill/>
        </p:spPr>
        <p:txBody>
          <a:bodyPr wrap="square" rtlCol="0">
            <a:spAutoFit/>
          </a:bodyPr>
          <a:lstStyle>
            <a:defPPr>
              <a:defRPr lang="de-DE"/>
            </a:defPPr>
            <a:lvl1pPr marR="0" lvl="0" indent="0" defTabSz="914400" fontAlgn="auto">
              <a:lnSpc>
                <a:spcPct val="100000"/>
              </a:lnSpc>
              <a:spcBef>
                <a:spcPts val="0"/>
              </a:spcBef>
              <a:spcAft>
                <a:spcPts val="0"/>
              </a:spcAft>
              <a:buClrTx/>
              <a:buSzTx/>
              <a:buFontTx/>
              <a:buNone/>
              <a:tabLst/>
              <a:defRPr sz="1050">
                <a:solidFill>
                  <a:srgbClr val="0899CC"/>
                </a:solidFill>
                <a:latin typeface="Arial"/>
              </a:defRPr>
            </a:lvl1pPr>
          </a:lstStyle>
          <a:p>
            <a:r>
              <a:rPr lang="en-US" dirty="0" smtClean="0"/>
              <a:t>PROCESS &amp; APPLICATIONS</a:t>
            </a:r>
            <a:endParaRPr lang="en-US" dirty="0"/>
          </a:p>
        </p:txBody>
      </p:sp>
      <p:sp>
        <p:nvSpPr>
          <p:cNvPr id="11" name="Textfeld 245"/>
          <p:cNvSpPr txBox="1"/>
          <p:nvPr/>
        </p:nvSpPr>
        <p:spPr>
          <a:xfrm>
            <a:off x="1981200" y="1156132"/>
            <a:ext cx="1311019" cy="415498"/>
          </a:xfrm>
          <a:prstGeom prst="rect">
            <a:avLst/>
          </a:prstGeom>
          <a:noFill/>
        </p:spPr>
        <p:txBody>
          <a:bodyPr wrap="square" rtlCol="0">
            <a:spAutoFit/>
          </a:bodyPr>
          <a:lstStyle>
            <a:defPPr>
              <a:defRPr lang="de-DE"/>
            </a:defPPr>
            <a:lvl1pPr marR="0" lvl="0" indent="0" defTabSz="914400" fontAlgn="auto">
              <a:lnSpc>
                <a:spcPct val="100000"/>
              </a:lnSpc>
              <a:spcBef>
                <a:spcPts val="0"/>
              </a:spcBef>
              <a:spcAft>
                <a:spcPts val="0"/>
              </a:spcAft>
              <a:buClrTx/>
              <a:buSzTx/>
              <a:buFontTx/>
              <a:buNone/>
              <a:tabLst/>
              <a:defRPr sz="1050">
                <a:solidFill>
                  <a:srgbClr val="0899CC"/>
                </a:solidFill>
                <a:latin typeface="Arial"/>
              </a:defRPr>
            </a:lvl1pPr>
          </a:lstStyle>
          <a:p>
            <a:r>
              <a:rPr lang="en-US" dirty="0"/>
              <a:t>ANALYTICS &amp; DECISIONS</a:t>
            </a:r>
          </a:p>
        </p:txBody>
      </p:sp>
      <p:sp>
        <p:nvSpPr>
          <p:cNvPr id="12" name="Textfeld 226"/>
          <p:cNvSpPr txBox="1"/>
          <p:nvPr/>
        </p:nvSpPr>
        <p:spPr>
          <a:xfrm>
            <a:off x="1981200" y="3043210"/>
            <a:ext cx="1304174" cy="415498"/>
          </a:xfrm>
          <a:prstGeom prst="rect">
            <a:avLst/>
          </a:prstGeom>
          <a:noFill/>
        </p:spPr>
        <p:txBody>
          <a:bodyPr wrap="square" rtlCol="0">
            <a:spAutoFit/>
          </a:bodyPr>
          <a:lstStyle>
            <a:defPPr>
              <a:defRPr lang="de-DE"/>
            </a:defPPr>
            <a:lvl1pPr marR="0" lvl="0" indent="0" defTabSz="914400" fontAlgn="auto">
              <a:lnSpc>
                <a:spcPct val="100000"/>
              </a:lnSpc>
              <a:spcBef>
                <a:spcPts val="0"/>
              </a:spcBef>
              <a:spcAft>
                <a:spcPts val="0"/>
              </a:spcAft>
              <a:buClrTx/>
              <a:buSzTx/>
              <a:buFontTx/>
              <a:buNone/>
              <a:tabLst/>
              <a:defRPr sz="1050">
                <a:solidFill>
                  <a:srgbClr val="0899CC"/>
                </a:solidFill>
                <a:latin typeface="Arial"/>
              </a:defRPr>
            </a:lvl1pPr>
          </a:lstStyle>
          <a:p>
            <a:r>
              <a:rPr lang="en-US" dirty="0" smtClean="0"/>
              <a:t>INTEGRATION &amp; API</a:t>
            </a:r>
            <a:endParaRPr lang="en-US" dirty="0"/>
          </a:p>
        </p:txBody>
      </p:sp>
      <p:sp>
        <p:nvSpPr>
          <p:cNvPr id="13" name="Round Diagonal Corner Rectangle 62"/>
          <p:cNvSpPr/>
          <p:nvPr/>
        </p:nvSpPr>
        <p:spPr>
          <a:xfrm>
            <a:off x="1981200" y="3983571"/>
            <a:ext cx="6756107" cy="647695"/>
          </a:xfrm>
          <a:prstGeom prst="round2DiagRect">
            <a:avLst>
              <a:gd name="adj1" fmla="val 17280"/>
              <a:gd name="adj2" fmla="val 0"/>
            </a:avLst>
          </a:prstGeom>
          <a:solidFill>
            <a:schemeClr val="bg1">
              <a:lumMod val="95000"/>
            </a:schemeClr>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sz="1400" kern="0" dirty="0">
              <a:solidFill>
                <a:srgbClr val="000000"/>
              </a:solidFill>
              <a:latin typeface="Arial"/>
            </a:endParaRPr>
          </a:p>
        </p:txBody>
      </p:sp>
      <p:sp>
        <p:nvSpPr>
          <p:cNvPr id="14" name="Textfeld 239"/>
          <p:cNvSpPr txBox="1"/>
          <p:nvPr/>
        </p:nvSpPr>
        <p:spPr>
          <a:xfrm>
            <a:off x="1981200" y="4008972"/>
            <a:ext cx="1311019" cy="253916"/>
          </a:xfrm>
          <a:prstGeom prst="rect">
            <a:avLst/>
          </a:prstGeom>
          <a:noFill/>
        </p:spPr>
        <p:txBody>
          <a:bodyPr wrap="square" rtlCol="0">
            <a:spAutoFit/>
          </a:bodyPr>
          <a:lstStyle>
            <a:defPPr>
              <a:defRPr lang="de-DE"/>
            </a:defPPr>
            <a:lvl1pPr marR="0" lvl="0" indent="0" defTabSz="914400" fontAlgn="auto">
              <a:lnSpc>
                <a:spcPct val="100000"/>
              </a:lnSpc>
              <a:spcBef>
                <a:spcPts val="0"/>
              </a:spcBef>
              <a:spcAft>
                <a:spcPts val="0"/>
              </a:spcAft>
              <a:buClrTx/>
              <a:buSzTx/>
              <a:buFontTx/>
              <a:buNone/>
              <a:tabLst/>
              <a:defRPr sz="1050">
                <a:solidFill>
                  <a:srgbClr val="0899CC"/>
                </a:solidFill>
                <a:latin typeface="Arial"/>
              </a:defRPr>
            </a:lvl1pPr>
          </a:lstStyle>
          <a:p>
            <a:r>
              <a:rPr lang="en-US" dirty="0" smtClean="0"/>
              <a:t>DEVICES</a:t>
            </a:r>
            <a:endParaRPr lang="en-US" dirty="0"/>
          </a:p>
        </p:txBody>
      </p:sp>
      <p:sp>
        <p:nvSpPr>
          <p:cNvPr id="15" name="Rechteck 6"/>
          <p:cNvSpPr/>
          <p:nvPr/>
        </p:nvSpPr>
        <p:spPr>
          <a:xfrm rot="10800000" flipH="1">
            <a:off x="8489426" y="1152001"/>
            <a:ext cx="271038" cy="3479265"/>
          </a:xfrm>
          <a:prstGeom prst="round1Rect">
            <a:avLst>
              <a:gd name="adj" fmla="val 34381"/>
            </a:avLst>
          </a:prstGeom>
          <a:solidFill>
            <a:schemeClr val="bg1">
              <a:lumMod val="85000"/>
            </a:schemeClr>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sz="1400" kern="0" dirty="0">
              <a:solidFill>
                <a:srgbClr val="000000"/>
              </a:solidFill>
              <a:latin typeface="Arial"/>
            </a:endParaRPr>
          </a:p>
        </p:txBody>
      </p:sp>
      <p:sp>
        <p:nvSpPr>
          <p:cNvPr id="16" name="Textfeld 198"/>
          <p:cNvSpPr txBox="1"/>
          <p:nvPr/>
        </p:nvSpPr>
        <p:spPr>
          <a:xfrm rot="5400000">
            <a:off x="7441897" y="2764674"/>
            <a:ext cx="2366096" cy="253916"/>
          </a:xfrm>
          <a:prstGeom prst="rect">
            <a:avLst/>
          </a:prstGeom>
          <a:noFill/>
        </p:spPr>
        <p:txBody>
          <a:bodyPr wrap="square" rtlCol="0">
            <a:spAutoFit/>
          </a:bodyPr>
          <a:lstStyle>
            <a:defPPr>
              <a:defRPr lang="de-DE"/>
            </a:defPPr>
            <a:lvl1pPr marR="0" lvl="0" indent="0" defTabSz="914400" fontAlgn="auto">
              <a:lnSpc>
                <a:spcPct val="100000"/>
              </a:lnSpc>
              <a:spcBef>
                <a:spcPts val="0"/>
              </a:spcBef>
              <a:spcAft>
                <a:spcPts val="0"/>
              </a:spcAft>
              <a:buClrTx/>
              <a:buSzTx/>
              <a:buFontTx/>
              <a:buNone/>
              <a:tabLst/>
              <a:defRPr sz="1050">
                <a:solidFill>
                  <a:srgbClr val="0899CC"/>
                </a:solidFill>
                <a:latin typeface="Arial"/>
              </a:defRPr>
            </a:lvl1pPr>
          </a:lstStyle>
          <a:p>
            <a:pPr algn="ctr"/>
            <a:r>
              <a:rPr lang="en-US" dirty="0"/>
              <a:t>INTERNET OF THINGS</a:t>
            </a:r>
          </a:p>
        </p:txBody>
      </p:sp>
      <p:sp>
        <p:nvSpPr>
          <p:cNvPr id="19" name="Round Diagonal Corner Rectangle 216"/>
          <p:cNvSpPr/>
          <p:nvPr/>
        </p:nvSpPr>
        <p:spPr>
          <a:xfrm>
            <a:off x="508944" y="4216858"/>
            <a:ext cx="1260000" cy="323007"/>
          </a:xfrm>
          <a:prstGeom prst="round2DiagRect">
            <a:avLst>
              <a:gd name="adj1" fmla="val 21773"/>
              <a:gd name="adj2" fmla="val 0"/>
            </a:avLst>
          </a:prstGeom>
          <a:solidFill>
            <a:schemeClr val="bg2"/>
          </a:solid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240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Process</a:t>
            </a:r>
          </a:p>
          <a:p>
            <a:pPr marL="3240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analytics</a:t>
            </a:r>
          </a:p>
        </p:txBody>
      </p:sp>
      <p:pic>
        <p:nvPicPr>
          <p:cNvPr id="20" name="Picture 164" descr="C:\Users\luj\Dropbox\SAG WORK\SAG WORK\SAG_PPT\Graphics Library_PPT\icons\icon35.png"/>
          <p:cNvPicPr>
            <a:picLocks noChangeAspect="1" noChangeArrowheads="1"/>
          </p:cNvPicPr>
          <p:nvPr/>
        </p:nvPicPr>
        <p:blipFill>
          <a:blip r:embed="rId5" cstate="print"/>
          <a:stretch>
            <a:fillRect/>
          </a:stretch>
        </p:blipFill>
        <p:spPr bwMode="auto">
          <a:xfrm>
            <a:off x="592078" y="4285907"/>
            <a:ext cx="185004" cy="185004"/>
          </a:xfrm>
          <a:prstGeom prst="rect">
            <a:avLst/>
          </a:prstGeom>
          <a:noFill/>
          <a:extLst/>
        </p:spPr>
      </p:pic>
      <p:grpSp>
        <p:nvGrpSpPr>
          <p:cNvPr id="21" name="Gruppieren 155"/>
          <p:cNvGrpSpPr/>
          <p:nvPr/>
        </p:nvGrpSpPr>
        <p:grpSpPr>
          <a:xfrm>
            <a:off x="508942" y="1639560"/>
            <a:ext cx="1260000" cy="323007"/>
            <a:chOff x="319413" y="1105260"/>
            <a:chExt cx="1338867" cy="343225"/>
          </a:xfrm>
          <a:solidFill>
            <a:schemeClr val="accent6"/>
          </a:solidFill>
        </p:grpSpPr>
        <p:sp>
          <p:nvSpPr>
            <p:cNvPr id="22" name="Round Diagonal Corner Rectangle 216"/>
            <p:cNvSpPr/>
            <p:nvPr/>
          </p:nvSpPr>
          <p:spPr>
            <a:xfrm>
              <a:off x="319413" y="1105260"/>
              <a:ext cx="1338867" cy="343225"/>
            </a:xfrm>
            <a:prstGeom prst="round2DiagRect">
              <a:avLst>
                <a:gd name="adj1" fmla="val 21773"/>
                <a:gd name="adj2" fmla="val 0"/>
              </a:avLst>
            </a:prstGeom>
            <a:grp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240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Business strategy </a:t>
              </a:r>
              <a:b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b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&amp; planning</a:t>
              </a:r>
            </a:p>
          </p:txBody>
        </p:sp>
        <p:pic>
          <p:nvPicPr>
            <p:cNvPr id="23" name="Picture 164" descr="C:\Users\luj\Dropbox\SAG WORK\SAG WORK\SAG_PPT\Graphics Library_PPT\icons\icon35.png"/>
            <p:cNvPicPr>
              <a:picLocks noChangeAspect="1" noChangeArrowheads="1"/>
            </p:cNvPicPr>
            <p:nvPr/>
          </p:nvPicPr>
          <p:blipFill>
            <a:blip r:embed="rId6" cstate="print"/>
            <a:stretch>
              <a:fillRect/>
            </a:stretch>
          </p:blipFill>
          <p:spPr bwMode="auto">
            <a:xfrm>
              <a:off x="407750" y="1178310"/>
              <a:ext cx="196583" cy="197083"/>
            </a:xfrm>
            <a:prstGeom prst="rect">
              <a:avLst/>
            </a:prstGeom>
            <a:grpFill/>
            <a:ln w="19050">
              <a:noFill/>
            </a:ln>
            <a:extLst/>
          </p:spPr>
        </p:pic>
      </p:grpSp>
      <p:sp>
        <p:nvSpPr>
          <p:cNvPr id="25" name="Round Diagonal Corner Rectangle 216"/>
          <p:cNvSpPr/>
          <p:nvPr/>
        </p:nvSpPr>
        <p:spPr>
          <a:xfrm>
            <a:off x="508942" y="2498660"/>
            <a:ext cx="1260000" cy="323007"/>
          </a:xfrm>
          <a:prstGeom prst="round2DiagRect">
            <a:avLst>
              <a:gd name="adj1" fmla="val 21773"/>
              <a:gd name="adj2" fmla="val 0"/>
            </a:avLst>
          </a:prstGeom>
          <a:solidFill>
            <a:schemeClr val="accent6"/>
          </a:solid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240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Design &amp; </a:t>
            </a:r>
          </a:p>
          <a:p>
            <a:pPr marL="3240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analysis</a:t>
            </a:r>
          </a:p>
        </p:txBody>
      </p:sp>
      <p:pic>
        <p:nvPicPr>
          <p:cNvPr id="26" name="Picture 164" descr="C:\Users\luj\Dropbox\SAG WORK\SAG WORK\SAG_PPT\Graphics Library_PPT\icons\icon35.png"/>
          <p:cNvPicPr>
            <a:picLocks noChangeAspect="1" noChangeArrowheads="1"/>
          </p:cNvPicPr>
          <p:nvPr/>
        </p:nvPicPr>
        <p:blipFill>
          <a:blip r:embed="rId7" cstate="print"/>
          <a:stretch>
            <a:fillRect/>
          </a:stretch>
        </p:blipFill>
        <p:spPr bwMode="auto">
          <a:xfrm>
            <a:off x="592175" y="2567808"/>
            <a:ext cx="184847" cy="184847"/>
          </a:xfrm>
          <a:prstGeom prst="rect">
            <a:avLst/>
          </a:prstGeom>
          <a:noFill/>
          <a:extLst/>
        </p:spPr>
      </p:pic>
      <p:sp>
        <p:nvSpPr>
          <p:cNvPr id="28" name="Round Diagonal Corner Rectangle 216"/>
          <p:cNvSpPr/>
          <p:nvPr/>
        </p:nvSpPr>
        <p:spPr>
          <a:xfrm>
            <a:off x="508942" y="2928210"/>
            <a:ext cx="1260000" cy="323007"/>
          </a:xfrm>
          <a:prstGeom prst="round2DiagRect">
            <a:avLst>
              <a:gd name="adj1" fmla="val 21773"/>
              <a:gd name="adj2" fmla="val 0"/>
            </a:avLst>
          </a:prstGeom>
          <a:solidFill>
            <a:schemeClr val="bg2"/>
          </a:solid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240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Risk &amp; compliance </a:t>
            </a:r>
          </a:p>
          <a:p>
            <a:pPr marL="3240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management</a:t>
            </a:r>
          </a:p>
        </p:txBody>
      </p:sp>
      <p:pic>
        <p:nvPicPr>
          <p:cNvPr id="29" name="Picture 164" descr="C:\Users\luj\Dropbox\SAG WORK\SAG WORK\SAG_PPT\Graphics Library_PPT\icons\icon35.png"/>
          <p:cNvPicPr>
            <a:picLocks noChangeAspect="1" noChangeArrowheads="1"/>
          </p:cNvPicPr>
          <p:nvPr/>
        </p:nvPicPr>
        <p:blipFill>
          <a:blip r:embed="rId8" cstate="print"/>
          <a:stretch>
            <a:fillRect/>
          </a:stretch>
        </p:blipFill>
        <p:spPr bwMode="auto">
          <a:xfrm>
            <a:off x="592076" y="2997259"/>
            <a:ext cx="185004" cy="185004"/>
          </a:xfrm>
          <a:prstGeom prst="rect">
            <a:avLst/>
          </a:prstGeom>
          <a:noFill/>
          <a:extLst/>
        </p:spPr>
      </p:pic>
      <p:sp>
        <p:nvSpPr>
          <p:cNvPr id="31" name="Round Diagonal Corner Rectangle 216"/>
          <p:cNvSpPr/>
          <p:nvPr/>
        </p:nvSpPr>
        <p:spPr>
          <a:xfrm>
            <a:off x="508942" y="3357760"/>
            <a:ext cx="1260000" cy="323007"/>
          </a:xfrm>
          <a:prstGeom prst="round2DiagRect">
            <a:avLst>
              <a:gd name="adj1" fmla="val 21773"/>
              <a:gd name="adj2" fmla="val 0"/>
            </a:avLst>
          </a:prstGeom>
          <a:solidFill>
            <a:schemeClr val="accent6"/>
          </a:solid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240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rPr>
              <a:t>Portfolio</a:t>
            </a:r>
          </a:p>
          <a:p>
            <a:pPr marL="324000" marR="0" lvl="0" indent="0" defTabSz="914400" eaLnBrk="1" fontAlgn="auto" latinLnBrk="0" hangingPunct="1">
              <a:lnSpc>
                <a:spcPct val="100000"/>
              </a:lnSpc>
              <a:spcBef>
                <a:spcPts val="0"/>
              </a:spcBef>
              <a:spcAft>
                <a:spcPts val="0"/>
              </a:spcAft>
              <a:buClrTx/>
              <a:buSzTx/>
              <a:buFontTx/>
              <a:buNone/>
              <a:tabLst/>
              <a:defRPr/>
            </a:pPr>
            <a:r>
              <a:rPr lang="en-US" sz="800" kern="0" dirty="0" smtClean="0">
                <a:solidFill>
                  <a:srgbClr val="FFFFFF"/>
                </a:solidFill>
                <a:latin typeface="Arial" panose="020B0604020202020204"/>
              </a:rPr>
              <a:t>management</a:t>
            </a:r>
            <a:endParaRPr kumimoji="0" lang="en-US" sz="800" b="0" i="0" u="none" strike="noStrike" kern="0" cap="none" spc="0" normalizeH="0" baseline="0" noProof="0" dirty="0" smtClean="0">
              <a:ln>
                <a:noFill/>
              </a:ln>
              <a:solidFill>
                <a:srgbClr val="FFFFFF"/>
              </a:solidFill>
              <a:effectLst/>
              <a:uLnTx/>
              <a:uFillTx/>
              <a:latin typeface="Arial" panose="020B0604020202020204"/>
            </a:endParaRPr>
          </a:p>
        </p:txBody>
      </p:sp>
      <p:pic>
        <p:nvPicPr>
          <p:cNvPr id="32" name="Picture 164" descr="C:\Users\luj\Dropbox\SAG WORK\SAG WORK\SAG_PPT\Graphics Library_PPT\icons\icon35.png"/>
          <p:cNvPicPr>
            <a:picLocks noChangeAspect="1" noChangeArrowheads="1"/>
          </p:cNvPicPr>
          <p:nvPr/>
        </p:nvPicPr>
        <p:blipFill>
          <a:blip r:embed="rId9" cstate="print"/>
          <a:stretch>
            <a:fillRect/>
          </a:stretch>
        </p:blipFill>
        <p:spPr bwMode="auto">
          <a:xfrm>
            <a:off x="592076" y="3426809"/>
            <a:ext cx="185004" cy="185004"/>
          </a:xfrm>
          <a:prstGeom prst="rect">
            <a:avLst/>
          </a:prstGeom>
          <a:noFill/>
          <a:extLst/>
        </p:spPr>
      </p:pic>
      <p:sp>
        <p:nvSpPr>
          <p:cNvPr id="34" name="Round Diagonal Corner Rectangle 216"/>
          <p:cNvSpPr/>
          <p:nvPr/>
        </p:nvSpPr>
        <p:spPr>
          <a:xfrm>
            <a:off x="508942" y="3787310"/>
            <a:ext cx="1260000" cy="323007"/>
          </a:xfrm>
          <a:prstGeom prst="round2DiagRect">
            <a:avLst>
              <a:gd name="adj1" fmla="val 21773"/>
              <a:gd name="adj2" fmla="val 0"/>
            </a:avLst>
          </a:prstGeom>
          <a:solidFill>
            <a:schemeClr val="accent6"/>
          </a:solid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240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rPr>
              <a:t>Enterprise</a:t>
            </a:r>
          </a:p>
          <a:p>
            <a:pPr marL="324000" marR="0" lvl="0" indent="0" defTabSz="914400" eaLnBrk="1" fontAlgn="auto" latinLnBrk="0" hangingPunct="1">
              <a:lnSpc>
                <a:spcPct val="100000"/>
              </a:lnSpc>
              <a:spcBef>
                <a:spcPts val="0"/>
              </a:spcBef>
              <a:spcAft>
                <a:spcPts val="0"/>
              </a:spcAft>
              <a:buClrTx/>
              <a:buSzTx/>
              <a:buFontTx/>
              <a:buNone/>
              <a:tabLst/>
              <a:defRPr/>
            </a:pPr>
            <a:r>
              <a:rPr lang="en-US" sz="800" kern="0" dirty="0" smtClean="0">
                <a:solidFill>
                  <a:srgbClr val="FFFFFF"/>
                </a:solidFill>
                <a:latin typeface="Arial" panose="020B0604020202020204"/>
              </a:rPr>
              <a:t>architecture</a:t>
            </a:r>
            <a:endParaRPr kumimoji="0" lang="en-US" sz="800" b="0" i="0" u="none" strike="noStrike" kern="0" cap="none" spc="0" normalizeH="0" baseline="0" noProof="0" dirty="0" smtClean="0">
              <a:ln>
                <a:noFill/>
              </a:ln>
              <a:solidFill>
                <a:srgbClr val="FFFFFF"/>
              </a:solidFill>
              <a:effectLst/>
              <a:uLnTx/>
              <a:uFillTx/>
              <a:latin typeface="Arial" panose="020B0604020202020204"/>
            </a:endParaRPr>
          </a:p>
        </p:txBody>
      </p:sp>
      <p:pic>
        <p:nvPicPr>
          <p:cNvPr id="35" name="Picture 164" descr="C:\Users\luj\Dropbox\SAG WORK\SAG WORK\SAG_PPT\Graphics Library_PPT\icons\icon35.png"/>
          <p:cNvPicPr>
            <a:picLocks noChangeAspect="1" noChangeArrowheads="1"/>
          </p:cNvPicPr>
          <p:nvPr/>
        </p:nvPicPr>
        <p:blipFill>
          <a:blip r:embed="rId10" cstate="print"/>
          <a:stretch>
            <a:fillRect/>
          </a:stretch>
        </p:blipFill>
        <p:spPr bwMode="auto">
          <a:xfrm>
            <a:off x="592076" y="3856233"/>
            <a:ext cx="185004" cy="185160"/>
          </a:xfrm>
          <a:prstGeom prst="rect">
            <a:avLst/>
          </a:prstGeom>
          <a:noFill/>
          <a:extLst/>
        </p:spPr>
      </p:pic>
      <p:sp>
        <p:nvSpPr>
          <p:cNvPr id="37" name="Round Diagonal Corner Rectangle 216"/>
          <p:cNvSpPr/>
          <p:nvPr/>
        </p:nvSpPr>
        <p:spPr>
          <a:xfrm>
            <a:off x="508942" y="2069110"/>
            <a:ext cx="1260000" cy="323007"/>
          </a:xfrm>
          <a:prstGeom prst="round2DiagRect">
            <a:avLst>
              <a:gd name="adj1" fmla="val 21773"/>
              <a:gd name="adj2" fmla="val 0"/>
            </a:avLst>
          </a:prstGeom>
          <a:solidFill>
            <a:schemeClr val="accent6"/>
          </a:solid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240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Customer </a:t>
            </a:r>
          </a:p>
          <a:p>
            <a:pPr marL="3240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journeys</a:t>
            </a:r>
          </a:p>
        </p:txBody>
      </p:sp>
      <p:pic>
        <p:nvPicPr>
          <p:cNvPr id="38" name="Picture 32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2312" y="2094392"/>
            <a:ext cx="248816" cy="242336"/>
          </a:xfrm>
          <a:prstGeom prst="rect">
            <a:avLst/>
          </a:prstGeom>
        </p:spPr>
      </p:pic>
      <p:grpSp>
        <p:nvGrpSpPr>
          <p:cNvPr id="232" name="Group 231"/>
          <p:cNvGrpSpPr/>
          <p:nvPr/>
        </p:nvGrpSpPr>
        <p:grpSpPr>
          <a:xfrm>
            <a:off x="7229540" y="3508454"/>
            <a:ext cx="1224000" cy="323007"/>
            <a:chOff x="7229540" y="3508454"/>
            <a:chExt cx="1224000" cy="323007"/>
          </a:xfrm>
        </p:grpSpPr>
        <p:sp>
          <p:nvSpPr>
            <p:cNvPr id="242" name="Round Diagonal Corner Rectangle 216"/>
            <p:cNvSpPr/>
            <p:nvPr/>
          </p:nvSpPr>
          <p:spPr>
            <a:xfrm>
              <a:off x="7229540" y="3508454"/>
              <a:ext cx="1224000" cy="323007"/>
            </a:xfrm>
            <a:prstGeom prst="round2DiagRect">
              <a:avLst>
                <a:gd name="adj1" fmla="val 21773"/>
                <a:gd name="adj2" fmla="val 0"/>
              </a:avLst>
            </a:prstGeom>
            <a:solidFill>
              <a:schemeClr val="bg2"/>
            </a:solid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B2B &amp; managed </a:t>
              </a:r>
            </a:p>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file transfer</a:t>
              </a:r>
            </a:p>
          </p:txBody>
        </p:sp>
        <p:pic>
          <p:nvPicPr>
            <p:cNvPr id="243" name="Picture 164" descr="C:\Users\luj\Dropbox\SAG WORK\SAG WORK\SAG_PPT\Graphics Library_PPT\icons\icon35.png"/>
            <p:cNvPicPr>
              <a:picLocks noChangeAspect="1" noChangeArrowheads="1"/>
            </p:cNvPicPr>
            <p:nvPr/>
          </p:nvPicPr>
          <p:blipFill>
            <a:blip r:embed="rId12" cstate="print"/>
            <a:stretch>
              <a:fillRect/>
            </a:stretch>
          </p:blipFill>
          <p:spPr bwMode="auto">
            <a:xfrm>
              <a:off x="7312674" y="3576674"/>
              <a:ext cx="185004" cy="185004"/>
            </a:xfrm>
            <a:prstGeom prst="rect">
              <a:avLst/>
            </a:prstGeom>
            <a:noFill/>
            <a:extLst/>
          </p:spPr>
        </p:pic>
      </p:grpSp>
      <p:grpSp>
        <p:nvGrpSpPr>
          <p:cNvPr id="230" name="Group 229"/>
          <p:cNvGrpSpPr/>
          <p:nvPr/>
        </p:nvGrpSpPr>
        <p:grpSpPr>
          <a:xfrm>
            <a:off x="4632147" y="3508454"/>
            <a:ext cx="1224000" cy="323007"/>
            <a:chOff x="4632147" y="3508454"/>
            <a:chExt cx="1224000" cy="323007"/>
          </a:xfrm>
        </p:grpSpPr>
        <p:sp>
          <p:nvSpPr>
            <p:cNvPr id="245" name="Round Diagonal Corner Rectangle 216"/>
            <p:cNvSpPr/>
            <p:nvPr/>
          </p:nvSpPr>
          <p:spPr>
            <a:xfrm>
              <a:off x="4632147" y="3508454"/>
              <a:ext cx="1224000" cy="323007"/>
            </a:xfrm>
            <a:prstGeom prst="round2DiagRect">
              <a:avLst>
                <a:gd name="adj1" fmla="val 21773"/>
                <a:gd name="adj2" fmla="val 0"/>
              </a:avLst>
            </a:prstGeom>
            <a:solidFill>
              <a:schemeClr val="bg2"/>
            </a:solid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API &amp; service </a:t>
              </a:r>
            </a:p>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catalog</a:t>
              </a:r>
            </a:p>
          </p:txBody>
        </p:sp>
        <p:grpSp>
          <p:nvGrpSpPr>
            <p:cNvPr id="246" name="Group 245"/>
            <p:cNvGrpSpPr/>
            <p:nvPr/>
          </p:nvGrpSpPr>
          <p:grpSpPr>
            <a:xfrm>
              <a:off x="4709538" y="3575780"/>
              <a:ext cx="192184" cy="192184"/>
              <a:chOff x="1190625" y="2290763"/>
              <a:chExt cx="498475" cy="498475"/>
            </a:xfrm>
          </p:grpSpPr>
          <p:sp>
            <p:nvSpPr>
              <p:cNvPr id="247" name="Rectangle 6"/>
              <p:cNvSpPr>
                <a:spLocks noChangeArrowheads="1"/>
              </p:cNvSpPr>
              <p:nvPr/>
            </p:nvSpPr>
            <p:spPr bwMode="auto">
              <a:xfrm>
                <a:off x="1371600" y="2290763"/>
                <a:ext cx="136525" cy="136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8" name="Rectangle 7"/>
              <p:cNvSpPr>
                <a:spLocks noChangeArrowheads="1"/>
              </p:cNvSpPr>
              <p:nvPr/>
            </p:nvSpPr>
            <p:spPr bwMode="auto">
              <a:xfrm>
                <a:off x="1190625" y="2290763"/>
                <a:ext cx="136525" cy="136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9" name="Rectangle 8"/>
              <p:cNvSpPr>
                <a:spLocks noChangeArrowheads="1"/>
              </p:cNvSpPr>
              <p:nvPr/>
            </p:nvSpPr>
            <p:spPr bwMode="auto">
              <a:xfrm>
                <a:off x="1552575" y="2290763"/>
                <a:ext cx="136525" cy="136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0" name="Rectangle 9"/>
              <p:cNvSpPr>
                <a:spLocks noChangeArrowheads="1"/>
              </p:cNvSpPr>
              <p:nvPr/>
            </p:nvSpPr>
            <p:spPr bwMode="auto">
              <a:xfrm>
                <a:off x="1371600" y="2471738"/>
                <a:ext cx="136525" cy="136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1" name="Rectangle 10"/>
              <p:cNvSpPr>
                <a:spLocks noChangeArrowheads="1"/>
              </p:cNvSpPr>
              <p:nvPr/>
            </p:nvSpPr>
            <p:spPr bwMode="auto">
              <a:xfrm>
                <a:off x="1190625" y="2471738"/>
                <a:ext cx="136525" cy="136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2" name="Rectangle 11"/>
              <p:cNvSpPr>
                <a:spLocks noChangeArrowheads="1"/>
              </p:cNvSpPr>
              <p:nvPr/>
            </p:nvSpPr>
            <p:spPr bwMode="auto">
              <a:xfrm>
                <a:off x="1552575" y="2471738"/>
                <a:ext cx="136525" cy="136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3" name="Rectangle 12"/>
              <p:cNvSpPr>
                <a:spLocks noChangeArrowheads="1"/>
              </p:cNvSpPr>
              <p:nvPr/>
            </p:nvSpPr>
            <p:spPr bwMode="auto">
              <a:xfrm>
                <a:off x="1371600" y="2652713"/>
                <a:ext cx="136525" cy="136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4" name="Rectangle 13"/>
              <p:cNvSpPr>
                <a:spLocks noChangeArrowheads="1"/>
              </p:cNvSpPr>
              <p:nvPr/>
            </p:nvSpPr>
            <p:spPr bwMode="auto">
              <a:xfrm>
                <a:off x="1190625" y="2652713"/>
                <a:ext cx="136525" cy="136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5" name="Rectangle 14"/>
              <p:cNvSpPr>
                <a:spLocks noChangeArrowheads="1"/>
              </p:cNvSpPr>
              <p:nvPr/>
            </p:nvSpPr>
            <p:spPr bwMode="auto">
              <a:xfrm>
                <a:off x="1552575" y="2652713"/>
                <a:ext cx="136525" cy="136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28" name="Group 227"/>
          <p:cNvGrpSpPr/>
          <p:nvPr/>
        </p:nvGrpSpPr>
        <p:grpSpPr>
          <a:xfrm>
            <a:off x="2034755" y="3508454"/>
            <a:ext cx="1224000" cy="323007"/>
            <a:chOff x="2034755" y="3508454"/>
            <a:chExt cx="1224000" cy="323007"/>
          </a:xfrm>
          <a:solidFill>
            <a:schemeClr val="accent6"/>
          </a:solidFill>
        </p:grpSpPr>
        <p:sp>
          <p:nvSpPr>
            <p:cNvPr id="257" name="Round Diagonal Corner Rectangle 216"/>
            <p:cNvSpPr/>
            <p:nvPr/>
          </p:nvSpPr>
          <p:spPr>
            <a:xfrm>
              <a:off x="2034755" y="3508454"/>
              <a:ext cx="1224000" cy="323007"/>
            </a:xfrm>
            <a:prstGeom prst="round2DiagRect">
              <a:avLst>
                <a:gd name="adj1" fmla="val 21773"/>
                <a:gd name="adj2" fmla="val 0"/>
              </a:avLst>
            </a:prstGeom>
            <a:grp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rPr>
                <a:t>API</a:t>
              </a:r>
              <a:endParaRPr lang="en-US" sz="800" kern="0" noProof="0" dirty="0">
                <a:solidFill>
                  <a:srgbClr val="FFFFFF"/>
                </a:solidFill>
                <a:latin typeface="Arial" panose="020B0604020202020204"/>
              </a:endParaRPr>
            </a:p>
            <a:p>
              <a:pPr marL="355600" marR="0" lvl="0" indent="0" defTabSz="914400" eaLnBrk="1" fontAlgn="auto" latinLnBrk="0" hangingPunct="1">
                <a:lnSpc>
                  <a:spcPct val="100000"/>
                </a:lnSpc>
                <a:spcBef>
                  <a:spcPts val="0"/>
                </a:spcBef>
                <a:spcAft>
                  <a:spcPts val="0"/>
                </a:spcAft>
                <a:buClrTx/>
                <a:buSzTx/>
                <a:buFontTx/>
                <a:buNone/>
                <a:tabLst/>
                <a:defRPr/>
              </a:pPr>
              <a:r>
                <a:rPr lang="en-US" sz="800" kern="0" dirty="0" smtClean="0">
                  <a:solidFill>
                    <a:srgbClr val="FFFFFF"/>
                  </a:solidFill>
                  <a:latin typeface="Arial" panose="020B0604020202020204"/>
                </a:rPr>
                <a:t>gateway</a:t>
              </a:r>
              <a:endParaRPr kumimoji="0" lang="en-US" sz="800" b="0" i="0" u="none" strike="noStrike" kern="0" cap="none" spc="0" normalizeH="0" baseline="0" noProof="0" dirty="0" smtClean="0">
                <a:ln>
                  <a:noFill/>
                </a:ln>
                <a:solidFill>
                  <a:srgbClr val="FFFFFF"/>
                </a:solidFill>
                <a:effectLst/>
                <a:uLnTx/>
                <a:uFillTx/>
                <a:latin typeface="Arial" panose="020B0604020202020204"/>
              </a:endParaRPr>
            </a:p>
          </p:txBody>
        </p:sp>
        <p:sp>
          <p:nvSpPr>
            <p:cNvPr id="258" name="Freeform 47"/>
            <p:cNvSpPr>
              <a:spLocks noEditPoints="1"/>
            </p:cNvSpPr>
            <p:nvPr/>
          </p:nvSpPr>
          <p:spPr bwMode="auto">
            <a:xfrm>
              <a:off x="2119579" y="3584515"/>
              <a:ext cx="176605" cy="174713"/>
            </a:xfrm>
            <a:custGeom>
              <a:avLst/>
              <a:gdLst>
                <a:gd name="T0" fmla="*/ 322 w 322"/>
                <a:gd name="T1" fmla="*/ 92 h 314"/>
                <a:gd name="T2" fmla="*/ 308 w 322"/>
                <a:gd name="T3" fmla="*/ 34 h 314"/>
                <a:gd name="T4" fmla="*/ 312 w 322"/>
                <a:gd name="T5" fmla="*/ 28 h 314"/>
                <a:gd name="T6" fmla="*/ 312 w 322"/>
                <a:gd name="T7" fmla="*/ 12 h 314"/>
                <a:gd name="T8" fmla="*/ 308 w 322"/>
                <a:gd name="T9" fmla="*/ 6 h 314"/>
                <a:gd name="T10" fmla="*/ 292 w 322"/>
                <a:gd name="T11" fmla="*/ 0 h 314"/>
                <a:gd name="T12" fmla="*/ 278 w 322"/>
                <a:gd name="T13" fmla="*/ 6 h 314"/>
                <a:gd name="T14" fmla="*/ 118 w 322"/>
                <a:gd name="T15" fmla="*/ 168 h 314"/>
                <a:gd name="T16" fmla="*/ 98 w 322"/>
                <a:gd name="T17" fmla="*/ 160 h 314"/>
                <a:gd name="T18" fmla="*/ 78 w 322"/>
                <a:gd name="T19" fmla="*/ 156 h 314"/>
                <a:gd name="T20" fmla="*/ 62 w 322"/>
                <a:gd name="T21" fmla="*/ 158 h 314"/>
                <a:gd name="T22" fmla="*/ 34 w 322"/>
                <a:gd name="T23" fmla="*/ 170 h 314"/>
                <a:gd name="T24" fmla="*/ 12 w 322"/>
                <a:gd name="T25" fmla="*/ 192 h 314"/>
                <a:gd name="T26" fmla="*/ 0 w 322"/>
                <a:gd name="T27" fmla="*/ 220 h 314"/>
                <a:gd name="T28" fmla="*/ 0 w 322"/>
                <a:gd name="T29" fmla="*/ 236 h 314"/>
                <a:gd name="T30" fmla="*/ 6 w 322"/>
                <a:gd name="T31" fmla="*/ 266 h 314"/>
                <a:gd name="T32" fmla="*/ 22 w 322"/>
                <a:gd name="T33" fmla="*/ 290 h 314"/>
                <a:gd name="T34" fmla="*/ 48 w 322"/>
                <a:gd name="T35" fmla="*/ 308 h 314"/>
                <a:gd name="T36" fmla="*/ 78 w 322"/>
                <a:gd name="T37" fmla="*/ 314 h 314"/>
                <a:gd name="T38" fmla="*/ 94 w 322"/>
                <a:gd name="T39" fmla="*/ 312 h 314"/>
                <a:gd name="T40" fmla="*/ 122 w 322"/>
                <a:gd name="T41" fmla="*/ 300 h 314"/>
                <a:gd name="T42" fmla="*/ 144 w 322"/>
                <a:gd name="T43" fmla="*/ 280 h 314"/>
                <a:gd name="T44" fmla="*/ 156 w 322"/>
                <a:gd name="T45" fmla="*/ 252 h 314"/>
                <a:gd name="T46" fmla="*/ 156 w 322"/>
                <a:gd name="T47" fmla="*/ 236 h 314"/>
                <a:gd name="T48" fmla="*/ 154 w 322"/>
                <a:gd name="T49" fmla="*/ 214 h 314"/>
                <a:gd name="T50" fmla="*/ 146 w 322"/>
                <a:gd name="T51" fmla="*/ 196 h 314"/>
                <a:gd name="T52" fmla="*/ 250 w 322"/>
                <a:gd name="T53" fmla="*/ 150 h 314"/>
                <a:gd name="T54" fmla="*/ 242 w 322"/>
                <a:gd name="T55" fmla="*/ 100 h 314"/>
                <a:gd name="T56" fmla="*/ 300 w 322"/>
                <a:gd name="T57" fmla="*/ 114 h 314"/>
                <a:gd name="T58" fmla="*/ 78 w 322"/>
                <a:gd name="T59" fmla="*/ 270 h 314"/>
                <a:gd name="T60" fmla="*/ 64 w 322"/>
                <a:gd name="T61" fmla="*/ 268 h 314"/>
                <a:gd name="T62" fmla="*/ 52 w 322"/>
                <a:gd name="T63" fmla="*/ 260 h 314"/>
                <a:gd name="T64" fmla="*/ 46 w 322"/>
                <a:gd name="T65" fmla="*/ 250 h 314"/>
                <a:gd name="T66" fmla="*/ 42 w 322"/>
                <a:gd name="T67" fmla="*/ 236 h 314"/>
                <a:gd name="T68" fmla="*/ 42 w 322"/>
                <a:gd name="T69" fmla="*/ 228 h 314"/>
                <a:gd name="T70" fmla="*/ 48 w 322"/>
                <a:gd name="T71" fmla="*/ 216 h 314"/>
                <a:gd name="T72" fmla="*/ 58 w 322"/>
                <a:gd name="T73" fmla="*/ 206 h 314"/>
                <a:gd name="T74" fmla="*/ 70 w 322"/>
                <a:gd name="T75" fmla="*/ 200 h 314"/>
                <a:gd name="T76" fmla="*/ 78 w 322"/>
                <a:gd name="T77" fmla="*/ 200 h 314"/>
                <a:gd name="T78" fmla="*/ 92 w 322"/>
                <a:gd name="T79" fmla="*/ 202 h 314"/>
                <a:gd name="T80" fmla="*/ 104 w 322"/>
                <a:gd name="T81" fmla="*/ 210 h 314"/>
                <a:gd name="T82" fmla="*/ 112 w 322"/>
                <a:gd name="T83" fmla="*/ 222 h 314"/>
                <a:gd name="T84" fmla="*/ 114 w 322"/>
                <a:gd name="T85" fmla="*/ 236 h 314"/>
                <a:gd name="T86" fmla="*/ 114 w 322"/>
                <a:gd name="T87" fmla="*/ 242 h 314"/>
                <a:gd name="T88" fmla="*/ 108 w 322"/>
                <a:gd name="T89" fmla="*/ 256 h 314"/>
                <a:gd name="T90" fmla="*/ 98 w 322"/>
                <a:gd name="T91" fmla="*/ 264 h 314"/>
                <a:gd name="T92" fmla="*/ 86 w 322"/>
                <a:gd name="T93" fmla="*/ 270 h 314"/>
                <a:gd name="T94" fmla="*/ 78 w 322"/>
                <a:gd name="T95" fmla="*/ 27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2" h="314">
                  <a:moveTo>
                    <a:pt x="300" y="114"/>
                  </a:moveTo>
                  <a:lnTo>
                    <a:pt x="322" y="92"/>
                  </a:lnTo>
                  <a:lnTo>
                    <a:pt x="286" y="56"/>
                  </a:lnTo>
                  <a:lnTo>
                    <a:pt x="308" y="34"/>
                  </a:lnTo>
                  <a:lnTo>
                    <a:pt x="308" y="34"/>
                  </a:lnTo>
                  <a:lnTo>
                    <a:pt x="312" y="28"/>
                  </a:lnTo>
                  <a:lnTo>
                    <a:pt x="314" y="20"/>
                  </a:lnTo>
                  <a:lnTo>
                    <a:pt x="312" y="12"/>
                  </a:lnTo>
                  <a:lnTo>
                    <a:pt x="308" y="6"/>
                  </a:lnTo>
                  <a:lnTo>
                    <a:pt x="308" y="6"/>
                  </a:lnTo>
                  <a:lnTo>
                    <a:pt x="300" y="2"/>
                  </a:lnTo>
                  <a:lnTo>
                    <a:pt x="292" y="0"/>
                  </a:lnTo>
                  <a:lnTo>
                    <a:pt x="286" y="2"/>
                  </a:lnTo>
                  <a:lnTo>
                    <a:pt x="278" y="6"/>
                  </a:lnTo>
                  <a:lnTo>
                    <a:pt x="118" y="168"/>
                  </a:lnTo>
                  <a:lnTo>
                    <a:pt x="118" y="168"/>
                  </a:lnTo>
                  <a:lnTo>
                    <a:pt x="108" y="162"/>
                  </a:lnTo>
                  <a:lnTo>
                    <a:pt x="98" y="160"/>
                  </a:lnTo>
                  <a:lnTo>
                    <a:pt x="88" y="158"/>
                  </a:lnTo>
                  <a:lnTo>
                    <a:pt x="78" y="156"/>
                  </a:lnTo>
                  <a:lnTo>
                    <a:pt x="78" y="156"/>
                  </a:lnTo>
                  <a:lnTo>
                    <a:pt x="62" y="158"/>
                  </a:lnTo>
                  <a:lnTo>
                    <a:pt x="48" y="162"/>
                  </a:lnTo>
                  <a:lnTo>
                    <a:pt x="34" y="170"/>
                  </a:lnTo>
                  <a:lnTo>
                    <a:pt x="22" y="180"/>
                  </a:lnTo>
                  <a:lnTo>
                    <a:pt x="12" y="192"/>
                  </a:lnTo>
                  <a:lnTo>
                    <a:pt x="6" y="204"/>
                  </a:lnTo>
                  <a:lnTo>
                    <a:pt x="0" y="220"/>
                  </a:lnTo>
                  <a:lnTo>
                    <a:pt x="0" y="236"/>
                  </a:lnTo>
                  <a:lnTo>
                    <a:pt x="0" y="236"/>
                  </a:lnTo>
                  <a:lnTo>
                    <a:pt x="0" y="252"/>
                  </a:lnTo>
                  <a:lnTo>
                    <a:pt x="6" y="266"/>
                  </a:lnTo>
                  <a:lnTo>
                    <a:pt x="12" y="280"/>
                  </a:lnTo>
                  <a:lnTo>
                    <a:pt x="22" y="290"/>
                  </a:lnTo>
                  <a:lnTo>
                    <a:pt x="34" y="300"/>
                  </a:lnTo>
                  <a:lnTo>
                    <a:pt x="48" y="308"/>
                  </a:lnTo>
                  <a:lnTo>
                    <a:pt x="62" y="312"/>
                  </a:lnTo>
                  <a:lnTo>
                    <a:pt x="78" y="314"/>
                  </a:lnTo>
                  <a:lnTo>
                    <a:pt x="78" y="314"/>
                  </a:lnTo>
                  <a:lnTo>
                    <a:pt x="94" y="312"/>
                  </a:lnTo>
                  <a:lnTo>
                    <a:pt x="108" y="308"/>
                  </a:lnTo>
                  <a:lnTo>
                    <a:pt x="122" y="300"/>
                  </a:lnTo>
                  <a:lnTo>
                    <a:pt x="134" y="290"/>
                  </a:lnTo>
                  <a:lnTo>
                    <a:pt x="144" y="280"/>
                  </a:lnTo>
                  <a:lnTo>
                    <a:pt x="150" y="266"/>
                  </a:lnTo>
                  <a:lnTo>
                    <a:pt x="156" y="252"/>
                  </a:lnTo>
                  <a:lnTo>
                    <a:pt x="156" y="236"/>
                  </a:lnTo>
                  <a:lnTo>
                    <a:pt x="156" y="236"/>
                  </a:lnTo>
                  <a:lnTo>
                    <a:pt x="156" y="224"/>
                  </a:lnTo>
                  <a:lnTo>
                    <a:pt x="154" y="214"/>
                  </a:lnTo>
                  <a:lnTo>
                    <a:pt x="150" y="204"/>
                  </a:lnTo>
                  <a:lnTo>
                    <a:pt x="146" y="196"/>
                  </a:lnTo>
                  <a:lnTo>
                    <a:pt x="222" y="120"/>
                  </a:lnTo>
                  <a:lnTo>
                    <a:pt x="250" y="150"/>
                  </a:lnTo>
                  <a:lnTo>
                    <a:pt x="272" y="128"/>
                  </a:lnTo>
                  <a:lnTo>
                    <a:pt x="242" y="100"/>
                  </a:lnTo>
                  <a:lnTo>
                    <a:pt x="264" y="78"/>
                  </a:lnTo>
                  <a:lnTo>
                    <a:pt x="300" y="114"/>
                  </a:lnTo>
                  <a:close/>
                  <a:moveTo>
                    <a:pt x="78" y="270"/>
                  </a:moveTo>
                  <a:lnTo>
                    <a:pt x="78" y="270"/>
                  </a:lnTo>
                  <a:lnTo>
                    <a:pt x="70" y="270"/>
                  </a:lnTo>
                  <a:lnTo>
                    <a:pt x="64" y="268"/>
                  </a:lnTo>
                  <a:lnTo>
                    <a:pt x="58" y="264"/>
                  </a:lnTo>
                  <a:lnTo>
                    <a:pt x="52" y="260"/>
                  </a:lnTo>
                  <a:lnTo>
                    <a:pt x="48" y="256"/>
                  </a:lnTo>
                  <a:lnTo>
                    <a:pt x="46" y="250"/>
                  </a:lnTo>
                  <a:lnTo>
                    <a:pt x="42" y="242"/>
                  </a:lnTo>
                  <a:lnTo>
                    <a:pt x="42" y="236"/>
                  </a:lnTo>
                  <a:lnTo>
                    <a:pt x="42" y="236"/>
                  </a:lnTo>
                  <a:lnTo>
                    <a:pt x="42" y="228"/>
                  </a:lnTo>
                  <a:lnTo>
                    <a:pt x="46" y="222"/>
                  </a:lnTo>
                  <a:lnTo>
                    <a:pt x="48" y="216"/>
                  </a:lnTo>
                  <a:lnTo>
                    <a:pt x="52" y="210"/>
                  </a:lnTo>
                  <a:lnTo>
                    <a:pt x="58" y="206"/>
                  </a:lnTo>
                  <a:lnTo>
                    <a:pt x="64" y="202"/>
                  </a:lnTo>
                  <a:lnTo>
                    <a:pt x="70" y="200"/>
                  </a:lnTo>
                  <a:lnTo>
                    <a:pt x="78" y="200"/>
                  </a:lnTo>
                  <a:lnTo>
                    <a:pt x="78" y="200"/>
                  </a:lnTo>
                  <a:lnTo>
                    <a:pt x="86" y="200"/>
                  </a:lnTo>
                  <a:lnTo>
                    <a:pt x="92" y="202"/>
                  </a:lnTo>
                  <a:lnTo>
                    <a:pt x="98" y="206"/>
                  </a:lnTo>
                  <a:lnTo>
                    <a:pt x="104" y="210"/>
                  </a:lnTo>
                  <a:lnTo>
                    <a:pt x="108" y="216"/>
                  </a:lnTo>
                  <a:lnTo>
                    <a:pt x="112" y="222"/>
                  </a:lnTo>
                  <a:lnTo>
                    <a:pt x="114" y="228"/>
                  </a:lnTo>
                  <a:lnTo>
                    <a:pt x="114" y="236"/>
                  </a:lnTo>
                  <a:lnTo>
                    <a:pt x="114" y="236"/>
                  </a:lnTo>
                  <a:lnTo>
                    <a:pt x="114" y="242"/>
                  </a:lnTo>
                  <a:lnTo>
                    <a:pt x="112" y="250"/>
                  </a:lnTo>
                  <a:lnTo>
                    <a:pt x="108" y="256"/>
                  </a:lnTo>
                  <a:lnTo>
                    <a:pt x="104" y="260"/>
                  </a:lnTo>
                  <a:lnTo>
                    <a:pt x="98" y="264"/>
                  </a:lnTo>
                  <a:lnTo>
                    <a:pt x="92" y="268"/>
                  </a:lnTo>
                  <a:lnTo>
                    <a:pt x="86" y="270"/>
                  </a:lnTo>
                  <a:lnTo>
                    <a:pt x="78" y="270"/>
                  </a:lnTo>
                  <a:lnTo>
                    <a:pt x="78" y="2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29" name="Group 228"/>
          <p:cNvGrpSpPr/>
          <p:nvPr/>
        </p:nvGrpSpPr>
        <p:grpSpPr>
          <a:xfrm>
            <a:off x="3333451" y="3508454"/>
            <a:ext cx="1224000" cy="323007"/>
            <a:chOff x="3333451" y="3508454"/>
            <a:chExt cx="1224000" cy="323007"/>
          </a:xfrm>
          <a:solidFill>
            <a:schemeClr val="accent6"/>
          </a:solidFill>
        </p:grpSpPr>
        <p:sp>
          <p:nvSpPr>
            <p:cNvPr id="260" name="Round Diagonal Corner Rectangle 216"/>
            <p:cNvSpPr/>
            <p:nvPr/>
          </p:nvSpPr>
          <p:spPr>
            <a:xfrm>
              <a:off x="3333451" y="3508454"/>
              <a:ext cx="1224000" cy="323007"/>
            </a:xfrm>
            <a:prstGeom prst="round2DiagRect">
              <a:avLst>
                <a:gd name="adj1" fmla="val 21773"/>
                <a:gd name="adj2" fmla="val 0"/>
              </a:avLst>
            </a:prstGeom>
            <a:grp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API</a:t>
              </a:r>
            </a:p>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portal</a:t>
              </a:r>
            </a:p>
          </p:txBody>
        </p:sp>
        <p:grpSp>
          <p:nvGrpSpPr>
            <p:cNvPr id="261" name="Group 260"/>
            <p:cNvGrpSpPr/>
            <p:nvPr/>
          </p:nvGrpSpPr>
          <p:grpSpPr>
            <a:xfrm>
              <a:off x="3414783" y="3583314"/>
              <a:ext cx="191296" cy="151330"/>
              <a:chOff x="1949450" y="2284413"/>
              <a:chExt cx="660400" cy="574675"/>
            </a:xfrm>
            <a:grpFill/>
          </p:grpSpPr>
          <p:sp>
            <p:nvSpPr>
              <p:cNvPr id="262" name="Rectangle 15"/>
              <p:cNvSpPr>
                <a:spLocks noChangeArrowheads="1"/>
              </p:cNvSpPr>
              <p:nvPr/>
            </p:nvSpPr>
            <p:spPr bwMode="auto">
              <a:xfrm>
                <a:off x="2152650" y="2354263"/>
                <a:ext cx="117475" cy="120650"/>
              </a:xfrm>
              <a:prstGeom prst="rect">
                <a:avLst/>
              </a:prstGeom>
              <a:grpFill/>
              <a:ln w="9525">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63" name="Rectangle 16"/>
              <p:cNvSpPr>
                <a:spLocks noChangeArrowheads="1"/>
              </p:cNvSpPr>
              <p:nvPr/>
            </p:nvSpPr>
            <p:spPr bwMode="auto">
              <a:xfrm>
                <a:off x="2152650" y="2509838"/>
                <a:ext cx="117475" cy="117475"/>
              </a:xfrm>
              <a:prstGeom prst="rect">
                <a:avLst/>
              </a:prstGeom>
              <a:grpFill/>
              <a:ln w="9525">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64" name="Line 17"/>
              <p:cNvSpPr>
                <a:spLocks noChangeShapeType="1"/>
              </p:cNvSpPr>
              <p:nvPr/>
            </p:nvSpPr>
            <p:spPr bwMode="auto">
              <a:xfrm>
                <a:off x="2301875" y="2366963"/>
                <a:ext cx="130175" cy="0"/>
              </a:xfrm>
              <a:prstGeom prst="line">
                <a:avLst/>
              </a:prstGeom>
              <a:grpFill/>
              <a:ln w="9525">
                <a:solidFill>
                  <a:srgbClr val="FFFFFF"/>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65" name="Line 18"/>
              <p:cNvSpPr>
                <a:spLocks noChangeShapeType="1"/>
              </p:cNvSpPr>
              <p:nvPr/>
            </p:nvSpPr>
            <p:spPr bwMode="auto">
              <a:xfrm>
                <a:off x="2301875" y="2392363"/>
                <a:ext cx="130175" cy="0"/>
              </a:xfrm>
              <a:prstGeom prst="line">
                <a:avLst/>
              </a:prstGeom>
              <a:grpFill/>
              <a:ln w="9525">
                <a:solidFill>
                  <a:srgbClr val="FFFFFF"/>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66" name="Line 19"/>
              <p:cNvSpPr>
                <a:spLocks noChangeShapeType="1"/>
              </p:cNvSpPr>
              <p:nvPr/>
            </p:nvSpPr>
            <p:spPr bwMode="auto">
              <a:xfrm>
                <a:off x="2301875" y="2414588"/>
                <a:ext cx="130175" cy="0"/>
              </a:xfrm>
              <a:prstGeom prst="line">
                <a:avLst/>
              </a:prstGeom>
              <a:grpFill/>
              <a:ln w="9525">
                <a:solidFill>
                  <a:srgbClr val="FFFFFF"/>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67" name="Line 20"/>
              <p:cNvSpPr>
                <a:spLocks noChangeShapeType="1"/>
              </p:cNvSpPr>
              <p:nvPr/>
            </p:nvSpPr>
            <p:spPr bwMode="auto">
              <a:xfrm>
                <a:off x="2301875" y="2436813"/>
                <a:ext cx="130175" cy="0"/>
              </a:xfrm>
              <a:prstGeom prst="line">
                <a:avLst/>
              </a:prstGeom>
              <a:grpFill/>
              <a:ln w="9525">
                <a:solidFill>
                  <a:srgbClr val="FFFFFF"/>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68" name="Line 21"/>
              <p:cNvSpPr>
                <a:spLocks noChangeShapeType="1"/>
              </p:cNvSpPr>
              <p:nvPr/>
            </p:nvSpPr>
            <p:spPr bwMode="auto">
              <a:xfrm>
                <a:off x="2301875" y="2462213"/>
                <a:ext cx="130175" cy="0"/>
              </a:xfrm>
              <a:prstGeom prst="line">
                <a:avLst/>
              </a:prstGeom>
              <a:grpFill/>
              <a:ln w="9525">
                <a:solidFill>
                  <a:srgbClr val="FFFFFF"/>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69" name="Line 22"/>
              <p:cNvSpPr>
                <a:spLocks noChangeShapeType="1"/>
              </p:cNvSpPr>
              <p:nvPr/>
            </p:nvSpPr>
            <p:spPr bwMode="auto">
              <a:xfrm>
                <a:off x="2301875" y="2522538"/>
                <a:ext cx="130175" cy="0"/>
              </a:xfrm>
              <a:prstGeom prst="line">
                <a:avLst/>
              </a:prstGeom>
              <a:grpFill/>
              <a:ln w="9525">
                <a:solidFill>
                  <a:srgbClr val="FFFFFF"/>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70" name="Line 23"/>
              <p:cNvSpPr>
                <a:spLocks noChangeShapeType="1"/>
              </p:cNvSpPr>
              <p:nvPr/>
            </p:nvSpPr>
            <p:spPr bwMode="auto">
              <a:xfrm>
                <a:off x="2301875" y="2544763"/>
                <a:ext cx="130175" cy="0"/>
              </a:xfrm>
              <a:prstGeom prst="line">
                <a:avLst/>
              </a:prstGeom>
              <a:grpFill/>
              <a:ln w="9525">
                <a:solidFill>
                  <a:srgbClr val="FFFFFF"/>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71" name="Line 24"/>
              <p:cNvSpPr>
                <a:spLocks noChangeShapeType="1"/>
              </p:cNvSpPr>
              <p:nvPr/>
            </p:nvSpPr>
            <p:spPr bwMode="auto">
              <a:xfrm>
                <a:off x="2301875" y="2570163"/>
                <a:ext cx="130175" cy="0"/>
              </a:xfrm>
              <a:prstGeom prst="line">
                <a:avLst/>
              </a:prstGeom>
              <a:grpFill/>
              <a:ln w="9525">
                <a:solidFill>
                  <a:srgbClr val="FFFFFF"/>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72" name="Line 25"/>
              <p:cNvSpPr>
                <a:spLocks noChangeShapeType="1"/>
              </p:cNvSpPr>
              <p:nvPr/>
            </p:nvSpPr>
            <p:spPr bwMode="auto">
              <a:xfrm>
                <a:off x="2301875" y="2592388"/>
                <a:ext cx="130175" cy="0"/>
              </a:xfrm>
              <a:prstGeom prst="line">
                <a:avLst/>
              </a:prstGeom>
              <a:grpFill/>
              <a:ln w="9525">
                <a:solidFill>
                  <a:srgbClr val="FFFFFF"/>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73" name="Line 26"/>
              <p:cNvSpPr>
                <a:spLocks noChangeShapeType="1"/>
              </p:cNvSpPr>
              <p:nvPr/>
            </p:nvSpPr>
            <p:spPr bwMode="auto">
              <a:xfrm>
                <a:off x="2301875" y="2617788"/>
                <a:ext cx="130175" cy="0"/>
              </a:xfrm>
              <a:prstGeom prst="line">
                <a:avLst/>
              </a:prstGeom>
              <a:grpFill/>
              <a:ln w="9525">
                <a:solidFill>
                  <a:srgbClr val="FFFFFF"/>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74" name="Freeform 27"/>
              <p:cNvSpPr>
                <a:spLocks/>
              </p:cNvSpPr>
              <p:nvPr/>
            </p:nvSpPr>
            <p:spPr bwMode="auto">
              <a:xfrm>
                <a:off x="1949450" y="2284413"/>
                <a:ext cx="660400" cy="517525"/>
              </a:xfrm>
              <a:custGeom>
                <a:avLst/>
                <a:gdLst>
                  <a:gd name="T0" fmla="*/ 416 w 416"/>
                  <a:gd name="T1" fmla="*/ 298 h 326"/>
                  <a:gd name="T2" fmla="*/ 416 w 416"/>
                  <a:gd name="T3" fmla="*/ 298 h 326"/>
                  <a:gd name="T4" fmla="*/ 414 w 416"/>
                  <a:gd name="T5" fmla="*/ 308 h 326"/>
                  <a:gd name="T6" fmla="*/ 408 w 416"/>
                  <a:gd name="T7" fmla="*/ 318 h 326"/>
                  <a:gd name="T8" fmla="*/ 398 w 416"/>
                  <a:gd name="T9" fmla="*/ 324 h 326"/>
                  <a:gd name="T10" fmla="*/ 388 w 416"/>
                  <a:gd name="T11" fmla="*/ 326 h 326"/>
                  <a:gd name="T12" fmla="*/ 28 w 416"/>
                  <a:gd name="T13" fmla="*/ 326 h 326"/>
                  <a:gd name="T14" fmla="*/ 28 w 416"/>
                  <a:gd name="T15" fmla="*/ 326 h 326"/>
                  <a:gd name="T16" fmla="*/ 16 w 416"/>
                  <a:gd name="T17" fmla="*/ 324 h 326"/>
                  <a:gd name="T18" fmla="*/ 8 w 416"/>
                  <a:gd name="T19" fmla="*/ 318 h 326"/>
                  <a:gd name="T20" fmla="*/ 2 w 416"/>
                  <a:gd name="T21" fmla="*/ 308 h 326"/>
                  <a:gd name="T22" fmla="*/ 0 w 416"/>
                  <a:gd name="T23" fmla="*/ 298 h 326"/>
                  <a:gd name="T24" fmla="*/ 0 w 416"/>
                  <a:gd name="T25" fmla="*/ 30 h 326"/>
                  <a:gd name="T26" fmla="*/ 0 w 416"/>
                  <a:gd name="T27" fmla="*/ 30 h 326"/>
                  <a:gd name="T28" fmla="*/ 2 w 416"/>
                  <a:gd name="T29" fmla="*/ 18 h 326"/>
                  <a:gd name="T30" fmla="*/ 8 w 416"/>
                  <a:gd name="T31" fmla="*/ 10 h 326"/>
                  <a:gd name="T32" fmla="*/ 16 w 416"/>
                  <a:gd name="T33" fmla="*/ 4 h 326"/>
                  <a:gd name="T34" fmla="*/ 28 w 416"/>
                  <a:gd name="T35" fmla="*/ 0 h 326"/>
                  <a:gd name="T36" fmla="*/ 388 w 416"/>
                  <a:gd name="T37" fmla="*/ 0 h 326"/>
                  <a:gd name="T38" fmla="*/ 388 w 416"/>
                  <a:gd name="T39" fmla="*/ 0 h 326"/>
                  <a:gd name="T40" fmla="*/ 398 w 416"/>
                  <a:gd name="T41" fmla="*/ 4 h 326"/>
                  <a:gd name="T42" fmla="*/ 408 w 416"/>
                  <a:gd name="T43" fmla="*/ 10 h 326"/>
                  <a:gd name="T44" fmla="*/ 414 w 416"/>
                  <a:gd name="T45" fmla="*/ 18 h 326"/>
                  <a:gd name="T46" fmla="*/ 416 w 416"/>
                  <a:gd name="T47" fmla="*/ 30 h 326"/>
                  <a:gd name="T48" fmla="*/ 416 w 416"/>
                  <a:gd name="T49" fmla="*/ 29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6" h="326">
                    <a:moveTo>
                      <a:pt x="416" y="298"/>
                    </a:moveTo>
                    <a:lnTo>
                      <a:pt x="416" y="298"/>
                    </a:lnTo>
                    <a:lnTo>
                      <a:pt x="414" y="308"/>
                    </a:lnTo>
                    <a:lnTo>
                      <a:pt x="408" y="318"/>
                    </a:lnTo>
                    <a:lnTo>
                      <a:pt x="398" y="324"/>
                    </a:lnTo>
                    <a:lnTo>
                      <a:pt x="388" y="326"/>
                    </a:lnTo>
                    <a:lnTo>
                      <a:pt x="28" y="326"/>
                    </a:lnTo>
                    <a:lnTo>
                      <a:pt x="28" y="326"/>
                    </a:lnTo>
                    <a:lnTo>
                      <a:pt x="16" y="324"/>
                    </a:lnTo>
                    <a:lnTo>
                      <a:pt x="8" y="318"/>
                    </a:lnTo>
                    <a:lnTo>
                      <a:pt x="2" y="308"/>
                    </a:lnTo>
                    <a:lnTo>
                      <a:pt x="0" y="298"/>
                    </a:lnTo>
                    <a:lnTo>
                      <a:pt x="0" y="30"/>
                    </a:lnTo>
                    <a:lnTo>
                      <a:pt x="0" y="30"/>
                    </a:lnTo>
                    <a:lnTo>
                      <a:pt x="2" y="18"/>
                    </a:lnTo>
                    <a:lnTo>
                      <a:pt x="8" y="10"/>
                    </a:lnTo>
                    <a:lnTo>
                      <a:pt x="16" y="4"/>
                    </a:lnTo>
                    <a:lnTo>
                      <a:pt x="28" y="0"/>
                    </a:lnTo>
                    <a:lnTo>
                      <a:pt x="388" y="0"/>
                    </a:lnTo>
                    <a:lnTo>
                      <a:pt x="388" y="0"/>
                    </a:lnTo>
                    <a:lnTo>
                      <a:pt x="398" y="4"/>
                    </a:lnTo>
                    <a:lnTo>
                      <a:pt x="408" y="10"/>
                    </a:lnTo>
                    <a:lnTo>
                      <a:pt x="414" y="18"/>
                    </a:lnTo>
                    <a:lnTo>
                      <a:pt x="416" y="30"/>
                    </a:lnTo>
                    <a:lnTo>
                      <a:pt x="416" y="298"/>
                    </a:lnTo>
                    <a:close/>
                  </a:path>
                </a:pathLst>
              </a:custGeom>
              <a:solidFill>
                <a:srgbClr val="FFFFFF"/>
              </a:solidFill>
              <a:ln w="12700">
                <a:solidFill>
                  <a:srgbClr val="FFFFFF"/>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75" name="Line 28"/>
              <p:cNvSpPr>
                <a:spLocks noChangeShapeType="1"/>
              </p:cNvSpPr>
              <p:nvPr/>
            </p:nvSpPr>
            <p:spPr bwMode="auto">
              <a:xfrm>
                <a:off x="2079625" y="2859088"/>
                <a:ext cx="400050" cy="0"/>
              </a:xfrm>
              <a:prstGeom prst="line">
                <a:avLst/>
              </a:prstGeom>
              <a:grpFill/>
              <a:ln w="12700">
                <a:solidFill>
                  <a:srgbClr val="FFFFFF"/>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76" name="Line 29"/>
              <p:cNvSpPr>
                <a:spLocks noChangeShapeType="1"/>
              </p:cNvSpPr>
              <p:nvPr/>
            </p:nvSpPr>
            <p:spPr bwMode="auto">
              <a:xfrm>
                <a:off x="2279650" y="2801938"/>
                <a:ext cx="0" cy="57150"/>
              </a:xfrm>
              <a:prstGeom prst="line">
                <a:avLst/>
              </a:prstGeom>
              <a:grpFill/>
              <a:ln w="12700">
                <a:solidFill>
                  <a:srgbClr val="FFFFFF"/>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77" name="Freeform 30"/>
              <p:cNvSpPr>
                <a:spLocks noEditPoints="1"/>
              </p:cNvSpPr>
              <p:nvPr/>
            </p:nvSpPr>
            <p:spPr bwMode="auto">
              <a:xfrm>
                <a:off x="1949450" y="2687638"/>
                <a:ext cx="660400" cy="114300"/>
              </a:xfrm>
              <a:custGeom>
                <a:avLst/>
                <a:gdLst>
                  <a:gd name="T0" fmla="*/ 0 w 416"/>
                  <a:gd name="T1" fmla="*/ 0 h 72"/>
                  <a:gd name="T2" fmla="*/ 0 w 416"/>
                  <a:gd name="T3" fmla="*/ 40 h 72"/>
                  <a:gd name="T4" fmla="*/ 0 w 416"/>
                  <a:gd name="T5" fmla="*/ 40 h 72"/>
                  <a:gd name="T6" fmla="*/ 0 w 416"/>
                  <a:gd name="T7" fmla="*/ 46 h 72"/>
                  <a:gd name="T8" fmla="*/ 2 w 416"/>
                  <a:gd name="T9" fmla="*/ 52 h 72"/>
                  <a:gd name="T10" fmla="*/ 10 w 416"/>
                  <a:gd name="T11" fmla="*/ 62 h 72"/>
                  <a:gd name="T12" fmla="*/ 18 w 416"/>
                  <a:gd name="T13" fmla="*/ 70 h 72"/>
                  <a:gd name="T14" fmla="*/ 24 w 416"/>
                  <a:gd name="T15" fmla="*/ 72 h 72"/>
                  <a:gd name="T16" fmla="*/ 32 w 416"/>
                  <a:gd name="T17" fmla="*/ 72 h 72"/>
                  <a:gd name="T18" fmla="*/ 384 w 416"/>
                  <a:gd name="T19" fmla="*/ 72 h 72"/>
                  <a:gd name="T20" fmla="*/ 384 w 416"/>
                  <a:gd name="T21" fmla="*/ 72 h 72"/>
                  <a:gd name="T22" fmla="*/ 390 w 416"/>
                  <a:gd name="T23" fmla="*/ 72 h 72"/>
                  <a:gd name="T24" fmla="*/ 396 w 416"/>
                  <a:gd name="T25" fmla="*/ 70 h 72"/>
                  <a:gd name="T26" fmla="*/ 406 w 416"/>
                  <a:gd name="T27" fmla="*/ 62 h 72"/>
                  <a:gd name="T28" fmla="*/ 412 w 416"/>
                  <a:gd name="T29" fmla="*/ 54 h 72"/>
                  <a:gd name="T30" fmla="*/ 414 w 416"/>
                  <a:gd name="T31" fmla="*/ 48 h 72"/>
                  <a:gd name="T32" fmla="*/ 416 w 416"/>
                  <a:gd name="T33" fmla="*/ 42 h 72"/>
                  <a:gd name="T34" fmla="*/ 416 w 416"/>
                  <a:gd name="T35" fmla="*/ 0 h 72"/>
                  <a:gd name="T36" fmla="*/ 0 w 416"/>
                  <a:gd name="T37" fmla="*/ 0 h 72"/>
                  <a:gd name="T38" fmla="*/ 208 w 416"/>
                  <a:gd name="T39" fmla="*/ 44 h 72"/>
                  <a:gd name="T40" fmla="*/ 208 w 416"/>
                  <a:gd name="T41" fmla="*/ 44 h 72"/>
                  <a:gd name="T42" fmla="*/ 204 w 416"/>
                  <a:gd name="T43" fmla="*/ 44 h 72"/>
                  <a:gd name="T44" fmla="*/ 202 w 416"/>
                  <a:gd name="T45" fmla="*/ 42 h 72"/>
                  <a:gd name="T46" fmla="*/ 200 w 416"/>
                  <a:gd name="T47" fmla="*/ 40 h 72"/>
                  <a:gd name="T48" fmla="*/ 198 w 416"/>
                  <a:gd name="T49" fmla="*/ 36 h 72"/>
                  <a:gd name="T50" fmla="*/ 198 w 416"/>
                  <a:gd name="T51" fmla="*/ 36 h 72"/>
                  <a:gd name="T52" fmla="*/ 200 w 416"/>
                  <a:gd name="T53" fmla="*/ 32 h 72"/>
                  <a:gd name="T54" fmla="*/ 202 w 416"/>
                  <a:gd name="T55" fmla="*/ 30 h 72"/>
                  <a:gd name="T56" fmla="*/ 204 w 416"/>
                  <a:gd name="T57" fmla="*/ 28 h 72"/>
                  <a:gd name="T58" fmla="*/ 208 w 416"/>
                  <a:gd name="T59" fmla="*/ 26 h 72"/>
                  <a:gd name="T60" fmla="*/ 208 w 416"/>
                  <a:gd name="T61" fmla="*/ 26 h 72"/>
                  <a:gd name="T62" fmla="*/ 212 w 416"/>
                  <a:gd name="T63" fmla="*/ 28 h 72"/>
                  <a:gd name="T64" fmla="*/ 214 w 416"/>
                  <a:gd name="T65" fmla="*/ 30 h 72"/>
                  <a:gd name="T66" fmla="*/ 216 w 416"/>
                  <a:gd name="T67" fmla="*/ 32 h 72"/>
                  <a:gd name="T68" fmla="*/ 216 w 416"/>
                  <a:gd name="T69" fmla="*/ 36 h 72"/>
                  <a:gd name="T70" fmla="*/ 216 w 416"/>
                  <a:gd name="T71" fmla="*/ 36 h 72"/>
                  <a:gd name="T72" fmla="*/ 216 w 416"/>
                  <a:gd name="T73" fmla="*/ 40 h 72"/>
                  <a:gd name="T74" fmla="*/ 214 w 416"/>
                  <a:gd name="T75" fmla="*/ 42 h 72"/>
                  <a:gd name="T76" fmla="*/ 212 w 416"/>
                  <a:gd name="T77" fmla="*/ 44 h 72"/>
                  <a:gd name="T78" fmla="*/ 208 w 416"/>
                  <a:gd name="T79" fmla="*/ 44 h 72"/>
                  <a:gd name="T80" fmla="*/ 208 w 416"/>
                  <a:gd name="T81" fmla="*/ 4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6" h="72">
                    <a:moveTo>
                      <a:pt x="0" y="0"/>
                    </a:moveTo>
                    <a:lnTo>
                      <a:pt x="0" y="40"/>
                    </a:lnTo>
                    <a:lnTo>
                      <a:pt x="0" y="40"/>
                    </a:lnTo>
                    <a:lnTo>
                      <a:pt x="0" y="46"/>
                    </a:lnTo>
                    <a:lnTo>
                      <a:pt x="2" y="52"/>
                    </a:lnTo>
                    <a:lnTo>
                      <a:pt x="10" y="62"/>
                    </a:lnTo>
                    <a:lnTo>
                      <a:pt x="18" y="70"/>
                    </a:lnTo>
                    <a:lnTo>
                      <a:pt x="24" y="72"/>
                    </a:lnTo>
                    <a:lnTo>
                      <a:pt x="32" y="72"/>
                    </a:lnTo>
                    <a:lnTo>
                      <a:pt x="384" y="72"/>
                    </a:lnTo>
                    <a:lnTo>
                      <a:pt x="384" y="72"/>
                    </a:lnTo>
                    <a:lnTo>
                      <a:pt x="390" y="72"/>
                    </a:lnTo>
                    <a:lnTo>
                      <a:pt x="396" y="70"/>
                    </a:lnTo>
                    <a:lnTo>
                      <a:pt x="406" y="62"/>
                    </a:lnTo>
                    <a:lnTo>
                      <a:pt x="412" y="54"/>
                    </a:lnTo>
                    <a:lnTo>
                      <a:pt x="414" y="48"/>
                    </a:lnTo>
                    <a:lnTo>
                      <a:pt x="416" y="42"/>
                    </a:lnTo>
                    <a:lnTo>
                      <a:pt x="416" y="0"/>
                    </a:lnTo>
                    <a:lnTo>
                      <a:pt x="0" y="0"/>
                    </a:lnTo>
                    <a:close/>
                    <a:moveTo>
                      <a:pt x="208" y="44"/>
                    </a:moveTo>
                    <a:lnTo>
                      <a:pt x="208" y="44"/>
                    </a:lnTo>
                    <a:lnTo>
                      <a:pt x="204" y="44"/>
                    </a:lnTo>
                    <a:lnTo>
                      <a:pt x="202" y="42"/>
                    </a:lnTo>
                    <a:lnTo>
                      <a:pt x="200" y="40"/>
                    </a:lnTo>
                    <a:lnTo>
                      <a:pt x="198" y="36"/>
                    </a:lnTo>
                    <a:lnTo>
                      <a:pt x="198" y="36"/>
                    </a:lnTo>
                    <a:lnTo>
                      <a:pt x="200" y="32"/>
                    </a:lnTo>
                    <a:lnTo>
                      <a:pt x="202" y="30"/>
                    </a:lnTo>
                    <a:lnTo>
                      <a:pt x="204" y="28"/>
                    </a:lnTo>
                    <a:lnTo>
                      <a:pt x="208" y="26"/>
                    </a:lnTo>
                    <a:lnTo>
                      <a:pt x="208" y="26"/>
                    </a:lnTo>
                    <a:lnTo>
                      <a:pt x="212" y="28"/>
                    </a:lnTo>
                    <a:lnTo>
                      <a:pt x="214" y="30"/>
                    </a:lnTo>
                    <a:lnTo>
                      <a:pt x="216" y="32"/>
                    </a:lnTo>
                    <a:lnTo>
                      <a:pt x="216" y="36"/>
                    </a:lnTo>
                    <a:lnTo>
                      <a:pt x="216" y="36"/>
                    </a:lnTo>
                    <a:lnTo>
                      <a:pt x="216" y="40"/>
                    </a:lnTo>
                    <a:lnTo>
                      <a:pt x="214" y="42"/>
                    </a:lnTo>
                    <a:lnTo>
                      <a:pt x="212" y="44"/>
                    </a:lnTo>
                    <a:lnTo>
                      <a:pt x="208" y="44"/>
                    </a:lnTo>
                    <a:lnTo>
                      <a:pt x="208"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31" name="Group 230"/>
          <p:cNvGrpSpPr/>
          <p:nvPr/>
        </p:nvGrpSpPr>
        <p:grpSpPr>
          <a:xfrm>
            <a:off x="5930843" y="3508454"/>
            <a:ext cx="1224000" cy="323007"/>
            <a:chOff x="5930843" y="3508454"/>
            <a:chExt cx="1224000" cy="323007"/>
          </a:xfrm>
        </p:grpSpPr>
        <p:sp>
          <p:nvSpPr>
            <p:cNvPr id="279" name="Round Diagonal Corner Rectangle 216"/>
            <p:cNvSpPr/>
            <p:nvPr/>
          </p:nvSpPr>
          <p:spPr>
            <a:xfrm>
              <a:off x="5930843" y="3508454"/>
              <a:ext cx="1224000" cy="323007"/>
            </a:xfrm>
            <a:prstGeom prst="round2DiagRect">
              <a:avLst>
                <a:gd name="adj1" fmla="val 21773"/>
                <a:gd name="adj2" fmla="val 0"/>
              </a:avLst>
            </a:prstGeom>
            <a:solidFill>
              <a:schemeClr val="bg2"/>
            </a:solid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Master data </a:t>
              </a:r>
            </a:p>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management</a:t>
              </a:r>
            </a:p>
          </p:txBody>
        </p:sp>
        <p:grpSp>
          <p:nvGrpSpPr>
            <p:cNvPr id="280" name="Group 279"/>
            <p:cNvGrpSpPr/>
            <p:nvPr/>
          </p:nvGrpSpPr>
          <p:grpSpPr>
            <a:xfrm>
              <a:off x="6036882" y="3564858"/>
              <a:ext cx="207374" cy="217505"/>
              <a:chOff x="3838575" y="2344738"/>
              <a:chExt cx="660400" cy="682625"/>
            </a:xfrm>
          </p:grpSpPr>
          <p:sp>
            <p:nvSpPr>
              <p:cNvPr id="281" name="Freeform 37"/>
              <p:cNvSpPr>
                <a:spLocks/>
              </p:cNvSpPr>
              <p:nvPr/>
            </p:nvSpPr>
            <p:spPr bwMode="auto">
              <a:xfrm>
                <a:off x="4425950" y="2786063"/>
                <a:ext cx="73025" cy="69850"/>
              </a:xfrm>
              <a:custGeom>
                <a:avLst/>
                <a:gdLst>
                  <a:gd name="T0" fmla="*/ 46 w 46"/>
                  <a:gd name="T1" fmla="*/ 0 h 44"/>
                  <a:gd name="T2" fmla="*/ 46 w 46"/>
                  <a:gd name="T3" fmla="*/ 44 h 44"/>
                  <a:gd name="T4" fmla="*/ 0 w 46"/>
                  <a:gd name="T5" fmla="*/ 44 h 44"/>
                </a:gdLst>
                <a:ahLst/>
                <a:cxnLst>
                  <a:cxn ang="0">
                    <a:pos x="T0" y="T1"/>
                  </a:cxn>
                  <a:cxn ang="0">
                    <a:pos x="T2" y="T3"/>
                  </a:cxn>
                  <a:cxn ang="0">
                    <a:pos x="T4" y="T5"/>
                  </a:cxn>
                </a:cxnLst>
                <a:rect l="0" t="0" r="r" b="b"/>
                <a:pathLst>
                  <a:path w="46" h="44">
                    <a:moveTo>
                      <a:pt x="46" y="0"/>
                    </a:moveTo>
                    <a:lnTo>
                      <a:pt x="46" y="44"/>
                    </a:lnTo>
                    <a:lnTo>
                      <a:pt x="0" y="44"/>
                    </a:lnTo>
                  </a:path>
                </a:pathLst>
              </a:custGeom>
              <a:noFill/>
              <a:ln w="12700">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82" name="Freeform 38"/>
              <p:cNvSpPr>
                <a:spLocks/>
              </p:cNvSpPr>
              <p:nvPr/>
            </p:nvSpPr>
            <p:spPr bwMode="auto">
              <a:xfrm>
                <a:off x="4241800" y="2770188"/>
                <a:ext cx="257175" cy="85725"/>
              </a:xfrm>
              <a:custGeom>
                <a:avLst/>
                <a:gdLst>
                  <a:gd name="T0" fmla="*/ 0 w 162"/>
                  <a:gd name="T1" fmla="*/ 54 h 54"/>
                  <a:gd name="T2" fmla="*/ 0 w 162"/>
                  <a:gd name="T3" fmla="*/ 54 h 54"/>
                  <a:gd name="T4" fmla="*/ 4 w 162"/>
                  <a:gd name="T5" fmla="*/ 44 h 54"/>
                  <a:gd name="T6" fmla="*/ 12 w 162"/>
                  <a:gd name="T7" fmla="*/ 32 h 54"/>
                  <a:gd name="T8" fmla="*/ 20 w 162"/>
                  <a:gd name="T9" fmla="*/ 24 h 54"/>
                  <a:gd name="T10" fmla="*/ 30 w 162"/>
                  <a:gd name="T11" fmla="*/ 16 h 54"/>
                  <a:gd name="T12" fmla="*/ 42 w 162"/>
                  <a:gd name="T13" fmla="*/ 10 h 54"/>
                  <a:gd name="T14" fmla="*/ 54 w 162"/>
                  <a:gd name="T15" fmla="*/ 4 h 54"/>
                  <a:gd name="T16" fmla="*/ 68 w 162"/>
                  <a:gd name="T17" fmla="*/ 2 h 54"/>
                  <a:gd name="T18" fmla="*/ 80 w 162"/>
                  <a:gd name="T19" fmla="*/ 0 h 54"/>
                  <a:gd name="T20" fmla="*/ 80 w 162"/>
                  <a:gd name="T21" fmla="*/ 0 h 54"/>
                  <a:gd name="T22" fmla="*/ 94 w 162"/>
                  <a:gd name="T23" fmla="*/ 2 h 54"/>
                  <a:gd name="T24" fmla="*/ 106 w 162"/>
                  <a:gd name="T25" fmla="*/ 4 h 54"/>
                  <a:gd name="T26" fmla="*/ 118 w 162"/>
                  <a:gd name="T27" fmla="*/ 10 h 54"/>
                  <a:gd name="T28" fmla="*/ 130 w 162"/>
                  <a:gd name="T29" fmla="*/ 16 h 54"/>
                  <a:gd name="T30" fmla="*/ 140 w 162"/>
                  <a:gd name="T31" fmla="*/ 24 h 54"/>
                  <a:gd name="T32" fmla="*/ 150 w 162"/>
                  <a:gd name="T33" fmla="*/ 32 h 54"/>
                  <a:gd name="T34" fmla="*/ 156 w 162"/>
                  <a:gd name="T35" fmla="*/ 44 h 54"/>
                  <a:gd name="T36" fmla="*/ 162 w 162"/>
                  <a:gd name="T3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2" h="54">
                    <a:moveTo>
                      <a:pt x="0" y="54"/>
                    </a:moveTo>
                    <a:lnTo>
                      <a:pt x="0" y="54"/>
                    </a:lnTo>
                    <a:lnTo>
                      <a:pt x="4" y="44"/>
                    </a:lnTo>
                    <a:lnTo>
                      <a:pt x="12" y="32"/>
                    </a:lnTo>
                    <a:lnTo>
                      <a:pt x="20" y="24"/>
                    </a:lnTo>
                    <a:lnTo>
                      <a:pt x="30" y="16"/>
                    </a:lnTo>
                    <a:lnTo>
                      <a:pt x="42" y="10"/>
                    </a:lnTo>
                    <a:lnTo>
                      <a:pt x="54" y="4"/>
                    </a:lnTo>
                    <a:lnTo>
                      <a:pt x="68" y="2"/>
                    </a:lnTo>
                    <a:lnTo>
                      <a:pt x="80" y="0"/>
                    </a:lnTo>
                    <a:lnTo>
                      <a:pt x="80" y="0"/>
                    </a:lnTo>
                    <a:lnTo>
                      <a:pt x="94" y="2"/>
                    </a:lnTo>
                    <a:lnTo>
                      <a:pt x="106" y="4"/>
                    </a:lnTo>
                    <a:lnTo>
                      <a:pt x="118" y="10"/>
                    </a:lnTo>
                    <a:lnTo>
                      <a:pt x="130" y="16"/>
                    </a:lnTo>
                    <a:lnTo>
                      <a:pt x="140" y="24"/>
                    </a:lnTo>
                    <a:lnTo>
                      <a:pt x="150" y="32"/>
                    </a:lnTo>
                    <a:lnTo>
                      <a:pt x="156" y="44"/>
                    </a:lnTo>
                    <a:lnTo>
                      <a:pt x="162" y="54"/>
                    </a:lnTo>
                  </a:path>
                </a:pathLst>
              </a:custGeom>
              <a:noFill/>
              <a:ln w="12700">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83" name="Freeform 39"/>
              <p:cNvSpPr>
                <a:spLocks/>
              </p:cNvSpPr>
              <p:nvPr/>
            </p:nvSpPr>
            <p:spPr bwMode="auto">
              <a:xfrm>
                <a:off x="4241800" y="2941638"/>
                <a:ext cx="69850" cy="73025"/>
              </a:xfrm>
              <a:custGeom>
                <a:avLst/>
                <a:gdLst>
                  <a:gd name="T0" fmla="*/ 0 w 44"/>
                  <a:gd name="T1" fmla="*/ 46 h 46"/>
                  <a:gd name="T2" fmla="*/ 0 w 44"/>
                  <a:gd name="T3" fmla="*/ 0 h 46"/>
                  <a:gd name="T4" fmla="*/ 44 w 44"/>
                  <a:gd name="T5" fmla="*/ 0 h 46"/>
                </a:gdLst>
                <a:ahLst/>
                <a:cxnLst>
                  <a:cxn ang="0">
                    <a:pos x="T0" y="T1"/>
                  </a:cxn>
                  <a:cxn ang="0">
                    <a:pos x="T2" y="T3"/>
                  </a:cxn>
                  <a:cxn ang="0">
                    <a:pos x="T4" y="T5"/>
                  </a:cxn>
                </a:cxnLst>
                <a:rect l="0" t="0" r="r" b="b"/>
                <a:pathLst>
                  <a:path w="44" h="46">
                    <a:moveTo>
                      <a:pt x="0" y="46"/>
                    </a:moveTo>
                    <a:lnTo>
                      <a:pt x="0" y="0"/>
                    </a:lnTo>
                    <a:lnTo>
                      <a:pt x="44" y="0"/>
                    </a:lnTo>
                  </a:path>
                </a:pathLst>
              </a:custGeom>
              <a:noFill/>
              <a:ln w="12700">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84" name="Freeform 40"/>
              <p:cNvSpPr>
                <a:spLocks/>
              </p:cNvSpPr>
              <p:nvPr/>
            </p:nvSpPr>
            <p:spPr bwMode="auto">
              <a:xfrm>
                <a:off x="4241800" y="2941638"/>
                <a:ext cx="257175" cy="85725"/>
              </a:xfrm>
              <a:custGeom>
                <a:avLst/>
                <a:gdLst>
                  <a:gd name="T0" fmla="*/ 162 w 162"/>
                  <a:gd name="T1" fmla="*/ 0 h 54"/>
                  <a:gd name="T2" fmla="*/ 162 w 162"/>
                  <a:gd name="T3" fmla="*/ 0 h 54"/>
                  <a:gd name="T4" fmla="*/ 156 w 162"/>
                  <a:gd name="T5" fmla="*/ 12 h 54"/>
                  <a:gd name="T6" fmla="*/ 150 w 162"/>
                  <a:gd name="T7" fmla="*/ 22 h 54"/>
                  <a:gd name="T8" fmla="*/ 140 w 162"/>
                  <a:gd name="T9" fmla="*/ 32 h 54"/>
                  <a:gd name="T10" fmla="*/ 130 w 162"/>
                  <a:gd name="T11" fmla="*/ 40 h 54"/>
                  <a:gd name="T12" fmla="*/ 118 w 162"/>
                  <a:gd name="T13" fmla="*/ 46 h 54"/>
                  <a:gd name="T14" fmla="*/ 106 w 162"/>
                  <a:gd name="T15" fmla="*/ 50 h 54"/>
                  <a:gd name="T16" fmla="*/ 94 w 162"/>
                  <a:gd name="T17" fmla="*/ 54 h 54"/>
                  <a:gd name="T18" fmla="*/ 80 w 162"/>
                  <a:gd name="T19" fmla="*/ 54 h 54"/>
                  <a:gd name="T20" fmla="*/ 80 w 162"/>
                  <a:gd name="T21" fmla="*/ 54 h 54"/>
                  <a:gd name="T22" fmla="*/ 68 w 162"/>
                  <a:gd name="T23" fmla="*/ 54 h 54"/>
                  <a:gd name="T24" fmla="*/ 54 w 162"/>
                  <a:gd name="T25" fmla="*/ 50 h 54"/>
                  <a:gd name="T26" fmla="*/ 42 w 162"/>
                  <a:gd name="T27" fmla="*/ 46 h 54"/>
                  <a:gd name="T28" fmla="*/ 30 w 162"/>
                  <a:gd name="T29" fmla="*/ 40 h 54"/>
                  <a:gd name="T30" fmla="*/ 20 w 162"/>
                  <a:gd name="T31" fmla="*/ 32 h 54"/>
                  <a:gd name="T32" fmla="*/ 12 w 162"/>
                  <a:gd name="T33" fmla="*/ 22 h 54"/>
                  <a:gd name="T34" fmla="*/ 4 w 162"/>
                  <a:gd name="T35" fmla="*/ 12 h 54"/>
                  <a:gd name="T36" fmla="*/ 0 w 162"/>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2" h="54">
                    <a:moveTo>
                      <a:pt x="162" y="0"/>
                    </a:moveTo>
                    <a:lnTo>
                      <a:pt x="162" y="0"/>
                    </a:lnTo>
                    <a:lnTo>
                      <a:pt x="156" y="12"/>
                    </a:lnTo>
                    <a:lnTo>
                      <a:pt x="150" y="22"/>
                    </a:lnTo>
                    <a:lnTo>
                      <a:pt x="140" y="32"/>
                    </a:lnTo>
                    <a:lnTo>
                      <a:pt x="130" y="40"/>
                    </a:lnTo>
                    <a:lnTo>
                      <a:pt x="118" y="46"/>
                    </a:lnTo>
                    <a:lnTo>
                      <a:pt x="106" y="50"/>
                    </a:lnTo>
                    <a:lnTo>
                      <a:pt x="94" y="54"/>
                    </a:lnTo>
                    <a:lnTo>
                      <a:pt x="80" y="54"/>
                    </a:lnTo>
                    <a:lnTo>
                      <a:pt x="80" y="54"/>
                    </a:lnTo>
                    <a:lnTo>
                      <a:pt x="68" y="54"/>
                    </a:lnTo>
                    <a:lnTo>
                      <a:pt x="54" y="50"/>
                    </a:lnTo>
                    <a:lnTo>
                      <a:pt x="42" y="46"/>
                    </a:lnTo>
                    <a:lnTo>
                      <a:pt x="30" y="40"/>
                    </a:lnTo>
                    <a:lnTo>
                      <a:pt x="20" y="32"/>
                    </a:lnTo>
                    <a:lnTo>
                      <a:pt x="12" y="22"/>
                    </a:lnTo>
                    <a:lnTo>
                      <a:pt x="4" y="12"/>
                    </a:lnTo>
                    <a:lnTo>
                      <a:pt x="0" y="0"/>
                    </a:lnTo>
                  </a:path>
                </a:pathLst>
              </a:custGeom>
              <a:noFill/>
              <a:ln w="12700">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85" name="Freeform 41"/>
              <p:cNvSpPr>
                <a:spLocks/>
              </p:cNvSpPr>
              <p:nvPr/>
            </p:nvSpPr>
            <p:spPr bwMode="auto">
              <a:xfrm>
                <a:off x="3838575" y="2344738"/>
                <a:ext cx="546100" cy="228600"/>
              </a:xfrm>
              <a:custGeom>
                <a:avLst/>
                <a:gdLst>
                  <a:gd name="T0" fmla="*/ 344 w 344"/>
                  <a:gd name="T1" fmla="*/ 72 h 144"/>
                  <a:gd name="T2" fmla="*/ 344 w 344"/>
                  <a:gd name="T3" fmla="*/ 72 h 144"/>
                  <a:gd name="T4" fmla="*/ 342 w 344"/>
                  <a:gd name="T5" fmla="*/ 80 h 144"/>
                  <a:gd name="T6" fmla="*/ 340 w 344"/>
                  <a:gd name="T7" fmla="*/ 88 h 144"/>
                  <a:gd name="T8" fmla="*/ 336 w 344"/>
                  <a:gd name="T9" fmla="*/ 94 h 144"/>
                  <a:gd name="T10" fmla="*/ 330 w 344"/>
                  <a:gd name="T11" fmla="*/ 100 h 144"/>
                  <a:gd name="T12" fmla="*/ 314 w 344"/>
                  <a:gd name="T13" fmla="*/ 114 h 144"/>
                  <a:gd name="T14" fmla="*/ 294 w 344"/>
                  <a:gd name="T15" fmla="*/ 124 h 144"/>
                  <a:gd name="T16" fmla="*/ 268 w 344"/>
                  <a:gd name="T17" fmla="*/ 132 h 144"/>
                  <a:gd name="T18" fmla="*/ 238 w 344"/>
                  <a:gd name="T19" fmla="*/ 140 h 144"/>
                  <a:gd name="T20" fmla="*/ 206 w 344"/>
                  <a:gd name="T21" fmla="*/ 144 h 144"/>
                  <a:gd name="T22" fmla="*/ 172 w 344"/>
                  <a:gd name="T23" fmla="*/ 144 h 144"/>
                  <a:gd name="T24" fmla="*/ 172 w 344"/>
                  <a:gd name="T25" fmla="*/ 144 h 144"/>
                  <a:gd name="T26" fmla="*/ 138 w 344"/>
                  <a:gd name="T27" fmla="*/ 144 h 144"/>
                  <a:gd name="T28" fmla="*/ 106 w 344"/>
                  <a:gd name="T29" fmla="*/ 140 h 144"/>
                  <a:gd name="T30" fmla="*/ 76 w 344"/>
                  <a:gd name="T31" fmla="*/ 132 h 144"/>
                  <a:gd name="T32" fmla="*/ 50 w 344"/>
                  <a:gd name="T33" fmla="*/ 124 h 144"/>
                  <a:gd name="T34" fmla="*/ 30 w 344"/>
                  <a:gd name="T35" fmla="*/ 114 h 144"/>
                  <a:gd name="T36" fmla="*/ 14 w 344"/>
                  <a:gd name="T37" fmla="*/ 100 h 144"/>
                  <a:gd name="T38" fmla="*/ 8 w 344"/>
                  <a:gd name="T39" fmla="*/ 94 h 144"/>
                  <a:gd name="T40" fmla="*/ 4 w 344"/>
                  <a:gd name="T41" fmla="*/ 88 h 144"/>
                  <a:gd name="T42" fmla="*/ 2 w 344"/>
                  <a:gd name="T43" fmla="*/ 80 h 144"/>
                  <a:gd name="T44" fmla="*/ 0 w 344"/>
                  <a:gd name="T45" fmla="*/ 72 h 144"/>
                  <a:gd name="T46" fmla="*/ 0 w 344"/>
                  <a:gd name="T47" fmla="*/ 72 h 144"/>
                  <a:gd name="T48" fmla="*/ 2 w 344"/>
                  <a:gd name="T49" fmla="*/ 66 h 144"/>
                  <a:gd name="T50" fmla="*/ 4 w 344"/>
                  <a:gd name="T51" fmla="*/ 58 h 144"/>
                  <a:gd name="T52" fmla="*/ 8 w 344"/>
                  <a:gd name="T53" fmla="*/ 52 h 144"/>
                  <a:gd name="T54" fmla="*/ 14 w 344"/>
                  <a:gd name="T55" fmla="*/ 44 h 144"/>
                  <a:gd name="T56" fmla="*/ 30 w 344"/>
                  <a:gd name="T57" fmla="*/ 32 h 144"/>
                  <a:gd name="T58" fmla="*/ 50 w 344"/>
                  <a:gd name="T59" fmla="*/ 22 h 144"/>
                  <a:gd name="T60" fmla="*/ 76 w 344"/>
                  <a:gd name="T61" fmla="*/ 12 h 144"/>
                  <a:gd name="T62" fmla="*/ 106 w 344"/>
                  <a:gd name="T63" fmla="*/ 6 h 144"/>
                  <a:gd name="T64" fmla="*/ 138 w 344"/>
                  <a:gd name="T65" fmla="*/ 2 h 144"/>
                  <a:gd name="T66" fmla="*/ 172 w 344"/>
                  <a:gd name="T67" fmla="*/ 0 h 144"/>
                  <a:gd name="T68" fmla="*/ 172 w 344"/>
                  <a:gd name="T69" fmla="*/ 0 h 144"/>
                  <a:gd name="T70" fmla="*/ 206 w 344"/>
                  <a:gd name="T71" fmla="*/ 2 h 144"/>
                  <a:gd name="T72" fmla="*/ 238 w 344"/>
                  <a:gd name="T73" fmla="*/ 6 h 144"/>
                  <a:gd name="T74" fmla="*/ 268 w 344"/>
                  <a:gd name="T75" fmla="*/ 12 h 144"/>
                  <a:gd name="T76" fmla="*/ 294 w 344"/>
                  <a:gd name="T77" fmla="*/ 22 h 144"/>
                  <a:gd name="T78" fmla="*/ 314 w 344"/>
                  <a:gd name="T79" fmla="*/ 32 h 144"/>
                  <a:gd name="T80" fmla="*/ 330 w 344"/>
                  <a:gd name="T81" fmla="*/ 44 h 144"/>
                  <a:gd name="T82" fmla="*/ 336 w 344"/>
                  <a:gd name="T83" fmla="*/ 52 h 144"/>
                  <a:gd name="T84" fmla="*/ 340 w 344"/>
                  <a:gd name="T85" fmla="*/ 58 h 144"/>
                  <a:gd name="T86" fmla="*/ 342 w 344"/>
                  <a:gd name="T87" fmla="*/ 66 h 144"/>
                  <a:gd name="T88" fmla="*/ 344 w 344"/>
                  <a:gd name="T89" fmla="*/ 72 h 144"/>
                  <a:gd name="T90" fmla="*/ 344 w 344"/>
                  <a:gd name="T91"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144">
                    <a:moveTo>
                      <a:pt x="344" y="72"/>
                    </a:moveTo>
                    <a:lnTo>
                      <a:pt x="344" y="72"/>
                    </a:lnTo>
                    <a:lnTo>
                      <a:pt x="342" y="80"/>
                    </a:lnTo>
                    <a:lnTo>
                      <a:pt x="340" y="88"/>
                    </a:lnTo>
                    <a:lnTo>
                      <a:pt x="336" y="94"/>
                    </a:lnTo>
                    <a:lnTo>
                      <a:pt x="330" y="100"/>
                    </a:lnTo>
                    <a:lnTo>
                      <a:pt x="314" y="114"/>
                    </a:lnTo>
                    <a:lnTo>
                      <a:pt x="294" y="124"/>
                    </a:lnTo>
                    <a:lnTo>
                      <a:pt x="268" y="132"/>
                    </a:lnTo>
                    <a:lnTo>
                      <a:pt x="238" y="140"/>
                    </a:lnTo>
                    <a:lnTo>
                      <a:pt x="206" y="144"/>
                    </a:lnTo>
                    <a:lnTo>
                      <a:pt x="172" y="144"/>
                    </a:lnTo>
                    <a:lnTo>
                      <a:pt x="172" y="144"/>
                    </a:lnTo>
                    <a:lnTo>
                      <a:pt x="138" y="144"/>
                    </a:lnTo>
                    <a:lnTo>
                      <a:pt x="106" y="140"/>
                    </a:lnTo>
                    <a:lnTo>
                      <a:pt x="76" y="132"/>
                    </a:lnTo>
                    <a:lnTo>
                      <a:pt x="50" y="124"/>
                    </a:lnTo>
                    <a:lnTo>
                      <a:pt x="30" y="114"/>
                    </a:lnTo>
                    <a:lnTo>
                      <a:pt x="14" y="100"/>
                    </a:lnTo>
                    <a:lnTo>
                      <a:pt x="8" y="94"/>
                    </a:lnTo>
                    <a:lnTo>
                      <a:pt x="4" y="88"/>
                    </a:lnTo>
                    <a:lnTo>
                      <a:pt x="2" y="80"/>
                    </a:lnTo>
                    <a:lnTo>
                      <a:pt x="0" y="72"/>
                    </a:lnTo>
                    <a:lnTo>
                      <a:pt x="0" y="72"/>
                    </a:lnTo>
                    <a:lnTo>
                      <a:pt x="2" y="66"/>
                    </a:lnTo>
                    <a:lnTo>
                      <a:pt x="4" y="58"/>
                    </a:lnTo>
                    <a:lnTo>
                      <a:pt x="8" y="52"/>
                    </a:lnTo>
                    <a:lnTo>
                      <a:pt x="14" y="44"/>
                    </a:lnTo>
                    <a:lnTo>
                      <a:pt x="30" y="32"/>
                    </a:lnTo>
                    <a:lnTo>
                      <a:pt x="50" y="22"/>
                    </a:lnTo>
                    <a:lnTo>
                      <a:pt x="76" y="12"/>
                    </a:lnTo>
                    <a:lnTo>
                      <a:pt x="106" y="6"/>
                    </a:lnTo>
                    <a:lnTo>
                      <a:pt x="138" y="2"/>
                    </a:lnTo>
                    <a:lnTo>
                      <a:pt x="172" y="0"/>
                    </a:lnTo>
                    <a:lnTo>
                      <a:pt x="172" y="0"/>
                    </a:lnTo>
                    <a:lnTo>
                      <a:pt x="206" y="2"/>
                    </a:lnTo>
                    <a:lnTo>
                      <a:pt x="238" y="6"/>
                    </a:lnTo>
                    <a:lnTo>
                      <a:pt x="268" y="12"/>
                    </a:lnTo>
                    <a:lnTo>
                      <a:pt x="294" y="22"/>
                    </a:lnTo>
                    <a:lnTo>
                      <a:pt x="314" y="32"/>
                    </a:lnTo>
                    <a:lnTo>
                      <a:pt x="330" y="44"/>
                    </a:lnTo>
                    <a:lnTo>
                      <a:pt x="336" y="52"/>
                    </a:lnTo>
                    <a:lnTo>
                      <a:pt x="340" y="58"/>
                    </a:lnTo>
                    <a:lnTo>
                      <a:pt x="342" y="66"/>
                    </a:lnTo>
                    <a:lnTo>
                      <a:pt x="344" y="72"/>
                    </a:lnTo>
                    <a:lnTo>
                      <a:pt x="344"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6" name="Freeform 42"/>
              <p:cNvSpPr>
                <a:spLocks/>
              </p:cNvSpPr>
              <p:nvPr/>
            </p:nvSpPr>
            <p:spPr bwMode="auto">
              <a:xfrm>
                <a:off x="3838575" y="2497138"/>
                <a:ext cx="546100" cy="441325"/>
              </a:xfrm>
              <a:custGeom>
                <a:avLst/>
                <a:gdLst>
                  <a:gd name="T0" fmla="*/ 208 w 344"/>
                  <a:gd name="T1" fmla="*/ 244 h 278"/>
                  <a:gd name="T2" fmla="*/ 216 w 344"/>
                  <a:gd name="T3" fmla="*/ 202 h 278"/>
                  <a:gd name="T4" fmla="*/ 240 w 344"/>
                  <a:gd name="T5" fmla="*/ 168 h 278"/>
                  <a:gd name="T6" fmla="*/ 274 w 344"/>
                  <a:gd name="T7" fmla="*/ 144 h 278"/>
                  <a:gd name="T8" fmla="*/ 318 w 344"/>
                  <a:gd name="T9" fmla="*/ 136 h 278"/>
                  <a:gd name="T10" fmla="*/ 330 w 344"/>
                  <a:gd name="T11" fmla="*/ 136 h 278"/>
                  <a:gd name="T12" fmla="*/ 332 w 344"/>
                  <a:gd name="T13" fmla="*/ 136 h 278"/>
                  <a:gd name="T14" fmla="*/ 342 w 344"/>
                  <a:gd name="T15" fmla="*/ 136 h 278"/>
                  <a:gd name="T16" fmla="*/ 344 w 344"/>
                  <a:gd name="T17" fmla="*/ 0 h 278"/>
                  <a:gd name="T18" fmla="*/ 334 w 344"/>
                  <a:gd name="T19" fmla="*/ 12 h 278"/>
                  <a:gd name="T20" fmla="*/ 304 w 344"/>
                  <a:gd name="T21" fmla="*/ 34 h 278"/>
                  <a:gd name="T22" fmla="*/ 258 w 344"/>
                  <a:gd name="T23" fmla="*/ 50 h 278"/>
                  <a:gd name="T24" fmla="*/ 202 w 344"/>
                  <a:gd name="T25" fmla="*/ 58 h 278"/>
                  <a:gd name="T26" fmla="*/ 172 w 344"/>
                  <a:gd name="T27" fmla="*/ 60 h 278"/>
                  <a:gd name="T28" fmla="*/ 112 w 344"/>
                  <a:gd name="T29" fmla="*/ 54 h 278"/>
                  <a:gd name="T30" fmla="*/ 62 w 344"/>
                  <a:gd name="T31" fmla="*/ 42 h 278"/>
                  <a:gd name="T32" fmla="*/ 24 w 344"/>
                  <a:gd name="T33" fmla="*/ 24 h 278"/>
                  <a:gd name="T34" fmla="*/ 0 w 344"/>
                  <a:gd name="T35" fmla="*/ 0 h 278"/>
                  <a:gd name="T36" fmla="*/ 0 w 344"/>
                  <a:gd name="T37" fmla="*/ 70 h 278"/>
                  <a:gd name="T38" fmla="*/ 22 w 344"/>
                  <a:gd name="T39" fmla="*/ 90 h 278"/>
                  <a:gd name="T40" fmla="*/ 60 w 344"/>
                  <a:gd name="T41" fmla="*/ 106 h 278"/>
                  <a:gd name="T42" fmla="*/ 108 w 344"/>
                  <a:gd name="T43" fmla="*/ 118 h 278"/>
                  <a:gd name="T44" fmla="*/ 162 w 344"/>
                  <a:gd name="T45" fmla="*/ 122 h 278"/>
                  <a:gd name="T46" fmla="*/ 188 w 344"/>
                  <a:gd name="T47" fmla="*/ 120 h 278"/>
                  <a:gd name="T48" fmla="*/ 192 w 344"/>
                  <a:gd name="T49" fmla="*/ 122 h 278"/>
                  <a:gd name="T50" fmla="*/ 194 w 344"/>
                  <a:gd name="T51" fmla="*/ 124 h 278"/>
                  <a:gd name="T52" fmla="*/ 190 w 344"/>
                  <a:gd name="T53" fmla="*/ 130 h 278"/>
                  <a:gd name="T54" fmla="*/ 162 w 344"/>
                  <a:gd name="T55" fmla="*/ 132 h 278"/>
                  <a:gd name="T56" fmla="*/ 136 w 344"/>
                  <a:gd name="T57" fmla="*/ 130 h 278"/>
                  <a:gd name="T58" fmla="*/ 86 w 344"/>
                  <a:gd name="T59" fmla="*/ 124 h 278"/>
                  <a:gd name="T60" fmla="*/ 44 w 344"/>
                  <a:gd name="T61" fmla="*/ 112 h 278"/>
                  <a:gd name="T62" fmla="*/ 12 w 344"/>
                  <a:gd name="T63" fmla="*/ 96 h 278"/>
                  <a:gd name="T64" fmla="*/ 0 w 344"/>
                  <a:gd name="T65" fmla="*/ 150 h 278"/>
                  <a:gd name="T66" fmla="*/ 10 w 344"/>
                  <a:gd name="T67" fmla="*/ 162 h 278"/>
                  <a:gd name="T68" fmla="*/ 40 w 344"/>
                  <a:gd name="T69" fmla="*/ 180 h 278"/>
                  <a:gd name="T70" fmla="*/ 82 w 344"/>
                  <a:gd name="T71" fmla="*/ 194 h 278"/>
                  <a:gd name="T72" fmla="*/ 134 w 344"/>
                  <a:gd name="T73" fmla="*/ 202 h 278"/>
                  <a:gd name="T74" fmla="*/ 162 w 344"/>
                  <a:gd name="T75" fmla="*/ 202 h 278"/>
                  <a:gd name="T76" fmla="*/ 168 w 344"/>
                  <a:gd name="T77" fmla="*/ 208 h 278"/>
                  <a:gd name="T78" fmla="*/ 166 w 344"/>
                  <a:gd name="T79" fmla="*/ 210 h 278"/>
                  <a:gd name="T80" fmla="*/ 162 w 344"/>
                  <a:gd name="T81" fmla="*/ 212 h 278"/>
                  <a:gd name="T82" fmla="*/ 110 w 344"/>
                  <a:gd name="T83" fmla="*/ 210 h 278"/>
                  <a:gd name="T84" fmla="*/ 64 w 344"/>
                  <a:gd name="T85" fmla="*/ 200 h 278"/>
                  <a:gd name="T86" fmla="*/ 28 w 344"/>
                  <a:gd name="T87" fmla="*/ 186 h 278"/>
                  <a:gd name="T88" fmla="*/ 0 w 344"/>
                  <a:gd name="T89" fmla="*/ 166 h 278"/>
                  <a:gd name="T90" fmla="*/ 0 w 344"/>
                  <a:gd name="T91" fmla="*/ 216 h 278"/>
                  <a:gd name="T92" fmla="*/ 10 w 344"/>
                  <a:gd name="T93" fmla="*/ 240 h 278"/>
                  <a:gd name="T94" fmla="*/ 34 w 344"/>
                  <a:gd name="T95" fmla="*/ 258 h 278"/>
                  <a:gd name="T96" fmla="*/ 74 w 344"/>
                  <a:gd name="T97" fmla="*/ 270 h 278"/>
                  <a:gd name="T98" fmla="*/ 126 w 344"/>
                  <a:gd name="T99" fmla="*/ 278 h 278"/>
                  <a:gd name="T100" fmla="*/ 140 w 344"/>
                  <a:gd name="T101" fmla="*/ 278 h 278"/>
                  <a:gd name="T102" fmla="*/ 186 w 344"/>
                  <a:gd name="T103" fmla="*/ 274 h 278"/>
                  <a:gd name="T104" fmla="*/ 210 w 344"/>
                  <a:gd name="T105" fmla="*/ 268 h 278"/>
                  <a:gd name="T106" fmla="*/ 208 w 344"/>
                  <a:gd name="T107" fmla="*/ 24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4" h="278">
                    <a:moveTo>
                      <a:pt x="208" y="244"/>
                    </a:moveTo>
                    <a:lnTo>
                      <a:pt x="208" y="244"/>
                    </a:lnTo>
                    <a:lnTo>
                      <a:pt x="210" y="222"/>
                    </a:lnTo>
                    <a:lnTo>
                      <a:pt x="216" y="202"/>
                    </a:lnTo>
                    <a:lnTo>
                      <a:pt x="226" y="184"/>
                    </a:lnTo>
                    <a:lnTo>
                      <a:pt x="240" y="168"/>
                    </a:lnTo>
                    <a:lnTo>
                      <a:pt x="256" y="154"/>
                    </a:lnTo>
                    <a:lnTo>
                      <a:pt x="274" y="144"/>
                    </a:lnTo>
                    <a:lnTo>
                      <a:pt x="294" y="138"/>
                    </a:lnTo>
                    <a:lnTo>
                      <a:pt x="318" y="136"/>
                    </a:lnTo>
                    <a:lnTo>
                      <a:pt x="318" y="136"/>
                    </a:lnTo>
                    <a:lnTo>
                      <a:pt x="330" y="136"/>
                    </a:lnTo>
                    <a:lnTo>
                      <a:pt x="330" y="136"/>
                    </a:lnTo>
                    <a:lnTo>
                      <a:pt x="332" y="136"/>
                    </a:lnTo>
                    <a:lnTo>
                      <a:pt x="332" y="136"/>
                    </a:lnTo>
                    <a:lnTo>
                      <a:pt x="342" y="136"/>
                    </a:lnTo>
                    <a:lnTo>
                      <a:pt x="344" y="62"/>
                    </a:lnTo>
                    <a:lnTo>
                      <a:pt x="344" y="0"/>
                    </a:lnTo>
                    <a:lnTo>
                      <a:pt x="344" y="0"/>
                    </a:lnTo>
                    <a:lnTo>
                      <a:pt x="334" y="12"/>
                    </a:lnTo>
                    <a:lnTo>
                      <a:pt x="320" y="24"/>
                    </a:lnTo>
                    <a:lnTo>
                      <a:pt x="304" y="34"/>
                    </a:lnTo>
                    <a:lnTo>
                      <a:pt x="282" y="42"/>
                    </a:lnTo>
                    <a:lnTo>
                      <a:pt x="258" y="50"/>
                    </a:lnTo>
                    <a:lnTo>
                      <a:pt x="232" y="54"/>
                    </a:lnTo>
                    <a:lnTo>
                      <a:pt x="202" y="58"/>
                    </a:lnTo>
                    <a:lnTo>
                      <a:pt x="172" y="60"/>
                    </a:lnTo>
                    <a:lnTo>
                      <a:pt x="172" y="60"/>
                    </a:lnTo>
                    <a:lnTo>
                      <a:pt x="142" y="58"/>
                    </a:lnTo>
                    <a:lnTo>
                      <a:pt x="112" y="54"/>
                    </a:lnTo>
                    <a:lnTo>
                      <a:pt x="86" y="50"/>
                    </a:lnTo>
                    <a:lnTo>
                      <a:pt x="62" y="42"/>
                    </a:lnTo>
                    <a:lnTo>
                      <a:pt x="40" y="34"/>
                    </a:lnTo>
                    <a:lnTo>
                      <a:pt x="24" y="24"/>
                    </a:lnTo>
                    <a:lnTo>
                      <a:pt x="10" y="12"/>
                    </a:lnTo>
                    <a:lnTo>
                      <a:pt x="0" y="0"/>
                    </a:lnTo>
                    <a:lnTo>
                      <a:pt x="0" y="70"/>
                    </a:lnTo>
                    <a:lnTo>
                      <a:pt x="0" y="70"/>
                    </a:lnTo>
                    <a:lnTo>
                      <a:pt x="10" y="80"/>
                    </a:lnTo>
                    <a:lnTo>
                      <a:pt x="22" y="90"/>
                    </a:lnTo>
                    <a:lnTo>
                      <a:pt x="40" y="98"/>
                    </a:lnTo>
                    <a:lnTo>
                      <a:pt x="60" y="106"/>
                    </a:lnTo>
                    <a:lnTo>
                      <a:pt x="82" y="112"/>
                    </a:lnTo>
                    <a:lnTo>
                      <a:pt x="108" y="118"/>
                    </a:lnTo>
                    <a:lnTo>
                      <a:pt x="134" y="120"/>
                    </a:lnTo>
                    <a:lnTo>
                      <a:pt x="162" y="122"/>
                    </a:lnTo>
                    <a:lnTo>
                      <a:pt x="162" y="122"/>
                    </a:lnTo>
                    <a:lnTo>
                      <a:pt x="188" y="120"/>
                    </a:lnTo>
                    <a:lnTo>
                      <a:pt x="188" y="120"/>
                    </a:lnTo>
                    <a:lnTo>
                      <a:pt x="192" y="122"/>
                    </a:lnTo>
                    <a:lnTo>
                      <a:pt x="194" y="124"/>
                    </a:lnTo>
                    <a:lnTo>
                      <a:pt x="194" y="124"/>
                    </a:lnTo>
                    <a:lnTo>
                      <a:pt x="192" y="128"/>
                    </a:lnTo>
                    <a:lnTo>
                      <a:pt x="190" y="130"/>
                    </a:lnTo>
                    <a:lnTo>
                      <a:pt x="190" y="130"/>
                    </a:lnTo>
                    <a:lnTo>
                      <a:pt x="162" y="132"/>
                    </a:lnTo>
                    <a:lnTo>
                      <a:pt x="162" y="132"/>
                    </a:lnTo>
                    <a:lnTo>
                      <a:pt x="136" y="130"/>
                    </a:lnTo>
                    <a:lnTo>
                      <a:pt x="110" y="128"/>
                    </a:lnTo>
                    <a:lnTo>
                      <a:pt x="86" y="124"/>
                    </a:lnTo>
                    <a:lnTo>
                      <a:pt x="64" y="118"/>
                    </a:lnTo>
                    <a:lnTo>
                      <a:pt x="44" y="112"/>
                    </a:lnTo>
                    <a:lnTo>
                      <a:pt x="28" y="104"/>
                    </a:lnTo>
                    <a:lnTo>
                      <a:pt x="12" y="96"/>
                    </a:lnTo>
                    <a:lnTo>
                      <a:pt x="0" y="86"/>
                    </a:lnTo>
                    <a:lnTo>
                      <a:pt x="0" y="150"/>
                    </a:lnTo>
                    <a:lnTo>
                      <a:pt x="0" y="150"/>
                    </a:lnTo>
                    <a:lnTo>
                      <a:pt x="10" y="162"/>
                    </a:lnTo>
                    <a:lnTo>
                      <a:pt x="22" y="172"/>
                    </a:lnTo>
                    <a:lnTo>
                      <a:pt x="40" y="180"/>
                    </a:lnTo>
                    <a:lnTo>
                      <a:pt x="60" y="188"/>
                    </a:lnTo>
                    <a:lnTo>
                      <a:pt x="82" y="194"/>
                    </a:lnTo>
                    <a:lnTo>
                      <a:pt x="108" y="198"/>
                    </a:lnTo>
                    <a:lnTo>
                      <a:pt x="134" y="202"/>
                    </a:lnTo>
                    <a:lnTo>
                      <a:pt x="162" y="202"/>
                    </a:lnTo>
                    <a:lnTo>
                      <a:pt x="162" y="202"/>
                    </a:lnTo>
                    <a:lnTo>
                      <a:pt x="166" y="204"/>
                    </a:lnTo>
                    <a:lnTo>
                      <a:pt x="168" y="208"/>
                    </a:lnTo>
                    <a:lnTo>
                      <a:pt x="168" y="208"/>
                    </a:lnTo>
                    <a:lnTo>
                      <a:pt x="166" y="210"/>
                    </a:lnTo>
                    <a:lnTo>
                      <a:pt x="162" y="212"/>
                    </a:lnTo>
                    <a:lnTo>
                      <a:pt x="162" y="212"/>
                    </a:lnTo>
                    <a:lnTo>
                      <a:pt x="136" y="212"/>
                    </a:lnTo>
                    <a:lnTo>
                      <a:pt x="110" y="210"/>
                    </a:lnTo>
                    <a:lnTo>
                      <a:pt x="86" y="206"/>
                    </a:lnTo>
                    <a:lnTo>
                      <a:pt x="64" y="200"/>
                    </a:lnTo>
                    <a:lnTo>
                      <a:pt x="44" y="194"/>
                    </a:lnTo>
                    <a:lnTo>
                      <a:pt x="28" y="186"/>
                    </a:lnTo>
                    <a:lnTo>
                      <a:pt x="12" y="176"/>
                    </a:lnTo>
                    <a:lnTo>
                      <a:pt x="0" y="166"/>
                    </a:lnTo>
                    <a:lnTo>
                      <a:pt x="0" y="216"/>
                    </a:lnTo>
                    <a:lnTo>
                      <a:pt x="0" y="216"/>
                    </a:lnTo>
                    <a:lnTo>
                      <a:pt x="2" y="228"/>
                    </a:lnTo>
                    <a:lnTo>
                      <a:pt x="10" y="240"/>
                    </a:lnTo>
                    <a:lnTo>
                      <a:pt x="20" y="250"/>
                    </a:lnTo>
                    <a:lnTo>
                      <a:pt x="34" y="258"/>
                    </a:lnTo>
                    <a:lnTo>
                      <a:pt x="52" y="264"/>
                    </a:lnTo>
                    <a:lnTo>
                      <a:pt x="74" y="270"/>
                    </a:lnTo>
                    <a:lnTo>
                      <a:pt x="98" y="274"/>
                    </a:lnTo>
                    <a:lnTo>
                      <a:pt x="126" y="278"/>
                    </a:lnTo>
                    <a:lnTo>
                      <a:pt x="126" y="278"/>
                    </a:lnTo>
                    <a:lnTo>
                      <a:pt x="140" y="278"/>
                    </a:lnTo>
                    <a:lnTo>
                      <a:pt x="162" y="278"/>
                    </a:lnTo>
                    <a:lnTo>
                      <a:pt x="186" y="274"/>
                    </a:lnTo>
                    <a:lnTo>
                      <a:pt x="210" y="268"/>
                    </a:lnTo>
                    <a:lnTo>
                      <a:pt x="210" y="268"/>
                    </a:lnTo>
                    <a:lnTo>
                      <a:pt x="208" y="258"/>
                    </a:lnTo>
                    <a:lnTo>
                      <a:pt x="208" y="244"/>
                    </a:lnTo>
                    <a:lnTo>
                      <a:pt x="208" y="2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27" name="Group 226"/>
          <p:cNvGrpSpPr/>
          <p:nvPr/>
        </p:nvGrpSpPr>
        <p:grpSpPr>
          <a:xfrm>
            <a:off x="7229540" y="4216858"/>
            <a:ext cx="1224000" cy="323007"/>
            <a:chOff x="7229540" y="4216858"/>
            <a:chExt cx="1224000" cy="323007"/>
          </a:xfrm>
        </p:grpSpPr>
        <p:sp>
          <p:nvSpPr>
            <p:cNvPr id="288" name="Round Diagonal Corner Rectangle 216"/>
            <p:cNvSpPr/>
            <p:nvPr/>
          </p:nvSpPr>
          <p:spPr>
            <a:xfrm>
              <a:off x="7229540" y="4216858"/>
              <a:ext cx="1224000" cy="323007"/>
            </a:xfrm>
            <a:prstGeom prst="round2DiagRect">
              <a:avLst>
                <a:gd name="adj1" fmla="val 21773"/>
                <a:gd name="adj2" fmla="val 0"/>
              </a:avLst>
            </a:prstGeom>
            <a:solidFill>
              <a:schemeClr val="bg2"/>
            </a:solid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55600" marR="0" lvl="0" indent="0" defTabSz="914400" eaLnBrk="1" fontAlgn="auto" latinLnBrk="0" hangingPunct="1">
                <a:lnSpc>
                  <a:spcPct val="100000"/>
                </a:lnSpc>
                <a:spcBef>
                  <a:spcPts val="0"/>
                </a:spcBef>
                <a:spcAft>
                  <a:spcPts val="0"/>
                </a:spcAft>
                <a:buClrTx/>
                <a:buSzTx/>
                <a:buFontTx/>
                <a:buNone/>
                <a:tabLst/>
                <a:defRPr/>
              </a:pPr>
              <a:r>
                <a:rPr lang="en-US" sz="800" kern="0" dirty="0" smtClean="0">
                  <a:solidFill>
                    <a:srgbClr val="FFFFFF"/>
                  </a:solidFill>
                  <a:latin typeface="Arial" panose="020B0604020202020204"/>
                </a:rPr>
                <a:t>Edge</a:t>
              </a:r>
            </a:p>
            <a:p>
              <a:pPr marL="355600" marR="0" lvl="0" indent="0" defTabSz="914400" eaLnBrk="1" fontAlgn="auto" latinLnBrk="0" hangingPunct="1">
                <a:lnSpc>
                  <a:spcPct val="100000"/>
                </a:lnSpc>
                <a:spcBef>
                  <a:spcPts val="0"/>
                </a:spcBef>
                <a:spcAft>
                  <a:spcPts val="0"/>
                </a:spcAft>
                <a:buClrTx/>
                <a:buSzTx/>
                <a:buFontTx/>
                <a:buNone/>
                <a:tabLst/>
                <a:defRPr/>
              </a:pPr>
              <a:r>
                <a:rPr lang="en-US" sz="800" kern="0" dirty="0" smtClean="0">
                  <a:solidFill>
                    <a:srgbClr val="FFFFFF"/>
                  </a:solidFill>
                  <a:latin typeface="Arial" panose="020B0604020202020204"/>
                </a:rPr>
                <a:t>services</a:t>
              </a:r>
              <a:endParaRPr kumimoji="0" lang="en-US" sz="800" b="0" i="0" u="none" strike="noStrike" kern="0" cap="none" spc="0" normalizeH="0" baseline="0" noProof="0" dirty="0" smtClean="0">
                <a:ln>
                  <a:noFill/>
                </a:ln>
                <a:solidFill>
                  <a:srgbClr val="FFFFFF"/>
                </a:solidFill>
                <a:effectLst/>
                <a:uLnTx/>
                <a:uFillTx/>
                <a:latin typeface="Arial" panose="020B0604020202020204"/>
              </a:endParaRPr>
            </a:p>
          </p:txBody>
        </p:sp>
        <p:grpSp>
          <p:nvGrpSpPr>
            <p:cNvPr id="289" name="Group 288"/>
            <p:cNvGrpSpPr>
              <a:grpSpLocks noChangeAspect="1"/>
            </p:cNvGrpSpPr>
            <p:nvPr/>
          </p:nvGrpSpPr>
          <p:grpSpPr>
            <a:xfrm>
              <a:off x="7305579" y="4264186"/>
              <a:ext cx="248259" cy="246062"/>
              <a:chOff x="393701" y="1060450"/>
              <a:chExt cx="896938" cy="889000"/>
            </a:xfrm>
            <a:solidFill>
              <a:schemeClr val="bg1"/>
            </a:solidFill>
          </p:grpSpPr>
          <p:sp>
            <p:nvSpPr>
              <p:cNvPr id="290" name="Freeform 19"/>
              <p:cNvSpPr>
                <a:spLocks noEditPoints="1"/>
              </p:cNvSpPr>
              <p:nvPr/>
            </p:nvSpPr>
            <p:spPr bwMode="auto">
              <a:xfrm>
                <a:off x="393701" y="1060450"/>
                <a:ext cx="896938" cy="889000"/>
              </a:xfrm>
              <a:custGeom>
                <a:avLst/>
                <a:gdLst>
                  <a:gd name="T0" fmla="*/ 143 w 388"/>
                  <a:gd name="T1" fmla="*/ 385 h 385"/>
                  <a:gd name="T2" fmla="*/ 139 w 388"/>
                  <a:gd name="T3" fmla="*/ 341 h 385"/>
                  <a:gd name="T4" fmla="*/ 58 w 388"/>
                  <a:gd name="T5" fmla="*/ 335 h 385"/>
                  <a:gd name="T6" fmla="*/ 1 w 388"/>
                  <a:gd name="T7" fmla="*/ 244 h 385"/>
                  <a:gd name="T8" fmla="*/ 38 w 388"/>
                  <a:gd name="T9" fmla="*/ 219 h 385"/>
                  <a:gd name="T10" fmla="*/ 38 w 388"/>
                  <a:gd name="T11" fmla="*/ 166 h 385"/>
                  <a:gd name="T12" fmla="*/ 1 w 388"/>
                  <a:gd name="T13" fmla="*/ 141 h 385"/>
                  <a:gd name="T14" fmla="*/ 58 w 388"/>
                  <a:gd name="T15" fmla="*/ 50 h 385"/>
                  <a:gd name="T16" fmla="*/ 139 w 388"/>
                  <a:gd name="T17" fmla="*/ 43 h 385"/>
                  <a:gd name="T18" fmla="*/ 143 w 388"/>
                  <a:gd name="T19" fmla="*/ 0 h 385"/>
                  <a:gd name="T20" fmla="*/ 250 w 388"/>
                  <a:gd name="T21" fmla="*/ 4 h 385"/>
                  <a:gd name="T22" fmla="*/ 295 w 388"/>
                  <a:gd name="T23" fmla="*/ 71 h 385"/>
                  <a:gd name="T24" fmla="*/ 333 w 388"/>
                  <a:gd name="T25" fmla="*/ 50 h 385"/>
                  <a:gd name="T26" fmla="*/ 387 w 388"/>
                  <a:gd name="T27" fmla="*/ 141 h 385"/>
                  <a:gd name="T28" fmla="*/ 350 w 388"/>
                  <a:gd name="T29" fmla="*/ 166 h 385"/>
                  <a:gd name="T30" fmla="*/ 350 w 388"/>
                  <a:gd name="T31" fmla="*/ 219 h 385"/>
                  <a:gd name="T32" fmla="*/ 387 w 388"/>
                  <a:gd name="T33" fmla="*/ 244 h 385"/>
                  <a:gd name="T34" fmla="*/ 333 w 388"/>
                  <a:gd name="T35" fmla="*/ 335 h 385"/>
                  <a:gd name="T36" fmla="*/ 295 w 388"/>
                  <a:gd name="T37" fmla="*/ 315 h 385"/>
                  <a:gd name="T38" fmla="*/ 250 w 388"/>
                  <a:gd name="T39" fmla="*/ 382 h 385"/>
                  <a:gd name="T40" fmla="*/ 147 w 388"/>
                  <a:gd name="T41" fmla="*/ 378 h 385"/>
                  <a:gd name="T42" fmla="*/ 242 w 388"/>
                  <a:gd name="T43" fmla="*/ 338 h 385"/>
                  <a:gd name="T44" fmla="*/ 292 w 388"/>
                  <a:gd name="T45" fmla="*/ 307 h 385"/>
                  <a:gd name="T46" fmla="*/ 331 w 388"/>
                  <a:gd name="T47" fmla="*/ 327 h 385"/>
                  <a:gd name="T48" fmla="*/ 344 w 388"/>
                  <a:gd name="T49" fmla="*/ 224 h 385"/>
                  <a:gd name="T50" fmla="*/ 345 w 388"/>
                  <a:gd name="T51" fmla="*/ 193 h 385"/>
                  <a:gd name="T52" fmla="*/ 344 w 388"/>
                  <a:gd name="T53" fmla="*/ 161 h 385"/>
                  <a:gd name="T54" fmla="*/ 331 w 388"/>
                  <a:gd name="T55" fmla="*/ 59 h 385"/>
                  <a:gd name="T56" fmla="*/ 292 w 388"/>
                  <a:gd name="T57" fmla="*/ 78 h 385"/>
                  <a:gd name="T58" fmla="*/ 242 w 388"/>
                  <a:gd name="T59" fmla="*/ 47 h 385"/>
                  <a:gd name="T60" fmla="*/ 147 w 388"/>
                  <a:gd name="T61" fmla="*/ 7 h 385"/>
                  <a:gd name="T62" fmla="*/ 144 w 388"/>
                  <a:gd name="T63" fmla="*/ 49 h 385"/>
                  <a:gd name="T64" fmla="*/ 92 w 388"/>
                  <a:gd name="T65" fmla="*/ 78 h 385"/>
                  <a:gd name="T66" fmla="*/ 10 w 388"/>
                  <a:gd name="T67" fmla="*/ 141 h 385"/>
                  <a:gd name="T68" fmla="*/ 46 w 388"/>
                  <a:gd name="T69" fmla="*/ 165 h 385"/>
                  <a:gd name="T70" fmla="*/ 46 w 388"/>
                  <a:gd name="T71" fmla="*/ 220 h 385"/>
                  <a:gd name="T72" fmla="*/ 10 w 388"/>
                  <a:gd name="T73" fmla="*/ 244 h 385"/>
                  <a:gd name="T74" fmla="*/ 92 w 388"/>
                  <a:gd name="T75" fmla="*/ 307 h 385"/>
                  <a:gd name="T76" fmla="*/ 144 w 388"/>
                  <a:gd name="T77" fmla="*/ 335 h 385"/>
                  <a:gd name="T78" fmla="*/ 147 w 388"/>
                  <a:gd name="T79" fmla="*/ 378 h 385"/>
                  <a:gd name="T80" fmla="*/ 143 w 388"/>
                  <a:gd name="T81" fmla="*/ 46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88" h="385">
                    <a:moveTo>
                      <a:pt x="246" y="385"/>
                    </a:moveTo>
                    <a:cubicBezTo>
                      <a:pt x="143" y="385"/>
                      <a:pt x="143" y="385"/>
                      <a:pt x="143" y="385"/>
                    </a:cubicBezTo>
                    <a:cubicBezTo>
                      <a:pt x="141" y="385"/>
                      <a:pt x="139" y="384"/>
                      <a:pt x="139" y="382"/>
                    </a:cubicBezTo>
                    <a:cubicBezTo>
                      <a:pt x="139" y="341"/>
                      <a:pt x="139" y="341"/>
                      <a:pt x="139" y="341"/>
                    </a:cubicBezTo>
                    <a:cubicBezTo>
                      <a:pt x="127" y="336"/>
                      <a:pt x="109" y="328"/>
                      <a:pt x="94" y="315"/>
                    </a:cubicBezTo>
                    <a:cubicBezTo>
                      <a:pt x="58" y="335"/>
                      <a:pt x="58" y="335"/>
                      <a:pt x="58" y="335"/>
                    </a:cubicBezTo>
                    <a:cubicBezTo>
                      <a:pt x="56" y="336"/>
                      <a:pt x="54" y="336"/>
                      <a:pt x="53" y="334"/>
                    </a:cubicBezTo>
                    <a:cubicBezTo>
                      <a:pt x="1" y="244"/>
                      <a:pt x="1" y="244"/>
                      <a:pt x="1" y="244"/>
                    </a:cubicBezTo>
                    <a:cubicBezTo>
                      <a:pt x="0" y="243"/>
                      <a:pt x="1" y="240"/>
                      <a:pt x="3" y="239"/>
                    </a:cubicBezTo>
                    <a:cubicBezTo>
                      <a:pt x="38" y="219"/>
                      <a:pt x="38" y="219"/>
                      <a:pt x="38" y="219"/>
                    </a:cubicBezTo>
                    <a:cubicBezTo>
                      <a:pt x="36" y="210"/>
                      <a:pt x="36" y="201"/>
                      <a:pt x="36" y="193"/>
                    </a:cubicBezTo>
                    <a:cubicBezTo>
                      <a:pt x="36" y="184"/>
                      <a:pt x="36" y="175"/>
                      <a:pt x="38" y="166"/>
                    </a:cubicBezTo>
                    <a:cubicBezTo>
                      <a:pt x="3" y="146"/>
                      <a:pt x="3" y="146"/>
                      <a:pt x="3" y="146"/>
                    </a:cubicBezTo>
                    <a:cubicBezTo>
                      <a:pt x="1" y="145"/>
                      <a:pt x="0" y="143"/>
                      <a:pt x="1" y="141"/>
                    </a:cubicBezTo>
                    <a:cubicBezTo>
                      <a:pt x="53" y="52"/>
                      <a:pt x="53" y="52"/>
                      <a:pt x="53" y="52"/>
                    </a:cubicBezTo>
                    <a:cubicBezTo>
                      <a:pt x="54" y="50"/>
                      <a:pt x="56" y="49"/>
                      <a:pt x="58" y="50"/>
                    </a:cubicBezTo>
                    <a:cubicBezTo>
                      <a:pt x="94" y="71"/>
                      <a:pt x="94" y="71"/>
                      <a:pt x="94" y="71"/>
                    </a:cubicBezTo>
                    <a:cubicBezTo>
                      <a:pt x="108" y="59"/>
                      <a:pt x="124" y="49"/>
                      <a:pt x="139" y="43"/>
                    </a:cubicBezTo>
                    <a:cubicBezTo>
                      <a:pt x="139" y="4"/>
                      <a:pt x="139" y="4"/>
                      <a:pt x="139" y="4"/>
                    </a:cubicBezTo>
                    <a:cubicBezTo>
                      <a:pt x="139" y="1"/>
                      <a:pt x="141" y="0"/>
                      <a:pt x="143" y="0"/>
                    </a:cubicBezTo>
                    <a:cubicBezTo>
                      <a:pt x="246" y="0"/>
                      <a:pt x="246" y="0"/>
                      <a:pt x="246" y="0"/>
                    </a:cubicBezTo>
                    <a:cubicBezTo>
                      <a:pt x="248" y="0"/>
                      <a:pt x="250" y="1"/>
                      <a:pt x="250" y="4"/>
                    </a:cubicBezTo>
                    <a:cubicBezTo>
                      <a:pt x="250" y="44"/>
                      <a:pt x="250" y="44"/>
                      <a:pt x="250" y="44"/>
                    </a:cubicBezTo>
                    <a:cubicBezTo>
                      <a:pt x="267" y="51"/>
                      <a:pt x="282" y="60"/>
                      <a:pt x="295" y="71"/>
                    </a:cubicBezTo>
                    <a:cubicBezTo>
                      <a:pt x="330" y="50"/>
                      <a:pt x="330" y="50"/>
                      <a:pt x="330" y="50"/>
                    </a:cubicBezTo>
                    <a:cubicBezTo>
                      <a:pt x="331" y="50"/>
                      <a:pt x="332" y="50"/>
                      <a:pt x="333" y="50"/>
                    </a:cubicBezTo>
                    <a:cubicBezTo>
                      <a:pt x="334" y="50"/>
                      <a:pt x="335" y="51"/>
                      <a:pt x="335" y="52"/>
                    </a:cubicBezTo>
                    <a:cubicBezTo>
                      <a:pt x="387" y="141"/>
                      <a:pt x="387" y="141"/>
                      <a:pt x="387" y="141"/>
                    </a:cubicBezTo>
                    <a:cubicBezTo>
                      <a:pt x="388" y="143"/>
                      <a:pt x="387" y="145"/>
                      <a:pt x="386" y="146"/>
                    </a:cubicBezTo>
                    <a:cubicBezTo>
                      <a:pt x="350" y="166"/>
                      <a:pt x="350" y="166"/>
                      <a:pt x="350" y="166"/>
                    </a:cubicBezTo>
                    <a:cubicBezTo>
                      <a:pt x="352" y="176"/>
                      <a:pt x="353" y="184"/>
                      <a:pt x="353" y="193"/>
                    </a:cubicBezTo>
                    <a:cubicBezTo>
                      <a:pt x="353" y="201"/>
                      <a:pt x="352" y="210"/>
                      <a:pt x="350" y="219"/>
                    </a:cubicBezTo>
                    <a:cubicBezTo>
                      <a:pt x="386" y="239"/>
                      <a:pt x="386" y="239"/>
                      <a:pt x="386" y="239"/>
                    </a:cubicBezTo>
                    <a:cubicBezTo>
                      <a:pt x="387" y="240"/>
                      <a:pt x="388" y="243"/>
                      <a:pt x="387" y="244"/>
                    </a:cubicBezTo>
                    <a:cubicBezTo>
                      <a:pt x="335" y="334"/>
                      <a:pt x="335" y="334"/>
                      <a:pt x="335" y="334"/>
                    </a:cubicBezTo>
                    <a:cubicBezTo>
                      <a:pt x="335" y="335"/>
                      <a:pt x="334" y="335"/>
                      <a:pt x="333" y="335"/>
                    </a:cubicBezTo>
                    <a:cubicBezTo>
                      <a:pt x="332" y="336"/>
                      <a:pt x="331" y="336"/>
                      <a:pt x="330" y="335"/>
                    </a:cubicBezTo>
                    <a:cubicBezTo>
                      <a:pt x="295" y="315"/>
                      <a:pt x="295" y="315"/>
                      <a:pt x="295" y="315"/>
                    </a:cubicBezTo>
                    <a:cubicBezTo>
                      <a:pt x="282" y="325"/>
                      <a:pt x="267" y="334"/>
                      <a:pt x="250" y="341"/>
                    </a:cubicBezTo>
                    <a:cubicBezTo>
                      <a:pt x="250" y="382"/>
                      <a:pt x="250" y="382"/>
                      <a:pt x="250" y="382"/>
                    </a:cubicBezTo>
                    <a:cubicBezTo>
                      <a:pt x="250" y="384"/>
                      <a:pt x="248" y="385"/>
                      <a:pt x="246" y="385"/>
                    </a:cubicBezTo>
                    <a:close/>
                    <a:moveTo>
                      <a:pt x="147" y="378"/>
                    </a:moveTo>
                    <a:cubicBezTo>
                      <a:pt x="242" y="378"/>
                      <a:pt x="242" y="378"/>
                      <a:pt x="242" y="378"/>
                    </a:cubicBezTo>
                    <a:cubicBezTo>
                      <a:pt x="242" y="338"/>
                      <a:pt x="242" y="338"/>
                      <a:pt x="242" y="338"/>
                    </a:cubicBezTo>
                    <a:cubicBezTo>
                      <a:pt x="242" y="337"/>
                      <a:pt x="243" y="335"/>
                      <a:pt x="245" y="335"/>
                    </a:cubicBezTo>
                    <a:cubicBezTo>
                      <a:pt x="263" y="328"/>
                      <a:pt x="279" y="319"/>
                      <a:pt x="292" y="307"/>
                    </a:cubicBezTo>
                    <a:cubicBezTo>
                      <a:pt x="294" y="306"/>
                      <a:pt x="295" y="306"/>
                      <a:pt x="297" y="307"/>
                    </a:cubicBezTo>
                    <a:cubicBezTo>
                      <a:pt x="331" y="327"/>
                      <a:pt x="331" y="327"/>
                      <a:pt x="331" y="327"/>
                    </a:cubicBezTo>
                    <a:cubicBezTo>
                      <a:pt x="379" y="244"/>
                      <a:pt x="379" y="244"/>
                      <a:pt x="379" y="244"/>
                    </a:cubicBezTo>
                    <a:cubicBezTo>
                      <a:pt x="344" y="224"/>
                      <a:pt x="344" y="224"/>
                      <a:pt x="344" y="224"/>
                    </a:cubicBezTo>
                    <a:cubicBezTo>
                      <a:pt x="343" y="223"/>
                      <a:pt x="342" y="222"/>
                      <a:pt x="343" y="220"/>
                    </a:cubicBezTo>
                    <a:cubicBezTo>
                      <a:pt x="344" y="211"/>
                      <a:pt x="345" y="202"/>
                      <a:pt x="345" y="193"/>
                    </a:cubicBezTo>
                    <a:cubicBezTo>
                      <a:pt x="345" y="184"/>
                      <a:pt x="344" y="175"/>
                      <a:pt x="343" y="165"/>
                    </a:cubicBezTo>
                    <a:cubicBezTo>
                      <a:pt x="342" y="164"/>
                      <a:pt x="343" y="162"/>
                      <a:pt x="344" y="161"/>
                    </a:cubicBezTo>
                    <a:cubicBezTo>
                      <a:pt x="379" y="141"/>
                      <a:pt x="379" y="141"/>
                      <a:pt x="379" y="141"/>
                    </a:cubicBezTo>
                    <a:cubicBezTo>
                      <a:pt x="331" y="59"/>
                      <a:pt x="331" y="59"/>
                      <a:pt x="331" y="59"/>
                    </a:cubicBezTo>
                    <a:cubicBezTo>
                      <a:pt x="297" y="78"/>
                      <a:pt x="297" y="78"/>
                      <a:pt x="297" y="78"/>
                    </a:cubicBezTo>
                    <a:cubicBezTo>
                      <a:pt x="295" y="79"/>
                      <a:pt x="294" y="79"/>
                      <a:pt x="292" y="78"/>
                    </a:cubicBezTo>
                    <a:cubicBezTo>
                      <a:pt x="279" y="67"/>
                      <a:pt x="263" y="57"/>
                      <a:pt x="245" y="50"/>
                    </a:cubicBezTo>
                    <a:cubicBezTo>
                      <a:pt x="243" y="50"/>
                      <a:pt x="242" y="48"/>
                      <a:pt x="242" y="47"/>
                    </a:cubicBezTo>
                    <a:cubicBezTo>
                      <a:pt x="242" y="7"/>
                      <a:pt x="242" y="7"/>
                      <a:pt x="242" y="7"/>
                    </a:cubicBezTo>
                    <a:cubicBezTo>
                      <a:pt x="147" y="7"/>
                      <a:pt x="147" y="7"/>
                      <a:pt x="147" y="7"/>
                    </a:cubicBezTo>
                    <a:cubicBezTo>
                      <a:pt x="147" y="46"/>
                      <a:pt x="147" y="46"/>
                      <a:pt x="147" y="46"/>
                    </a:cubicBezTo>
                    <a:cubicBezTo>
                      <a:pt x="147" y="47"/>
                      <a:pt x="146" y="49"/>
                      <a:pt x="144" y="49"/>
                    </a:cubicBezTo>
                    <a:cubicBezTo>
                      <a:pt x="128" y="55"/>
                      <a:pt x="111" y="66"/>
                      <a:pt x="96" y="78"/>
                    </a:cubicBezTo>
                    <a:cubicBezTo>
                      <a:pt x="95" y="79"/>
                      <a:pt x="93" y="79"/>
                      <a:pt x="92" y="78"/>
                    </a:cubicBezTo>
                    <a:cubicBezTo>
                      <a:pt x="58" y="59"/>
                      <a:pt x="58" y="59"/>
                      <a:pt x="58" y="59"/>
                    </a:cubicBezTo>
                    <a:cubicBezTo>
                      <a:pt x="10" y="141"/>
                      <a:pt x="10" y="141"/>
                      <a:pt x="10" y="141"/>
                    </a:cubicBezTo>
                    <a:cubicBezTo>
                      <a:pt x="44" y="161"/>
                      <a:pt x="44" y="161"/>
                      <a:pt x="44" y="161"/>
                    </a:cubicBezTo>
                    <a:cubicBezTo>
                      <a:pt x="45" y="162"/>
                      <a:pt x="46" y="164"/>
                      <a:pt x="46" y="165"/>
                    </a:cubicBezTo>
                    <a:cubicBezTo>
                      <a:pt x="44" y="175"/>
                      <a:pt x="43" y="184"/>
                      <a:pt x="43" y="193"/>
                    </a:cubicBezTo>
                    <a:cubicBezTo>
                      <a:pt x="43" y="202"/>
                      <a:pt x="44" y="211"/>
                      <a:pt x="46" y="220"/>
                    </a:cubicBezTo>
                    <a:cubicBezTo>
                      <a:pt x="46" y="222"/>
                      <a:pt x="45" y="223"/>
                      <a:pt x="44" y="224"/>
                    </a:cubicBezTo>
                    <a:cubicBezTo>
                      <a:pt x="10" y="244"/>
                      <a:pt x="10" y="244"/>
                      <a:pt x="10" y="244"/>
                    </a:cubicBezTo>
                    <a:cubicBezTo>
                      <a:pt x="58" y="327"/>
                      <a:pt x="58" y="327"/>
                      <a:pt x="58" y="327"/>
                    </a:cubicBezTo>
                    <a:cubicBezTo>
                      <a:pt x="92" y="307"/>
                      <a:pt x="92" y="307"/>
                      <a:pt x="92" y="307"/>
                    </a:cubicBezTo>
                    <a:cubicBezTo>
                      <a:pt x="93" y="306"/>
                      <a:pt x="95" y="306"/>
                      <a:pt x="96" y="307"/>
                    </a:cubicBezTo>
                    <a:cubicBezTo>
                      <a:pt x="109" y="318"/>
                      <a:pt x="126" y="328"/>
                      <a:pt x="144" y="335"/>
                    </a:cubicBezTo>
                    <a:cubicBezTo>
                      <a:pt x="146" y="335"/>
                      <a:pt x="147" y="337"/>
                      <a:pt x="147" y="338"/>
                    </a:cubicBezTo>
                    <a:lnTo>
                      <a:pt x="147" y="378"/>
                    </a:lnTo>
                    <a:close/>
                    <a:moveTo>
                      <a:pt x="143" y="46"/>
                    </a:moveTo>
                    <a:cubicBezTo>
                      <a:pt x="143" y="46"/>
                      <a:pt x="143" y="46"/>
                      <a:pt x="143" y="46"/>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91" name="Freeform 20"/>
              <p:cNvSpPr>
                <a:spLocks/>
              </p:cNvSpPr>
              <p:nvPr/>
            </p:nvSpPr>
            <p:spPr bwMode="auto">
              <a:xfrm>
                <a:off x="617538" y="1385888"/>
                <a:ext cx="415925" cy="19050"/>
              </a:xfrm>
              <a:custGeom>
                <a:avLst/>
                <a:gdLst>
                  <a:gd name="T0" fmla="*/ 176 w 180"/>
                  <a:gd name="T1" fmla="*/ 8 h 8"/>
                  <a:gd name="T2" fmla="*/ 4 w 180"/>
                  <a:gd name="T3" fmla="*/ 8 h 8"/>
                  <a:gd name="T4" fmla="*/ 0 w 180"/>
                  <a:gd name="T5" fmla="*/ 4 h 8"/>
                  <a:gd name="T6" fmla="*/ 4 w 180"/>
                  <a:gd name="T7" fmla="*/ 0 h 8"/>
                  <a:gd name="T8" fmla="*/ 176 w 180"/>
                  <a:gd name="T9" fmla="*/ 0 h 8"/>
                  <a:gd name="T10" fmla="*/ 180 w 180"/>
                  <a:gd name="T11" fmla="*/ 4 h 8"/>
                  <a:gd name="T12" fmla="*/ 176 w 180"/>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80" h="8">
                    <a:moveTo>
                      <a:pt x="176" y="8"/>
                    </a:moveTo>
                    <a:cubicBezTo>
                      <a:pt x="4" y="8"/>
                      <a:pt x="4" y="8"/>
                      <a:pt x="4" y="8"/>
                    </a:cubicBezTo>
                    <a:cubicBezTo>
                      <a:pt x="1" y="8"/>
                      <a:pt x="0" y="6"/>
                      <a:pt x="0" y="4"/>
                    </a:cubicBezTo>
                    <a:cubicBezTo>
                      <a:pt x="0" y="2"/>
                      <a:pt x="1" y="0"/>
                      <a:pt x="4" y="0"/>
                    </a:cubicBezTo>
                    <a:cubicBezTo>
                      <a:pt x="176" y="0"/>
                      <a:pt x="176" y="0"/>
                      <a:pt x="176" y="0"/>
                    </a:cubicBezTo>
                    <a:cubicBezTo>
                      <a:pt x="178" y="0"/>
                      <a:pt x="180" y="2"/>
                      <a:pt x="180" y="4"/>
                    </a:cubicBezTo>
                    <a:cubicBezTo>
                      <a:pt x="180" y="6"/>
                      <a:pt x="178" y="8"/>
                      <a:pt x="17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2" name="Oval 21"/>
              <p:cNvSpPr>
                <a:spLocks noChangeArrowheads="1"/>
              </p:cNvSpPr>
              <p:nvPr/>
            </p:nvSpPr>
            <p:spPr bwMode="auto">
              <a:xfrm>
                <a:off x="674688" y="1346200"/>
                <a:ext cx="20638" cy="190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3" name="Oval 22"/>
              <p:cNvSpPr>
                <a:spLocks noChangeArrowheads="1"/>
              </p:cNvSpPr>
              <p:nvPr/>
            </p:nvSpPr>
            <p:spPr bwMode="auto">
              <a:xfrm>
                <a:off x="714376" y="1346200"/>
                <a:ext cx="20638" cy="190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4" name="Oval 23"/>
              <p:cNvSpPr>
                <a:spLocks noChangeArrowheads="1"/>
              </p:cNvSpPr>
              <p:nvPr/>
            </p:nvSpPr>
            <p:spPr bwMode="auto">
              <a:xfrm>
                <a:off x="755651" y="1346200"/>
                <a:ext cx="19050" cy="190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5" name="Freeform 24"/>
              <p:cNvSpPr>
                <a:spLocks noEditPoints="1"/>
              </p:cNvSpPr>
              <p:nvPr/>
            </p:nvSpPr>
            <p:spPr bwMode="auto">
              <a:xfrm>
                <a:off x="617538" y="1306513"/>
                <a:ext cx="415925" cy="317500"/>
              </a:xfrm>
              <a:custGeom>
                <a:avLst/>
                <a:gdLst>
                  <a:gd name="T0" fmla="*/ 159 w 180"/>
                  <a:gd name="T1" fmla="*/ 137 h 137"/>
                  <a:gd name="T2" fmla="*/ 21 w 180"/>
                  <a:gd name="T3" fmla="*/ 137 h 137"/>
                  <a:gd name="T4" fmla="*/ 0 w 180"/>
                  <a:gd name="T5" fmla="*/ 116 h 137"/>
                  <a:gd name="T6" fmla="*/ 0 w 180"/>
                  <a:gd name="T7" fmla="*/ 21 h 137"/>
                  <a:gd name="T8" fmla="*/ 21 w 180"/>
                  <a:gd name="T9" fmla="*/ 0 h 137"/>
                  <a:gd name="T10" fmla="*/ 159 w 180"/>
                  <a:gd name="T11" fmla="*/ 0 h 137"/>
                  <a:gd name="T12" fmla="*/ 180 w 180"/>
                  <a:gd name="T13" fmla="*/ 21 h 137"/>
                  <a:gd name="T14" fmla="*/ 180 w 180"/>
                  <a:gd name="T15" fmla="*/ 116 h 137"/>
                  <a:gd name="T16" fmla="*/ 159 w 180"/>
                  <a:gd name="T17" fmla="*/ 137 h 137"/>
                  <a:gd name="T18" fmla="*/ 21 w 180"/>
                  <a:gd name="T19" fmla="*/ 7 h 137"/>
                  <a:gd name="T20" fmla="*/ 7 w 180"/>
                  <a:gd name="T21" fmla="*/ 21 h 137"/>
                  <a:gd name="T22" fmla="*/ 7 w 180"/>
                  <a:gd name="T23" fmla="*/ 116 h 137"/>
                  <a:gd name="T24" fmla="*/ 21 w 180"/>
                  <a:gd name="T25" fmla="*/ 129 h 137"/>
                  <a:gd name="T26" fmla="*/ 159 w 180"/>
                  <a:gd name="T27" fmla="*/ 129 h 137"/>
                  <a:gd name="T28" fmla="*/ 173 w 180"/>
                  <a:gd name="T29" fmla="*/ 116 h 137"/>
                  <a:gd name="T30" fmla="*/ 173 w 180"/>
                  <a:gd name="T31" fmla="*/ 21 h 137"/>
                  <a:gd name="T32" fmla="*/ 159 w 180"/>
                  <a:gd name="T33" fmla="*/ 7 h 137"/>
                  <a:gd name="T34" fmla="*/ 21 w 180"/>
                  <a:gd name="T35"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0" h="137">
                    <a:moveTo>
                      <a:pt x="159" y="137"/>
                    </a:moveTo>
                    <a:cubicBezTo>
                      <a:pt x="21" y="137"/>
                      <a:pt x="21" y="137"/>
                      <a:pt x="21" y="137"/>
                    </a:cubicBezTo>
                    <a:cubicBezTo>
                      <a:pt x="9" y="137"/>
                      <a:pt x="0" y="127"/>
                      <a:pt x="0" y="116"/>
                    </a:cubicBezTo>
                    <a:cubicBezTo>
                      <a:pt x="0" y="21"/>
                      <a:pt x="0" y="21"/>
                      <a:pt x="0" y="21"/>
                    </a:cubicBezTo>
                    <a:cubicBezTo>
                      <a:pt x="0" y="9"/>
                      <a:pt x="9" y="0"/>
                      <a:pt x="21" y="0"/>
                    </a:cubicBezTo>
                    <a:cubicBezTo>
                      <a:pt x="159" y="0"/>
                      <a:pt x="159" y="0"/>
                      <a:pt x="159" y="0"/>
                    </a:cubicBezTo>
                    <a:cubicBezTo>
                      <a:pt x="171" y="0"/>
                      <a:pt x="180" y="9"/>
                      <a:pt x="180" y="21"/>
                    </a:cubicBezTo>
                    <a:cubicBezTo>
                      <a:pt x="180" y="116"/>
                      <a:pt x="180" y="116"/>
                      <a:pt x="180" y="116"/>
                    </a:cubicBezTo>
                    <a:cubicBezTo>
                      <a:pt x="180" y="127"/>
                      <a:pt x="171" y="137"/>
                      <a:pt x="159" y="137"/>
                    </a:cubicBezTo>
                    <a:close/>
                    <a:moveTo>
                      <a:pt x="21" y="7"/>
                    </a:moveTo>
                    <a:cubicBezTo>
                      <a:pt x="13" y="7"/>
                      <a:pt x="7" y="13"/>
                      <a:pt x="7" y="21"/>
                    </a:cubicBezTo>
                    <a:cubicBezTo>
                      <a:pt x="7" y="116"/>
                      <a:pt x="7" y="116"/>
                      <a:pt x="7" y="116"/>
                    </a:cubicBezTo>
                    <a:cubicBezTo>
                      <a:pt x="7" y="123"/>
                      <a:pt x="13" y="129"/>
                      <a:pt x="21" y="129"/>
                    </a:cubicBezTo>
                    <a:cubicBezTo>
                      <a:pt x="159" y="129"/>
                      <a:pt x="159" y="129"/>
                      <a:pt x="159" y="129"/>
                    </a:cubicBezTo>
                    <a:cubicBezTo>
                      <a:pt x="167" y="129"/>
                      <a:pt x="173" y="123"/>
                      <a:pt x="173" y="116"/>
                    </a:cubicBezTo>
                    <a:cubicBezTo>
                      <a:pt x="173" y="21"/>
                      <a:pt x="173" y="21"/>
                      <a:pt x="173" y="21"/>
                    </a:cubicBezTo>
                    <a:cubicBezTo>
                      <a:pt x="173" y="13"/>
                      <a:pt x="167" y="7"/>
                      <a:pt x="159" y="7"/>
                    </a:cubicBezTo>
                    <a:lnTo>
                      <a:pt x="2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6" name="Freeform 25"/>
              <p:cNvSpPr>
                <a:spLocks/>
              </p:cNvSpPr>
              <p:nvPr/>
            </p:nvSpPr>
            <p:spPr bwMode="auto">
              <a:xfrm>
                <a:off x="1017588" y="1466850"/>
                <a:ext cx="76200" cy="15875"/>
              </a:xfrm>
              <a:custGeom>
                <a:avLst/>
                <a:gdLst>
                  <a:gd name="T0" fmla="*/ 29 w 33"/>
                  <a:gd name="T1" fmla="*/ 7 h 7"/>
                  <a:gd name="T2" fmla="*/ 3 w 33"/>
                  <a:gd name="T3" fmla="*/ 7 h 7"/>
                  <a:gd name="T4" fmla="*/ 0 w 33"/>
                  <a:gd name="T5" fmla="*/ 4 h 7"/>
                  <a:gd name="T6" fmla="*/ 3 w 33"/>
                  <a:gd name="T7" fmla="*/ 0 h 7"/>
                  <a:gd name="T8" fmla="*/ 29 w 33"/>
                  <a:gd name="T9" fmla="*/ 0 h 7"/>
                  <a:gd name="T10" fmla="*/ 33 w 33"/>
                  <a:gd name="T11" fmla="*/ 4 h 7"/>
                  <a:gd name="T12" fmla="*/ 29 w 33"/>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33" h="7">
                    <a:moveTo>
                      <a:pt x="29" y="7"/>
                    </a:moveTo>
                    <a:cubicBezTo>
                      <a:pt x="3" y="7"/>
                      <a:pt x="3" y="7"/>
                      <a:pt x="3" y="7"/>
                    </a:cubicBezTo>
                    <a:cubicBezTo>
                      <a:pt x="1" y="7"/>
                      <a:pt x="0" y="6"/>
                      <a:pt x="0" y="4"/>
                    </a:cubicBezTo>
                    <a:cubicBezTo>
                      <a:pt x="0" y="2"/>
                      <a:pt x="1" y="0"/>
                      <a:pt x="3" y="0"/>
                    </a:cubicBezTo>
                    <a:cubicBezTo>
                      <a:pt x="29" y="0"/>
                      <a:pt x="29" y="0"/>
                      <a:pt x="29" y="0"/>
                    </a:cubicBezTo>
                    <a:cubicBezTo>
                      <a:pt x="31" y="0"/>
                      <a:pt x="33" y="2"/>
                      <a:pt x="33" y="4"/>
                    </a:cubicBezTo>
                    <a:cubicBezTo>
                      <a:pt x="33" y="6"/>
                      <a:pt x="31" y="7"/>
                      <a:pt x="2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7" name="Freeform 26"/>
              <p:cNvSpPr>
                <a:spLocks/>
              </p:cNvSpPr>
              <p:nvPr/>
            </p:nvSpPr>
            <p:spPr bwMode="auto">
              <a:xfrm>
                <a:off x="677863" y="1385888"/>
                <a:ext cx="415925" cy="317500"/>
              </a:xfrm>
              <a:custGeom>
                <a:avLst/>
                <a:gdLst>
                  <a:gd name="T0" fmla="*/ 159 w 180"/>
                  <a:gd name="T1" fmla="*/ 137 h 137"/>
                  <a:gd name="T2" fmla="*/ 21 w 180"/>
                  <a:gd name="T3" fmla="*/ 137 h 137"/>
                  <a:gd name="T4" fmla="*/ 0 w 180"/>
                  <a:gd name="T5" fmla="*/ 116 h 137"/>
                  <a:gd name="T6" fmla="*/ 0 w 180"/>
                  <a:gd name="T7" fmla="*/ 99 h 137"/>
                  <a:gd name="T8" fmla="*/ 3 w 180"/>
                  <a:gd name="T9" fmla="*/ 95 h 137"/>
                  <a:gd name="T10" fmla="*/ 7 w 180"/>
                  <a:gd name="T11" fmla="*/ 99 h 137"/>
                  <a:gd name="T12" fmla="*/ 7 w 180"/>
                  <a:gd name="T13" fmla="*/ 116 h 137"/>
                  <a:gd name="T14" fmla="*/ 21 w 180"/>
                  <a:gd name="T15" fmla="*/ 130 h 137"/>
                  <a:gd name="T16" fmla="*/ 159 w 180"/>
                  <a:gd name="T17" fmla="*/ 130 h 137"/>
                  <a:gd name="T18" fmla="*/ 173 w 180"/>
                  <a:gd name="T19" fmla="*/ 116 h 137"/>
                  <a:gd name="T20" fmla="*/ 173 w 180"/>
                  <a:gd name="T21" fmla="*/ 21 h 137"/>
                  <a:gd name="T22" fmla="*/ 159 w 180"/>
                  <a:gd name="T23" fmla="*/ 8 h 137"/>
                  <a:gd name="T24" fmla="*/ 150 w 180"/>
                  <a:gd name="T25" fmla="*/ 8 h 137"/>
                  <a:gd name="T26" fmla="*/ 147 w 180"/>
                  <a:gd name="T27" fmla="*/ 4 h 137"/>
                  <a:gd name="T28" fmla="*/ 150 w 180"/>
                  <a:gd name="T29" fmla="*/ 0 h 137"/>
                  <a:gd name="T30" fmla="*/ 159 w 180"/>
                  <a:gd name="T31" fmla="*/ 0 h 137"/>
                  <a:gd name="T32" fmla="*/ 180 w 180"/>
                  <a:gd name="T33" fmla="*/ 21 h 137"/>
                  <a:gd name="T34" fmla="*/ 180 w 180"/>
                  <a:gd name="T35" fmla="*/ 116 h 137"/>
                  <a:gd name="T36" fmla="*/ 159 w 180"/>
                  <a:gd name="T3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137">
                    <a:moveTo>
                      <a:pt x="159" y="137"/>
                    </a:moveTo>
                    <a:cubicBezTo>
                      <a:pt x="21" y="137"/>
                      <a:pt x="21" y="137"/>
                      <a:pt x="21" y="137"/>
                    </a:cubicBezTo>
                    <a:cubicBezTo>
                      <a:pt x="9" y="137"/>
                      <a:pt x="0" y="128"/>
                      <a:pt x="0" y="116"/>
                    </a:cubicBezTo>
                    <a:cubicBezTo>
                      <a:pt x="0" y="99"/>
                      <a:pt x="0" y="99"/>
                      <a:pt x="0" y="99"/>
                    </a:cubicBezTo>
                    <a:cubicBezTo>
                      <a:pt x="0" y="97"/>
                      <a:pt x="1" y="95"/>
                      <a:pt x="3" y="95"/>
                    </a:cubicBezTo>
                    <a:cubicBezTo>
                      <a:pt x="6" y="95"/>
                      <a:pt x="7" y="97"/>
                      <a:pt x="7" y="99"/>
                    </a:cubicBezTo>
                    <a:cubicBezTo>
                      <a:pt x="7" y="116"/>
                      <a:pt x="7" y="116"/>
                      <a:pt x="7" y="116"/>
                    </a:cubicBezTo>
                    <a:cubicBezTo>
                      <a:pt x="7" y="124"/>
                      <a:pt x="13" y="130"/>
                      <a:pt x="21" y="130"/>
                    </a:cubicBezTo>
                    <a:cubicBezTo>
                      <a:pt x="159" y="130"/>
                      <a:pt x="159" y="130"/>
                      <a:pt x="159" y="130"/>
                    </a:cubicBezTo>
                    <a:cubicBezTo>
                      <a:pt x="166" y="130"/>
                      <a:pt x="173" y="124"/>
                      <a:pt x="173" y="116"/>
                    </a:cubicBezTo>
                    <a:cubicBezTo>
                      <a:pt x="173" y="21"/>
                      <a:pt x="173" y="21"/>
                      <a:pt x="173" y="21"/>
                    </a:cubicBezTo>
                    <a:cubicBezTo>
                      <a:pt x="173" y="14"/>
                      <a:pt x="166" y="8"/>
                      <a:pt x="159" y="8"/>
                    </a:cubicBezTo>
                    <a:cubicBezTo>
                      <a:pt x="150" y="8"/>
                      <a:pt x="150" y="8"/>
                      <a:pt x="150" y="8"/>
                    </a:cubicBezTo>
                    <a:cubicBezTo>
                      <a:pt x="148" y="8"/>
                      <a:pt x="147" y="6"/>
                      <a:pt x="147" y="4"/>
                    </a:cubicBezTo>
                    <a:cubicBezTo>
                      <a:pt x="147" y="2"/>
                      <a:pt x="148" y="0"/>
                      <a:pt x="150" y="0"/>
                    </a:cubicBezTo>
                    <a:cubicBezTo>
                      <a:pt x="159" y="0"/>
                      <a:pt x="159" y="0"/>
                      <a:pt x="159" y="0"/>
                    </a:cubicBezTo>
                    <a:cubicBezTo>
                      <a:pt x="171" y="0"/>
                      <a:pt x="180" y="10"/>
                      <a:pt x="180" y="21"/>
                    </a:cubicBezTo>
                    <a:cubicBezTo>
                      <a:pt x="180" y="116"/>
                      <a:pt x="180" y="116"/>
                      <a:pt x="180" y="116"/>
                    </a:cubicBezTo>
                    <a:cubicBezTo>
                      <a:pt x="180" y="128"/>
                      <a:pt x="171" y="137"/>
                      <a:pt x="159"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24" name="Group 223"/>
          <p:cNvGrpSpPr/>
          <p:nvPr/>
        </p:nvGrpSpPr>
        <p:grpSpPr>
          <a:xfrm>
            <a:off x="3333451" y="4216858"/>
            <a:ext cx="1224000" cy="323007"/>
            <a:chOff x="3333451" y="4216858"/>
            <a:chExt cx="1224000" cy="323007"/>
          </a:xfrm>
          <a:solidFill>
            <a:schemeClr val="accent6"/>
          </a:solidFill>
        </p:grpSpPr>
        <p:sp>
          <p:nvSpPr>
            <p:cNvPr id="299" name="Round Diagonal Corner Rectangle 216"/>
            <p:cNvSpPr/>
            <p:nvPr/>
          </p:nvSpPr>
          <p:spPr>
            <a:xfrm>
              <a:off x="3333451" y="4216858"/>
              <a:ext cx="1224000" cy="323007"/>
            </a:xfrm>
            <a:prstGeom prst="round2DiagRect">
              <a:avLst>
                <a:gd name="adj1" fmla="val 21773"/>
                <a:gd name="adj2" fmla="val 0"/>
              </a:avLst>
            </a:prstGeom>
            <a:grp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rPr>
                <a:t>Device</a:t>
              </a:r>
            </a:p>
            <a:p>
              <a:pPr marL="355600" marR="0" lvl="0" indent="0" defTabSz="914400" eaLnBrk="1" fontAlgn="auto" latinLnBrk="0" hangingPunct="1">
                <a:lnSpc>
                  <a:spcPct val="100000"/>
                </a:lnSpc>
                <a:spcBef>
                  <a:spcPts val="0"/>
                </a:spcBef>
                <a:spcAft>
                  <a:spcPts val="0"/>
                </a:spcAft>
                <a:buClrTx/>
                <a:buSzTx/>
                <a:buFontTx/>
                <a:buNone/>
                <a:tabLst/>
                <a:defRPr/>
              </a:pPr>
              <a:r>
                <a:rPr lang="en-US" sz="800" kern="0" dirty="0">
                  <a:solidFill>
                    <a:srgbClr val="FFFFFF"/>
                  </a:solidFill>
                  <a:latin typeface="Arial" panose="020B0604020202020204"/>
                </a:rPr>
                <a:t>m</a:t>
              </a:r>
              <a:r>
                <a:rPr lang="en-US" sz="800" kern="0" dirty="0" smtClean="0">
                  <a:solidFill>
                    <a:srgbClr val="FFFFFF"/>
                  </a:solidFill>
                  <a:latin typeface="Arial" panose="020B0604020202020204"/>
                </a:rPr>
                <a:t>anagement</a:t>
              </a:r>
              <a:endParaRPr kumimoji="0" lang="en-US" sz="800" b="0" i="0" u="none" strike="noStrike" kern="0" cap="none" spc="0" normalizeH="0" baseline="0" noProof="0" dirty="0" smtClean="0">
                <a:ln>
                  <a:noFill/>
                </a:ln>
                <a:solidFill>
                  <a:srgbClr val="FFFFFF"/>
                </a:solidFill>
                <a:effectLst/>
                <a:uLnTx/>
                <a:uFillTx/>
                <a:latin typeface="Arial" panose="020B0604020202020204"/>
              </a:endParaRPr>
            </a:p>
          </p:txBody>
        </p:sp>
        <p:grpSp>
          <p:nvGrpSpPr>
            <p:cNvPr id="300" name="Group 299"/>
            <p:cNvGrpSpPr>
              <a:grpSpLocks noChangeAspect="1"/>
            </p:cNvGrpSpPr>
            <p:nvPr/>
          </p:nvGrpSpPr>
          <p:grpSpPr>
            <a:xfrm>
              <a:off x="3400105" y="4268525"/>
              <a:ext cx="233533" cy="232297"/>
              <a:chOff x="1862138" y="1055688"/>
              <a:chExt cx="900113" cy="895350"/>
            </a:xfrm>
            <a:grpFill/>
          </p:grpSpPr>
          <p:sp>
            <p:nvSpPr>
              <p:cNvPr id="301" name="Freeform 30"/>
              <p:cNvSpPr>
                <a:spLocks noEditPoints="1"/>
              </p:cNvSpPr>
              <p:nvPr/>
            </p:nvSpPr>
            <p:spPr bwMode="auto">
              <a:xfrm>
                <a:off x="2238376" y="1400175"/>
                <a:ext cx="195263" cy="196850"/>
              </a:xfrm>
              <a:custGeom>
                <a:avLst/>
                <a:gdLst>
                  <a:gd name="T0" fmla="*/ 42 w 85"/>
                  <a:gd name="T1" fmla="*/ 85 h 85"/>
                  <a:gd name="T2" fmla="*/ 0 w 85"/>
                  <a:gd name="T3" fmla="*/ 43 h 85"/>
                  <a:gd name="T4" fmla="*/ 42 w 85"/>
                  <a:gd name="T5" fmla="*/ 0 h 85"/>
                  <a:gd name="T6" fmla="*/ 85 w 85"/>
                  <a:gd name="T7" fmla="*/ 43 h 85"/>
                  <a:gd name="T8" fmla="*/ 42 w 85"/>
                  <a:gd name="T9" fmla="*/ 85 h 85"/>
                  <a:gd name="T10" fmla="*/ 42 w 85"/>
                  <a:gd name="T11" fmla="*/ 8 h 85"/>
                  <a:gd name="T12" fmla="*/ 7 w 85"/>
                  <a:gd name="T13" fmla="*/ 43 h 85"/>
                  <a:gd name="T14" fmla="*/ 42 w 85"/>
                  <a:gd name="T15" fmla="*/ 78 h 85"/>
                  <a:gd name="T16" fmla="*/ 77 w 85"/>
                  <a:gd name="T17" fmla="*/ 43 h 85"/>
                  <a:gd name="T18" fmla="*/ 42 w 85"/>
                  <a:gd name="T19" fmla="*/ 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5">
                    <a:moveTo>
                      <a:pt x="42" y="85"/>
                    </a:moveTo>
                    <a:cubicBezTo>
                      <a:pt x="19" y="85"/>
                      <a:pt x="0" y="66"/>
                      <a:pt x="0" y="43"/>
                    </a:cubicBezTo>
                    <a:cubicBezTo>
                      <a:pt x="0" y="19"/>
                      <a:pt x="19" y="0"/>
                      <a:pt x="42" y="0"/>
                    </a:cubicBezTo>
                    <a:cubicBezTo>
                      <a:pt x="66" y="0"/>
                      <a:pt x="85" y="19"/>
                      <a:pt x="85" y="43"/>
                    </a:cubicBezTo>
                    <a:cubicBezTo>
                      <a:pt x="85" y="66"/>
                      <a:pt x="66" y="85"/>
                      <a:pt x="42" y="85"/>
                    </a:cubicBezTo>
                    <a:close/>
                    <a:moveTo>
                      <a:pt x="42" y="8"/>
                    </a:moveTo>
                    <a:cubicBezTo>
                      <a:pt x="23" y="8"/>
                      <a:pt x="7" y="23"/>
                      <a:pt x="7" y="43"/>
                    </a:cubicBezTo>
                    <a:cubicBezTo>
                      <a:pt x="7" y="62"/>
                      <a:pt x="23" y="78"/>
                      <a:pt x="42" y="78"/>
                    </a:cubicBezTo>
                    <a:cubicBezTo>
                      <a:pt x="61" y="78"/>
                      <a:pt x="77" y="62"/>
                      <a:pt x="77" y="43"/>
                    </a:cubicBezTo>
                    <a:cubicBezTo>
                      <a:pt x="77" y="23"/>
                      <a:pt x="61" y="8"/>
                      <a:pt x="4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2" name="Freeform 31"/>
              <p:cNvSpPr>
                <a:spLocks noEditPoints="1"/>
              </p:cNvSpPr>
              <p:nvPr/>
            </p:nvSpPr>
            <p:spPr bwMode="auto">
              <a:xfrm>
                <a:off x="2101851" y="1279525"/>
                <a:ext cx="98425" cy="100013"/>
              </a:xfrm>
              <a:custGeom>
                <a:avLst/>
                <a:gdLst>
                  <a:gd name="T0" fmla="*/ 21 w 43"/>
                  <a:gd name="T1" fmla="*/ 43 h 43"/>
                  <a:gd name="T2" fmla="*/ 0 w 43"/>
                  <a:gd name="T3" fmla="*/ 21 h 43"/>
                  <a:gd name="T4" fmla="*/ 21 w 43"/>
                  <a:gd name="T5" fmla="*/ 0 h 43"/>
                  <a:gd name="T6" fmla="*/ 43 w 43"/>
                  <a:gd name="T7" fmla="*/ 21 h 43"/>
                  <a:gd name="T8" fmla="*/ 21 w 43"/>
                  <a:gd name="T9" fmla="*/ 43 h 43"/>
                  <a:gd name="T10" fmla="*/ 21 w 43"/>
                  <a:gd name="T11" fmla="*/ 7 h 43"/>
                  <a:gd name="T12" fmla="*/ 7 w 43"/>
                  <a:gd name="T13" fmla="*/ 21 h 43"/>
                  <a:gd name="T14" fmla="*/ 21 w 43"/>
                  <a:gd name="T15" fmla="*/ 35 h 43"/>
                  <a:gd name="T16" fmla="*/ 35 w 43"/>
                  <a:gd name="T17" fmla="*/ 21 h 43"/>
                  <a:gd name="T18" fmla="*/ 21 w 43"/>
                  <a:gd name="T19"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1" y="43"/>
                    </a:moveTo>
                    <a:cubicBezTo>
                      <a:pt x="9" y="43"/>
                      <a:pt x="0" y="33"/>
                      <a:pt x="0" y="21"/>
                    </a:cubicBezTo>
                    <a:cubicBezTo>
                      <a:pt x="0" y="9"/>
                      <a:pt x="9" y="0"/>
                      <a:pt x="21" y="0"/>
                    </a:cubicBezTo>
                    <a:cubicBezTo>
                      <a:pt x="33" y="0"/>
                      <a:pt x="43" y="9"/>
                      <a:pt x="43" y="21"/>
                    </a:cubicBezTo>
                    <a:cubicBezTo>
                      <a:pt x="43" y="33"/>
                      <a:pt x="33" y="43"/>
                      <a:pt x="21" y="43"/>
                    </a:cubicBezTo>
                    <a:close/>
                    <a:moveTo>
                      <a:pt x="21" y="7"/>
                    </a:moveTo>
                    <a:cubicBezTo>
                      <a:pt x="13" y="7"/>
                      <a:pt x="7" y="13"/>
                      <a:pt x="7" y="21"/>
                    </a:cubicBezTo>
                    <a:cubicBezTo>
                      <a:pt x="7" y="29"/>
                      <a:pt x="13" y="35"/>
                      <a:pt x="21" y="35"/>
                    </a:cubicBezTo>
                    <a:cubicBezTo>
                      <a:pt x="29" y="35"/>
                      <a:pt x="35" y="29"/>
                      <a:pt x="35" y="21"/>
                    </a:cubicBezTo>
                    <a:cubicBezTo>
                      <a:pt x="35" y="13"/>
                      <a:pt x="29" y="7"/>
                      <a:pt x="2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3" name="Freeform 32"/>
              <p:cNvSpPr>
                <a:spLocks noEditPoints="1"/>
              </p:cNvSpPr>
              <p:nvPr/>
            </p:nvSpPr>
            <p:spPr bwMode="auto">
              <a:xfrm>
                <a:off x="2466976" y="1528763"/>
                <a:ext cx="100013" cy="101600"/>
              </a:xfrm>
              <a:custGeom>
                <a:avLst/>
                <a:gdLst>
                  <a:gd name="T0" fmla="*/ 22 w 43"/>
                  <a:gd name="T1" fmla="*/ 44 h 44"/>
                  <a:gd name="T2" fmla="*/ 0 w 43"/>
                  <a:gd name="T3" fmla="*/ 22 h 44"/>
                  <a:gd name="T4" fmla="*/ 22 w 43"/>
                  <a:gd name="T5" fmla="*/ 0 h 44"/>
                  <a:gd name="T6" fmla="*/ 43 w 43"/>
                  <a:gd name="T7" fmla="*/ 22 h 44"/>
                  <a:gd name="T8" fmla="*/ 22 w 43"/>
                  <a:gd name="T9" fmla="*/ 44 h 44"/>
                  <a:gd name="T10" fmla="*/ 22 w 43"/>
                  <a:gd name="T11" fmla="*/ 8 h 44"/>
                  <a:gd name="T12" fmla="*/ 7 w 43"/>
                  <a:gd name="T13" fmla="*/ 22 h 44"/>
                  <a:gd name="T14" fmla="*/ 22 w 43"/>
                  <a:gd name="T15" fmla="*/ 36 h 44"/>
                  <a:gd name="T16" fmla="*/ 36 w 43"/>
                  <a:gd name="T17" fmla="*/ 22 h 44"/>
                  <a:gd name="T18" fmla="*/ 22 w 43"/>
                  <a:gd name="T19"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4">
                    <a:moveTo>
                      <a:pt x="22" y="44"/>
                    </a:moveTo>
                    <a:cubicBezTo>
                      <a:pt x="10" y="44"/>
                      <a:pt x="0" y="34"/>
                      <a:pt x="0" y="22"/>
                    </a:cubicBezTo>
                    <a:cubicBezTo>
                      <a:pt x="0" y="10"/>
                      <a:pt x="10" y="0"/>
                      <a:pt x="22" y="0"/>
                    </a:cubicBezTo>
                    <a:cubicBezTo>
                      <a:pt x="34" y="0"/>
                      <a:pt x="43" y="10"/>
                      <a:pt x="43" y="22"/>
                    </a:cubicBezTo>
                    <a:cubicBezTo>
                      <a:pt x="43" y="34"/>
                      <a:pt x="34" y="44"/>
                      <a:pt x="22" y="44"/>
                    </a:cubicBezTo>
                    <a:close/>
                    <a:moveTo>
                      <a:pt x="22" y="8"/>
                    </a:moveTo>
                    <a:cubicBezTo>
                      <a:pt x="14" y="8"/>
                      <a:pt x="7" y="14"/>
                      <a:pt x="7" y="22"/>
                    </a:cubicBezTo>
                    <a:cubicBezTo>
                      <a:pt x="7" y="30"/>
                      <a:pt x="14" y="36"/>
                      <a:pt x="22" y="36"/>
                    </a:cubicBezTo>
                    <a:cubicBezTo>
                      <a:pt x="30" y="36"/>
                      <a:pt x="36" y="30"/>
                      <a:pt x="36" y="22"/>
                    </a:cubicBezTo>
                    <a:cubicBezTo>
                      <a:pt x="36" y="14"/>
                      <a:pt x="30" y="8"/>
                      <a:pt x="2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4" name="Freeform 33"/>
              <p:cNvSpPr>
                <a:spLocks noEditPoints="1"/>
              </p:cNvSpPr>
              <p:nvPr/>
            </p:nvSpPr>
            <p:spPr bwMode="auto">
              <a:xfrm>
                <a:off x="2046288" y="1587500"/>
                <a:ext cx="98425" cy="101600"/>
              </a:xfrm>
              <a:custGeom>
                <a:avLst/>
                <a:gdLst>
                  <a:gd name="T0" fmla="*/ 22 w 43"/>
                  <a:gd name="T1" fmla="*/ 44 h 44"/>
                  <a:gd name="T2" fmla="*/ 0 w 43"/>
                  <a:gd name="T3" fmla="*/ 22 h 44"/>
                  <a:gd name="T4" fmla="*/ 22 w 43"/>
                  <a:gd name="T5" fmla="*/ 0 h 44"/>
                  <a:gd name="T6" fmla="*/ 43 w 43"/>
                  <a:gd name="T7" fmla="*/ 22 h 44"/>
                  <a:gd name="T8" fmla="*/ 22 w 43"/>
                  <a:gd name="T9" fmla="*/ 44 h 44"/>
                  <a:gd name="T10" fmla="*/ 22 w 43"/>
                  <a:gd name="T11" fmla="*/ 8 h 44"/>
                  <a:gd name="T12" fmla="*/ 8 w 43"/>
                  <a:gd name="T13" fmla="*/ 22 h 44"/>
                  <a:gd name="T14" fmla="*/ 22 w 43"/>
                  <a:gd name="T15" fmla="*/ 36 h 44"/>
                  <a:gd name="T16" fmla="*/ 36 w 43"/>
                  <a:gd name="T17" fmla="*/ 22 h 44"/>
                  <a:gd name="T18" fmla="*/ 22 w 43"/>
                  <a:gd name="T19"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4">
                    <a:moveTo>
                      <a:pt x="22" y="44"/>
                    </a:moveTo>
                    <a:cubicBezTo>
                      <a:pt x="10" y="44"/>
                      <a:pt x="0" y="34"/>
                      <a:pt x="0" y="22"/>
                    </a:cubicBezTo>
                    <a:cubicBezTo>
                      <a:pt x="0" y="10"/>
                      <a:pt x="10" y="0"/>
                      <a:pt x="22" y="0"/>
                    </a:cubicBezTo>
                    <a:cubicBezTo>
                      <a:pt x="34" y="0"/>
                      <a:pt x="43" y="10"/>
                      <a:pt x="43" y="22"/>
                    </a:cubicBezTo>
                    <a:cubicBezTo>
                      <a:pt x="43" y="34"/>
                      <a:pt x="34" y="44"/>
                      <a:pt x="22" y="44"/>
                    </a:cubicBezTo>
                    <a:close/>
                    <a:moveTo>
                      <a:pt x="22" y="8"/>
                    </a:moveTo>
                    <a:cubicBezTo>
                      <a:pt x="14" y="8"/>
                      <a:pt x="8" y="14"/>
                      <a:pt x="8" y="22"/>
                    </a:cubicBezTo>
                    <a:cubicBezTo>
                      <a:pt x="8" y="30"/>
                      <a:pt x="14" y="36"/>
                      <a:pt x="22" y="36"/>
                    </a:cubicBezTo>
                    <a:cubicBezTo>
                      <a:pt x="30" y="36"/>
                      <a:pt x="36" y="30"/>
                      <a:pt x="36" y="22"/>
                    </a:cubicBezTo>
                    <a:cubicBezTo>
                      <a:pt x="36" y="14"/>
                      <a:pt x="30" y="8"/>
                      <a:pt x="2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5" name="Freeform 34"/>
              <p:cNvSpPr>
                <a:spLocks noEditPoints="1"/>
              </p:cNvSpPr>
              <p:nvPr/>
            </p:nvSpPr>
            <p:spPr bwMode="auto">
              <a:xfrm>
                <a:off x="2286001" y="1673225"/>
                <a:ext cx="100013" cy="98425"/>
              </a:xfrm>
              <a:custGeom>
                <a:avLst/>
                <a:gdLst>
                  <a:gd name="T0" fmla="*/ 22 w 43"/>
                  <a:gd name="T1" fmla="*/ 43 h 43"/>
                  <a:gd name="T2" fmla="*/ 0 w 43"/>
                  <a:gd name="T3" fmla="*/ 21 h 43"/>
                  <a:gd name="T4" fmla="*/ 22 w 43"/>
                  <a:gd name="T5" fmla="*/ 0 h 43"/>
                  <a:gd name="T6" fmla="*/ 43 w 43"/>
                  <a:gd name="T7" fmla="*/ 21 h 43"/>
                  <a:gd name="T8" fmla="*/ 22 w 43"/>
                  <a:gd name="T9" fmla="*/ 43 h 43"/>
                  <a:gd name="T10" fmla="*/ 22 w 43"/>
                  <a:gd name="T11" fmla="*/ 7 h 43"/>
                  <a:gd name="T12" fmla="*/ 7 w 43"/>
                  <a:gd name="T13" fmla="*/ 21 h 43"/>
                  <a:gd name="T14" fmla="*/ 22 w 43"/>
                  <a:gd name="T15" fmla="*/ 36 h 43"/>
                  <a:gd name="T16" fmla="*/ 36 w 43"/>
                  <a:gd name="T17" fmla="*/ 21 h 43"/>
                  <a:gd name="T18" fmla="*/ 22 w 43"/>
                  <a:gd name="T19"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10" y="43"/>
                      <a:pt x="0" y="33"/>
                      <a:pt x="0" y="21"/>
                    </a:cubicBezTo>
                    <a:cubicBezTo>
                      <a:pt x="0" y="9"/>
                      <a:pt x="10" y="0"/>
                      <a:pt x="22" y="0"/>
                    </a:cubicBezTo>
                    <a:cubicBezTo>
                      <a:pt x="34" y="0"/>
                      <a:pt x="43" y="9"/>
                      <a:pt x="43" y="21"/>
                    </a:cubicBezTo>
                    <a:cubicBezTo>
                      <a:pt x="43" y="33"/>
                      <a:pt x="34" y="43"/>
                      <a:pt x="22" y="43"/>
                    </a:cubicBezTo>
                    <a:close/>
                    <a:moveTo>
                      <a:pt x="22" y="7"/>
                    </a:moveTo>
                    <a:cubicBezTo>
                      <a:pt x="14" y="7"/>
                      <a:pt x="7" y="14"/>
                      <a:pt x="7" y="21"/>
                    </a:cubicBezTo>
                    <a:cubicBezTo>
                      <a:pt x="7" y="29"/>
                      <a:pt x="14" y="36"/>
                      <a:pt x="22" y="36"/>
                    </a:cubicBezTo>
                    <a:cubicBezTo>
                      <a:pt x="30" y="36"/>
                      <a:pt x="36" y="29"/>
                      <a:pt x="36" y="21"/>
                    </a:cubicBezTo>
                    <a:cubicBezTo>
                      <a:pt x="36" y="14"/>
                      <a:pt x="30" y="7"/>
                      <a:pt x="2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6" name="Freeform 35"/>
              <p:cNvSpPr>
                <a:spLocks noEditPoints="1"/>
              </p:cNvSpPr>
              <p:nvPr/>
            </p:nvSpPr>
            <p:spPr bwMode="auto">
              <a:xfrm>
                <a:off x="2430463" y="1306513"/>
                <a:ext cx="98425" cy="100013"/>
              </a:xfrm>
              <a:custGeom>
                <a:avLst/>
                <a:gdLst>
                  <a:gd name="T0" fmla="*/ 22 w 43"/>
                  <a:gd name="T1" fmla="*/ 43 h 43"/>
                  <a:gd name="T2" fmla="*/ 0 w 43"/>
                  <a:gd name="T3" fmla="*/ 21 h 43"/>
                  <a:gd name="T4" fmla="*/ 22 w 43"/>
                  <a:gd name="T5" fmla="*/ 0 h 43"/>
                  <a:gd name="T6" fmla="*/ 43 w 43"/>
                  <a:gd name="T7" fmla="*/ 21 h 43"/>
                  <a:gd name="T8" fmla="*/ 22 w 43"/>
                  <a:gd name="T9" fmla="*/ 43 h 43"/>
                  <a:gd name="T10" fmla="*/ 22 w 43"/>
                  <a:gd name="T11" fmla="*/ 7 h 43"/>
                  <a:gd name="T12" fmla="*/ 7 w 43"/>
                  <a:gd name="T13" fmla="*/ 21 h 43"/>
                  <a:gd name="T14" fmla="*/ 22 w 43"/>
                  <a:gd name="T15" fmla="*/ 36 h 43"/>
                  <a:gd name="T16" fmla="*/ 36 w 43"/>
                  <a:gd name="T17" fmla="*/ 21 h 43"/>
                  <a:gd name="T18" fmla="*/ 22 w 43"/>
                  <a:gd name="T19"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10" y="43"/>
                      <a:pt x="0" y="33"/>
                      <a:pt x="0" y="21"/>
                    </a:cubicBezTo>
                    <a:cubicBezTo>
                      <a:pt x="0" y="9"/>
                      <a:pt x="10" y="0"/>
                      <a:pt x="22" y="0"/>
                    </a:cubicBezTo>
                    <a:cubicBezTo>
                      <a:pt x="34" y="0"/>
                      <a:pt x="43" y="9"/>
                      <a:pt x="43" y="21"/>
                    </a:cubicBezTo>
                    <a:cubicBezTo>
                      <a:pt x="43" y="33"/>
                      <a:pt x="34" y="43"/>
                      <a:pt x="22" y="43"/>
                    </a:cubicBezTo>
                    <a:close/>
                    <a:moveTo>
                      <a:pt x="22" y="7"/>
                    </a:moveTo>
                    <a:cubicBezTo>
                      <a:pt x="14" y="7"/>
                      <a:pt x="7" y="14"/>
                      <a:pt x="7" y="21"/>
                    </a:cubicBezTo>
                    <a:cubicBezTo>
                      <a:pt x="7" y="29"/>
                      <a:pt x="14" y="36"/>
                      <a:pt x="22" y="36"/>
                    </a:cubicBezTo>
                    <a:cubicBezTo>
                      <a:pt x="29" y="36"/>
                      <a:pt x="36" y="29"/>
                      <a:pt x="36" y="21"/>
                    </a:cubicBezTo>
                    <a:cubicBezTo>
                      <a:pt x="36" y="14"/>
                      <a:pt x="29" y="7"/>
                      <a:pt x="2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7" name="Freeform 36"/>
              <p:cNvSpPr>
                <a:spLocks/>
              </p:cNvSpPr>
              <p:nvPr/>
            </p:nvSpPr>
            <p:spPr bwMode="auto">
              <a:xfrm>
                <a:off x="2119313" y="1533525"/>
                <a:ext cx="147638" cy="88900"/>
              </a:xfrm>
              <a:custGeom>
                <a:avLst/>
                <a:gdLst>
                  <a:gd name="T0" fmla="*/ 5 w 64"/>
                  <a:gd name="T1" fmla="*/ 38 h 38"/>
                  <a:gd name="T2" fmla="*/ 1 w 64"/>
                  <a:gd name="T3" fmla="*/ 37 h 38"/>
                  <a:gd name="T4" fmla="*/ 3 w 64"/>
                  <a:gd name="T5" fmla="*/ 31 h 38"/>
                  <a:gd name="T6" fmla="*/ 58 w 64"/>
                  <a:gd name="T7" fmla="*/ 1 h 38"/>
                  <a:gd name="T8" fmla="*/ 63 w 64"/>
                  <a:gd name="T9" fmla="*/ 2 h 38"/>
                  <a:gd name="T10" fmla="*/ 62 w 64"/>
                  <a:gd name="T11" fmla="*/ 7 h 38"/>
                  <a:gd name="T12" fmla="*/ 6 w 64"/>
                  <a:gd name="T13" fmla="*/ 38 h 38"/>
                  <a:gd name="T14" fmla="*/ 5 w 64"/>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38">
                    <a:moveTo>
                      <a:pt x="5" y="38"/>
                    </a:moveTo>
                    <a:cubicBezTo>
                      <a:pt x="3" y="38"/>
                      <a:pt x="2" y="38"/>
                      <a:pt x="1" y="37"/>
                    </a:cubicBezTo>
                    <a:cubicBezTo>
                      <a:pt x="0" y="35"/>
                      <a:pt x="1" y="32"/>
                      <a:pt x="3" y="31"/>
                    </a:cubicBezTo>
                    <a:cubicBezTo>
                      <a:pt x="58" y="1"/>
                      <a:pt x="58" y="1"/>
                      <a:pt x="58" y="1"/>
                    </a:cubicBezTo>
                    <a:cubicBezTo>
                      <a:pt x="60" y="0"/>
                      <a:pt x="62" y="1"/>
                      <a:pt x="63" y="2"/>
                    </a:cubicBezTo>
                    <a:cubicBezTo>
                      <a:pt x="64" y="4"/>
                      <a:pt x="64" y="7"/>
                      <a:pt x="62" y="7"/>
                    </a:cubicBezTo>
                    <a:cubicBezTo>
                      <a:pt x="6" y="38"/>
                      <a:pt x="6" y="38"/>
                      <a:pt x="6" y="38"/>
                    </a:cubicBezTo>
                    <a:cubicBezTo>
                      <a:pt x="6" y="38"/>
                      <a:pt x="5" y="38"/>
                      <a:pt x="5"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8" name="Freeform 37"/>
              <p:cNvSpPr>
                <a:spLocks/>
              </p:cNvSpPr>
              <p:nvPr/>
            </p:nvSpPr>
            <p:spPr bwMode="auto">
              <a:xfrm>
                <a:off x="2387601" y="1376363"/>
                <a:ext cx="71438" cy="66675"/>
              </a:xfrm>
              <a:custGeom>
                <a:avLst/>
                <a:gdLst>
                  <a:gd name="T0" fmla="*/ 4 w 31"/>
                  <a:gd name="T1" fmla="*/ 29 h 29"/>
                  <a:gd name="T2" fmla="*/ 2 w 31"/>
                  <a:gd name="T3" fmla="*/ 27 h 29"/>
                  <a:gd name="T4" fmla="*/ 2 w 31"/>
                  <a:gd name="T5" fmla="*/ 22 h 29"/>
                  <a:gd name="T6" fmla="*/ 24 w 31"/>
                  <a:gd name="T7" fmla="*/ 1 h 29"/>
                  <a:gd name="T8" fmla="*/ 29 w 31"/>
                  <a:gd name="T9" fmla="*/ 1 h 29"/>
                  <a:gd name="T10" fmla="*/ 29 w 31"/>
                  <a:gd name="T11" fmla="*/ 7 h 29"/>
                  <a:gd name="T12" fmla="*/ 7 w 31"/>
                  <a:gd name="T13" fmla="*/ 28 h 29"/>
                  <a:gd name="T14" fmla="*/ 4 w 31"/>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9">
                    <a:moveTo>
                      <a:pt x="4" y="29"/>
                    </a:moveTo>
                    <a:cubicBezTo>
                      <a:pt x="3" y="29"/>
                      <a:pt x="2" y="28"/>
                      <a:pt x="2" y="27"/>
                    </a:cubicBezTo>
                    <a:cubicBezTo>
                      <a:pt x="0" y="26"/>
                      <a:pt x="0" y="24"/>
                      <a:pt x="2" y="22"/>
                    </a:cubicBezTo>
                    <a:cubicBezTo>
                      <a:pt x="24" y="1"/>
                      <a:pt x="24" y="1"/>
                      <a:pt x="24" y="1"/>
                    </a:cubicBezTo>
                    <a:cubicBezTo>
                      <a:pt x="25" y="0"/>
                      <a:pt x="28" y="0"/>
                      <a:pt x="29" y="1"/>
                    </a:cubicBezTo>
                    <a:cubicBezTo>
                      <a:pt x="31" y="3"/>
                      <a:pt x="30" y="5"/>
                      <a:pt x="29" y="7"/>
                    </a:cubicBezTo>
                    <a:cubicBezTo>
                      <a:pt x="7" y="28"/>
                      <a:pt x="7" y="28"/>
                      <a:pt x="7" y="28"/>
                    </a:cubicBezTo>
                    <a:cubicBezTo>
                      <a:pt x="6" y="28"/>
                      <a:pt x="5" y="29"/>
                      <a:pt x="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9" name="Freeform 38"/>
              <p:cNvSpPr>
                <a:spLocks/>
              </p:cNvSpPr>
              <p:nvPr/>
            </p:nvSpPr>
            <p:spPr bwMode="auto">
              <a:xfrm>
                <a:off x="2168526" y="1349375"/>
                <a:ext cx="106363" cy="98425"/>
              </a:xfrm>
              <a:custGeom>
                <a:avLst/>
                <a:gdLst>
                  <a:gd name="T0" fmla="*/ 41 w 46"/>
                  <a:gd name="T1" fmla="*/ 43 h 43"/>
                  <a:gd name="T2" fmla="*/ 39 w 46"/>
                  <a:gd name="T3" fmla="*/ 42 h 43"/>
                  <a:gd name="T4" fmla="*/ 2 w 46"/>
                  <a:gd name="T5" fmla="*/ 7 h 43"/>
                  <a:gd name="T6" fmla="*/ 2 w 46"/>
                  <a:gd name="T7" fmla="*/ 2 h 43"/>
                  <a:gd name="T8" fmla="*/ 7 w 46"/>
                  <a:gd name="T9" fmla="*/ 2 h 43"/>
                  <a:gd name="T10" fmla="*/ 44 w 46"/>
                  <a:gd name="T11" fmla="*/ 37 h 43"/>
                  <a:gd name="T12" fmla="*/ 44 w 46"/>
                  <a:gd name="T13" fmla="*/ 42 h 43"/>
                  <a:gd name="T14" fmla="*/ 41 w 46"/>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3">
                    <a:moveTo>
                      <a:pt x="41" y="43"/>
                    </a:moveTo>
                    <a:cubicBezTo>
                      <a:pt x="41" y="43"/>
                      <a:pt x="40" y="43"/>
                      <a:pt x="39" y="42"/>
                    </a:cubicBezTo>
                    <a:cubicBezTo>
                      <a:pt x="2" y="7"/>
                      <a:pt x="2" y="7"/>
                      <a:pt x="2" y="7"/>
                    </a:cubicBezTo>
                    <a:cubicBezTo>
                      <a:pt x="0" y="6"/>
                      <a:pt x="0" y="3"/>
                      <a:pt x="2" y="2"/>
                    </a:cubicBezTo>
                    <a:cubicBezTo>
                      <a:pt x="3" y="0"/>
                      <a:pt x="6" y="0"/>
                      <a:pt x="7" y="2"/>
                    </a:cubicBezTo>
                    <a:cubicBezTo>
                      <a:pt x="44" y="37"/>
                      <a:pt x="44" y="37"/>
                      <a:pt x="44" y="37"/>
                    </a:cubicBezTo>
                    <a:cubicBezTo>
                      <a:pt x="45" y="38"/>
                      <a:pt x="46" y="41"/>
                      <a:pt x="44" y="42"/>
                    </a:cubicBezTo>
                    <a:cubicBezTo>
                      <a:pt x="43" y="43"/>
                      <a:pt x="42" y="43"/>
                      <a:pt x="4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0" name="Freeform 39"/>
              <p:cNvSpPr>
                <a:spLocks/>
              </p:cNvSpPr>
              <p:nvPr/>
            </p:nvSpPr>
            <p:spPr bwMode="auto">
              <a:xfrm>
                <a:off x="2401888" y="1533525"/>
                <a:ext cx="80963" cy="44450"/>
              </a:xfrm>
              <a:custGeom>
                <a:avLst/>
                <a:gdLst>
                  <a:gd name="T0" fmla="*/ 31 w 35"/>
                  <a:gd name="T1" fmla="*/ 19 h 19"/>
                  <a:gd name="T2" fmla="*/ 30 w 35"/>
                  <a:gd name="T3" fmla="*/ 19 h 19"/>
                  <a:gd name="T4" fmla="*/ 3 w 35"/>
                  <a:gd name="T5" fmla="*/ 8 h 19"/>
                  <a:gd name="T6" fmla="*/ 1 w 35"/>
                  <a:gd name="T7" fmla="*/ 3 h 19"/>
                  <a:gd name="T8" fmla="*/ 6 w 35"/>
                  <a:gd name="T9" fmla="*/ 1 h 19"/>
                  <a:gd name="T10" fmla="*/ 32 w 35"/>
                  <a:gd name="T11" fmla="*/ 12 h 19"/>
                  <a:gd name="T12" fmla="*/ 34 w 35"/>
                  <a:gd name="T13" fmla="*/ 17 h 19"/>
                  <a:gd name="T14" fmla="*/ 31 w 35"/>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9">
                    <a:moveTo>
                      <a:pt x="31" y="19"/>
                    </a:moveTo>
                    <a:cubicBezTo>
                      <a:pt x="31" y="19"/>
                      <a:pt x="30" y="19"/>
                      <a:pt x="30" y="19"/>
                    </a:cubicBezTo>
                    <a:cubicBezTo>
                      <a:pt x="3" y="8"/>
                      <a:pt x="3" y="8"/>
                      <a:pt x="3" y="8"/>
                    </a:cubicBezTo>
                    <a:cubicBezTo>
                      <a:pt x="1" y="7"/>
                      <a:pt x="0" y="5"/>
                      <a:pt x="1" y="3"/>
                    </a:cubicBezTo>
                    <a:cubicBezTo>
                      <a:pt x="2" y="1"/>
                      <a:pt x="4" y="0"/>
                      <a:pt x="6" y="1"/>
                    </a:cubicBezTo>
                    <a:cubicBezTo>
                      <a:pt x="32" y="12"/>
                      <a:pt x="32" y="12"/>
                      <a:pt x="32" y="12"/>
                    </a:cubicBezTo>
                    <a:cubicBezTo>
                      <a:pt x="34" y="13"/>
                      <a:pt x="35" y="15"/>
                      <a:pt x="34" y="17"/>
                    </a:cubicBezTo>
                    <a:cubicBezTo>
                      <a:pt x="34" y="18"/>
                      <a:pt x="33" y="19"/>
                      <a:pt x="31"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1" name="Freeform 40"/>
              <p:cNvSpPr>
                <a:spLocks/>
              </p:cNvSpPr>
              <p:nvPr/>
            </p:nvSpPr>
            <p:spPr bwMode="auto">
              <a:xfrm>
                <a:off x="2327276" y="1582738"/>
                <a:ext cx="19050" cy="106363"/>
              </a:xfrm>
              <a:custGeom>
                <a:avLst/>
                <a:gdLst>
                  <a:gd name="T0" fmla="*/ 4 w 8"/>
                  <a:gd name="T1" fmla="*/ 46 h 46"/>
                  <a:gd name="T2" fmla="*/ 0 w 8"/>
                  <a:gd name="T3" fmla="*/ 42 h 46"/>
                  <a:gd name="T4" fmla="*/ 0 w 8"/>
                  <a:gd name="T5" fmla="*/ 4 h 46"/>
                  <a:gd name="T6" fmla="*/ 4 w 8"/>
                  <a:gd name="T7" fmla="*/ 0 h 46"/>
                  <a:gd name="T8" fmla="*/ 8 w 8"/>
                  <a:gd name="T9" fmla="*/ 4 h 46"/>
                  <a:gd name="T10" fmla="*/ 8 w 8"/>
                  <a:gd name="T11" fmla="*/ 42 h 46"/>
                  <a:gd name="T12" fmla="*/ 4 w 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8" h="46">
                    <a:moveTo>
                      <a:pt x="4" y="46"/>
                    </a:moveTo>
                    <a:cubicBezTo>
                      <a:pt x="2" y="46"/>
                      <a:pt x="0" y="45"/>
                      <a:pt x="0" y="42"/>
                    </a:cubicBezTo>
                    <a:cubicBezTo>
                      <a:pt x="0" y="4"/>
                      <a:pt x="0" y="4"/>
                      <a:pt x="0" y="4"/>
                    </a:cubicBezTo>
                    <a:cubicBezTo>
                      <a:pt x="0" y="2"/>
                      <a:pt x="2" y="0"/>
                      <a:pt x="4" y="0"/>
                    </a:cubicBezTo>
                    <a:cubicBezTo>
                      <a:pt x="6" y="0"/>
                      <a:pt x="8" y="2"/>
                      <a:pt x="8" y="4"/>
                    </a:cubicBezTo>
                    <a:cubicBezTo>
                      <a:pt x="8" y="42"/>
                      <a:pt x="8" y="42"/>
                      <a:pt x="8" y="42"/>
                    </a:cubicBezTo>
                    <a:cubicBezTo>
                      <a:pt x="8" y="45"/>
                      <a:pt x="6" y="46"/>
                      <a:pt x="4"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2" name="Freeform 41"/>
              <p:cNvSpPr>
                <a:spLocks noEditPoints="1"/>
              </p:cNvSpPr>
              <p:nvPr/>
            </p:nvSpPr>
            <p:spPr bwMode="auto">
              <a:xfrm>
                <a:off x="1862138" y="1055688"/>
                <a:ext cx="900113" cy="895350"/>
              </a:xfrm>
              <a:custGeom>
                <a:avLst/>
                <a:gdLst>
                  <a:gd name="T0" fmla="*/ 143 w 389"/>
                  <a:gd name="T1" fmla="*/ 387 h 387"/>
                  <a:gd name="T2" fmla="*/ 139 w 389"/>
                  <a:gd name="T3" fmla="*/ 342 h 387"/>
                  <a:gd name="T4" fmla="*/ 57 w 389"/>
                  <a:gd name="T5" fmla="*/ 336 h 387"/>
                  <a:gd name="T6" fmla="*/ 1 w 389"/>
                  <a:gd name="T7" fmla="*/ 245 h 387"/>
                  <a:gd name="T8" fmla="*/ 37 w 389"/>
                  <a:gd name="T9" fmla="*/ 220 h 387"/>
                  <a:gd name="T10" fmla="*/ 37 w 389"/>
                  <a:gd name="T11" fmla="*/ 167 h 387"/>
                  <a:gd name="T12" fmla="*/ 1 w 389"/>
                  <a:gd name="T13" fmla="*/ 141 h 387"/>
                  <a:gd name="T14" fmla="*/ 58 w 389"/>
                  <a:gd name="T15" fmla="*/ 50 h 387"/>
                  <a:gd name="T16" fmla="*/ 139 w 389"/>
                  <a:gd name="T17" fmla="*/ 43 h 387"/>
                  <a:gd name="T18" fmla="*/ 143 w 389"/>
                  <a:gd name="T19" fmla="*/ 0 h 387"/>
                  <a:gd name="T20" fmla="*/ 250 w 389"/>
                  <a:gd name="T21" fmla="*/ 3 h 387"/>
                  <a:gd name="T22" fmla="*/ 296 w 389"/>
                  <a:gd name="T23" fmla="*/ 71 h 387"/>
                  <a:gd name="T24" fmla="*/ 334 w 389"/>
                  <a:gd name="T25" fmla="*/ 50 h 387"/>
                  <a:gd name="T26" fmla="*/ 388 w 389"/>
                  <a:gd name="T27" fmla="*/ 141 h 387"/>
                  <a:gd name="T28" fmla="*/ 351 w 389"/>
                  <a:gd name="T29" fmla="*/ 167 h 387"/>
                  <a:gd name="T30" fmla="*/ 351 w 389"/>
                  <a:gd name="T31" fmla="*/ 220 h 387"/>
                  <a:gd name="T32" fmla="*/ 388 w 389"/>
                  <a:gd name="T33" fmla="*/ 245 h 387"/>
                  <a:gd name="T34" fmla="*/ 334 w 389"/>
                  <a:gd name="T35" fmla="*/ 337 h 387"/>
                  <a:gd name="T36" fmla="*/ 296 w 389"/>
                  <a:gd name="T37" fmla="*/ 316 h 387"/>
                  <a:gd name="T38" fmla="*/ 250 w 389"/>
                  <a:gd name="T39" fmla="*/ 383 h 387"/>
                  <a:gd name="T40" fmla="*/ 147 w 389"/>
                  <a:gd name="T41" fmla="*/ 380 h 387"/>
                  <a:gd name="T42" fmla="*/ 243 w 389"/>
                  <a:gd name="T43" fmla="*/ 340 h 387"/>
                  <a:gd name="T44" fmla="*/ 293 w 389"/>
                  <a:gd name="T45" fmla="*/ 309 h 387"/>
                  <a:gd name="T46" fmla="*/ 332 w 389"/>
                  <a:gd name="T47" fmla="*/ 328 h 387"/>
                  <a:gd name="T48" fmla="*/ 345 w 389"/>
                  <a:gd name="T49" fmla="*/ 225 h 387"/>
                  <a:gd name="T50" fmla="*/ 346 w 389"/>
                  <a:gd name="T51" fmla="*/ 193 h 387"/>
                  <a:gd name="T52" fmla="*/ 345 w 389"/>
                  <a:gd name="T53" fmla="*/ 162 h 387"/>
                  <a:gd name="T54" fmla="*/ 332 w 389"/>
                  <a:gd name="T55" fmla="*/ 59 h 387"/>
                  <a:gd name="T56" fmla="*/ 293 w 389"/>
                  <a:gd name="T57" fmla="*/ 78 h 387"/>
                  <a:gd name="T58" fmla="*/ 243 w 389"/>
                  <a:gd name="T59" fmla="*/ 47 h 387"/>
                  <a:gd name="T60" fmla="*/ 147 w 389"/>
                  <a:gd name="T61" fmla="*/ 7 h 387"/>
                  <a:gd name="T62" fmla="*/ 144 w 389"/>
                  <a:gd name="T63" fmla="*/ 49 h 387"/>
                  <a:gd name="T64" fmla="*/ 92 w 389"/>
                  <a:gd name="T65" fmla="*/ 79 h 387"/>
                  <a:gd name="T66" fmla="*/ 9 w 389"/>
                  <a:gd name="T67" fmla="*/ 142 h 387"/>
                  <a:gd name="T68" fmla="*/ 45 w 389"/>
                  <a:gd name="T69" fmla="*/ 166 h 387"/>
                  <a:gd name="T70" fmla="*/ 45 w 389"/>
                  <a:gd name="T71" fmla="*/ 221 h 387"/>
                  <a:gd name="T72" fmla="*/ 9 w 389"/>
                  <a:gd name="T73" fmla="*/ 245 h 387"/>
                  <a:gd name="T74" fmla="*/ 92 w 389"/>
                  <a:gd name="T75" fmla="*/ 308 h 387"/>
                  <a:gd name="T76" fmla="*/ 144 w 389"/>
                  <a:gd name="T77" fmla="*/ 336 h 387"/>
                  <a:gd name="T78" fmla="*/ 147 w 389"/>
                  <a:gd name="T79" fmla="*/ 380 h 387"/>
                  <a:gd name="T80" fmla="*/ 143 w 389"/>
                  <a:gd name="T81" fmla="*/ 4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89" h="387">
                    <a:moveTo>
                      <a:pt x="247" y="387"/>
                    </a:moveTo>
                    <a:cubicBezTo>
                      <a:pt x="143" y="387"/>
                      <a:pt x="143" y="387"/>
                      <a:pt x="143" y="387"/>
                    </a:cubicBezTo>
                    <a:cubicBezTo>
                      <a:pt x="141" y="387"/>
                      <a:pt x="139" y="385"/>
                      <a:pt x="139" y="383"/>
                    </a:cubicBezTo>
                    <a:cubicBezTo>
                      <a:pt x="139" y="342"/>
                      <a:pt x="139" y="342"/>
                      <a:pt x="139" y="342"/>
                    </a:cubicBezTo>
                    <a:cubicBezTo>
                      <a:pt x="126" y="337"/>
                      <a:pt x="109" y="329"/>
                      <a:pt x="93" y="316"/>
                    </a:cubicBezTo>
                    <a:cubicBezTo>
                      <a:pt x="57" y="336"/>
                      <a:pt x="57" y="336"/>
                      <a:pt x="57" y="336"/>
                    </a:cubicBezTo>
                    <a:cubicBezTo>
                      <a:pt x="56" y="338"/>
                      <a:pt x="53" y="337"/>
                      <a:pt x="52" y="335"/>
                    </a:cubicBezTo>
                    <a:cubicBezTo>
                      <a:pt x="1" y="245"/>
                      <a:pt x="1" y="245"/>
                      <a:pt x="1" y="245"/>
                    </a:cubicBezTo>
                    <a:cubicBezTo>
                      <a:pt x="0" y="244"/>
                      <a:pt x="0" y="241"/>
                      <a:pt x="2" y="240"/>
                    </a:cubicBezTo>
                    <a:cubicBezTo>
                      <a:pt x="37" y="220"/>
                      <a:pt x="37" y="220"/>
                      <a:pt x="37" y="220"/>
                    </a:cubicBezTo>
                    <a:cubicBezTo>
                      <a:pt x="36" y="211"/>
                      <a:pt x="35" y="202"/>
                      <a:pt x="35" y="193"/>
                    </a:cubicBezTo>
                    <a:cubicBezTo>
                      <a:pt x="35" y="185"/>
                      <a:pt x="36" y="176"/>
                      <a:pt x="37" y="167"/>
                    </a:cubicBezTo>
                    <a:cubicBezTo>
                      <a:pt x="2" y="146"/>
                      <a:pt x="2" y="146"/>
                      <a:pt x="2" y="146"/>
                    </a:cubicBezTo>
                    <a:cubicBezTo>
                      <a:pt x="0" y="145"/>
                      <a:pt x="0" y="143"/>
                      <a:pt x="1" y="141"/>
                    </a:cubicBezTo>
                    <a:cubicBezTo>
                      <a:pt x="52" y="52"/>
                      <a:pt x="52" y="52"/>
                      <a:pt x="52" y="52"/>
                    </a:cubicBezTo>
                    <a:cubicBezTo>
                      <a:pt x="54" y="50"/>
                      <a:pt x="56" y="49"/>
                      <a:pt x="58" y="50"/>
                    </a:cubicBezTo>
                    <a:cubicBezTo>
                      <a:pt x="93" y="71"/>
                      <a:pt x="93" y="71"/>
                      <a:pt x="93" y="71"/>
                    </a:cubicBezTo>
                    <a:cubicBezTo>
                      <a:pt x="107" y="59"/>
                      <a:pt x="123" y="49"/>
                      <a:pt x="139" y="43"/>
                    </a:cubicBezTo>
                    <a:cubicBezTo>
                      <a:pt x="139" y="3"/>
                      <a:pt x="139" y="3"/>
                      <a:pt x="139" y="3"/>
                    </a:cubicBezTo>
                    <a:cubicBezTo>
                      <a:pt x="139" y="1"/>
                      <a:pt x="141" y="0"/>
                      <a:pt x="143" y="0"/>
                    </a:cubicBezTo>
                    <a:cubicBezTo>
                      <a:pt x="247" y="0"/>
                      <a:pt x="247" y="0"/>
                      <a:pt x="247" y="0"/>
                    </a:cubicBezTo>
                    <a:cubicBezTo>
                      <a:pt x="249" y="0"/>
                      <a:pt x="250" y="1"/>
                      <a:pt x="250" y="3"/>
                    </a:cubicBezTo>
                    <a:cubicBezTo>
                      <a:pt x="250" y="44"/>
                      <a:pt x="250" y="44"/>
                      <a:pt x="250" y="44"/>
                    </a:cubicBezTo>
                    <a:cubicBezTo>
                      <a:pt x="267" y="51"/>
                      <a:pt x="283" y="60"/>
                      <a:pt x="296" y="71"/>
                    </a:cubicBezTo>
                    <a:cubicBezTo>
                      <a:pt x="331" y="50"/>
                      <a:pt x="331" y="50"/>
                      <a:pt x="331" y="50"/>
                    </a:cubicBezTo>
                    <a:cubicBezTo>
                      <a:pt x="332" y="50"/>
                      <a:pt x="333" y="50"/>
                      <a:pt x="334" y="50"/>
                    </a:cubicBezTo>
                    <a:cubicBezTo>
                      <a:pt x="335" y="50"/>
                      <a:pt x="336" y="51"/>
                      <a:pt x="336" y="52"/>
                    </a:cubicBezTo>
                    <a:cubicBezTo>
                      <a:pt x="388" y="141"/>
                      <a:pt x="388" y="141"/>
                      <a:pt x="388" y="141"/>
                    </a:cubicBezTo>
                    <a:cubicBezTo>
                      <a:pt x="389" y="143"/>
                      <a:pt x="388" y="145"/>
                      <a:pt x="387" y="146"/>
                    </a:cubicBezTo>
                    <a:cubicBezTo>
                      <a:pt x="351" y="167"/>
                      <a:pt x="351" y="167"/>
                      <a:pt x="351" y="167"/>
                    </a:cubicBezTo>
                    <a:cubicBezTo>
                      <a:pt x="353" y="176"/>
                      <a:pt x="353" y="185"/>
                      <a:pt x="353" y="193"/>
                    </a:cubicBezTo>
                    <a:cubicBezTo>
                      <a:pt x="353" y="202"/>
                      <a:pt x="353" y="211"/>
                      <a:pt x="351" y="220"/>
                    </a:cubicBezTo>
                    <a:cubicBezTo>
                      <a:pt x="387" y="240"/>
                      <a:pt x="387" y="240"/>
                      <a:pt x="387" y="240"/>
                    </a:cubicBezTo>
                    <a:cubicBezTo>
                      <a:pt x="388" y="241"/>
                      <a:pt x="389" y="244"/>
                      <a:pt x="388" y="245"/>
                    </a:cubicBezTo>
                    <a:cubicBezTo>
                      <a:pt x="336" y="335"/>
                      <a:pt x="336" y="335"/>
                      <a:pt x="336" y="335"/>
                    </a:cubicBezTo>
                    <a:cubicBezTo>
                      <a:pt x="336" y="336"/>
                      <a:pt x="335" y="337"/>
                      <a:pt x="334" y="337"/>
                    </a:cubicBezTo>
                    <a:cubicBezTo>
                      <a:pt x="333" y="337"/>
                      <a:pt x="332" y="337"/>
                      <a:pt x="331" y="336"/>
                    </a:cubicBezTo>
                    <a:cubicBezTo>
                      <a:pt x="296" y="316"/>
                      <a:pt x="296" y="316"/>
                      <a:pt x="296" y="316"/>
                    </a:cubicBezTo>
                    <a:cubicBezTo>
                      <a:pt x="283" y="327"/>
                      <a:pt x="267" y="336"/>
                      <a:pt x="250" y="342"/>
                    </a:cubicBezTo>
                    <a:cubicBezTo>
                      <a:pt x="250" y="383"/>
                      <a:pt x="250" y="383"/>
                      <a:pt x="250" y="383"/>
                    </a:cubicBezTo>
                    <a:cubicBezTo>
                      <a:pt x="250" y="385"/>
                      <a:pt x="249" y="387"/>
                      <a:pt x="247" y="387"/>
                    </a:cubicBezTo>
                    <a:close/>
                    <a:moveTo>
                      <a:pt x="147" y="380"/>
                    </a:moveTo>
                    <a:cubicBezTo>
                      <a:pt x="243" y="380"/>
                      <a:pt x="243" y="380"/>
                      <a:pt x="243" y="380"/>
                    </a:cubicBezTo>
                    <a:cubicBezTo>
                      <a:pt x="243" y="340"/>
                      <a:pt x="243" y="340"/>
                      <a:pt x="243" y="340"/>
                    </a:cubicBezTo>
                    <a:cubicBezTo>
                      <a:pt x="243" y="338"/>
                      <a:pt x="244" y="337"/>
                      <a:pt x="245" y="336"/>
                    </a:cubicBezTo>
                    <a:cubicBezTo>
                      <a:pt x="263" y="330"/>
                      <a:pt x="280" y="320"/>
                      <a:pt x="293" y="309"/>
                    </a:cubicBezTo>
                    <a:cubicBezTo>
                      <a:pt x="294" y="308"/>
                      <a:pt x="296" y="307"/>
                      <a:pt x="297" y="308"/>
                    </a:cubicBezTo>
                    <a:cubicBezTo>
                      <a:pt x="332" y="328"/>
                      <a:pt x="332" y="328"/>
                      <a:pt x="332" y="328"/>
                    </a:cubicBezTo>
                    <a:cubicBezTo>
                      <a:pt x="380" y="245"/>
                      <a:pt x="380" y="245"/>
                      <a:pt x="380" y="245"/>
                    </a:cubicBezTo>
                    <a:cubicBezTo>
                      <a:pt x="345" y="225"/>
                      <a:pt x="345" y="225"/>
                      <a:pt x="345" y="225"/>
                    </a:cubicBezTo>
                    <a:cubicBezTo>
                      <a:pt x="344" y="224"/>
                      <a:pt x="343" y="223"/>
                      <a:pt x="343" y="221"/>
                    </a:cubicBezTo>
                    <a:cubicBezTo>
                      <a:pt x="345" y="211"/>
                      <a:pt x="346" y="202"/>
                      <a:pt x="346" y="193"/>
                    </a:cubicBezTo>
                    <a:cubicBezTo>
                      <a:pt x="346" y="185"/>
                      <a:pt x="345" y="176"/>
                      <a:pt x="343" y="166"/>
                    </a:cubicBezTo>
                    <a:cubicBezTo>
                      <a:pt x="343" y="164"/>
                      <a:pt x="344" y="163"/>
                      <a:pt x="345" y="162"/>
                    </a:cubicBezTo>
                    <a:cubicBezTo>
                      <a:pt x="380" y="142"/>
                      <a:pt x="380" y="142"/>
                      <a:pt x="380" y="142"/>
                    </a:cubicBezTo>
                    <a:cubicBezTo>
                      <a:pt x="332" y="59"/>
                      <a:pt x="332" y="59"/>
                      <a:pt x="332" y="59"/>
                    </a:cubicBezTo>
                    <a:cubicBezTo>
                      <a:pt x="297" y="79"/>
                      <a:pt x="297" y="79"/>
                      <a:pt x="297" y="79"/>
                    </a:cubicBezTo>
                    <a:cubicBezTo>
                      <a:pt x="296" y="79"/>
                      <a:pt x="294" y="79"/>
                      <a:pt x="293" y="78"/>
                    </a:cubicBezTo>
                    <a:cubicBezTo>
                      <a:pt x="280" y="67"/>
                      <a:pt x="263" y="57"/>
                      <a:pt x="245" y="50"/>
                    </a:cubicBezTo>
                    <a:cubicBezTo>
                      <a:pt x="244" y="50"/>
                      <a:pt x="243" y="49"/>
                      <a:pt x="243" y="47"/>
                    </a:cubicBezTo>
                    <a:cubicBezTo>
                      <a:pt x="243" y="7"/>
                      <a:pt x="243" y="7"/>
                      <a:pt x="243" y="7"/>
                    </a:cubicBezTo>
                    <a:cubicBezTo>
                      <a:pt x="147" y="7"/>
                      <a:pt x="147" y="7"/>
                      <a:pt x="147" y="7"/>
                    </a:cubicBezTo>
                    <a:cubicBezTo>
                      <a:pt x="147" y="46"/>
                      <a:pt x="147" y="46"/>
                      <a:pt x="147" y="46"/>
                    </a:cubicBezTo>
                    <a:cubicBezTo>
                      <a:pt x="147" y="47"/>
                      <a:pt x="146" y="49"/>
                      <a:pt x="144" y="49"/>
                    </a:cubicBezTo>
                    <a:cubicBezTo>
                      <a:pt x="128" y="55"/>
                      <a:pt x="110" y="66"/>
                      <a:pt x="96" y="78"/>
                    </a:cubicBezTo>
                    <a:cubicBezTo>
                      <a:pt x="95" y="79"/>
                      <a:pt x="93" y="79"/>
                      <a:pt x="92" y="79"/>
                    </a:cubicBezTo>
                    <a:cubicBezTo>
                      <a:pt x="57" y="59"/>
                      <a:pt x="57" y="59"/>
                      <a:pt x="57" y="59"/>
                    </a:cubicBezTo>
                    <a:cubicBezTo>
                      <a:pt x="9" y="142"/>
                      <a:pt x="9" y="142"/>
                      <a:pt x="9" y="142"/>
                    </a:cubicBezTo>
                    <a:cubicBezTo>
                      <a:pt x="43" y="162"/>
                      <a:pt x="43" y="162"/>
                      <a:pt x="43" y="162"/>
                    </a:cubicBezTo>
                    <a:cubicBezTo>
                      <a:pt x="45" y="163"/>
                      <a:pt x="45" y="164"/>
                      <a:pt x="45" y="166"/>
                    </a:cubicBezTo>
                    <a:cubicBezTo>
                      <a:pt x="43" y="175"/>
                      <a:pt x="43" y="184"/>
                      <a:pt x="43" y="193"/>
                    </a:cubicBezTo>
                    <a:cubicBezTo>
                      <a:pt x="43" y="202"/>
                      <a:pt x="43" y="212"/>
                      <a:pt x="45" y="221"/>
                    </a:cubicBezTo>
                    <a:cubicBezTo>
                      <a:pt x="45" y="223"/>
                      <a:pt x="45" y="224"/>
                      <a:pt x="43" y="225"/>
                    </a:cubicBezTo>
                    <a:cubicBezTo>
                      <a:pt x="9" y="245"/>
                      <a:pt x="9" y="245"/>
                      <a:pt x="9" y="245"/>
                    </a:cubicBezTo>
                    <a:cubicBezTo>
                      <a:pt x="57" y="328"/>
                      <a:pt x="57" y="328"/>
                      <a:pt x="57" y="328"/>
                    </a:cubicBezTo>
                    <a:cubicBezTo>
                      <a:pt x="92" y="308"/>
                      <a:pt x="92" y="308"/>
                      <a:pt x="92" y="308"/>
                    </a:cubicBezTo>
                    <a:cubicBezTo>
                      <a:pt x="93" y="307"/>
                      <a:pt x="95" y="308"/>
                      <a:pt x="96" y="309"/>
                    </a:cubicBezTo>
                    <a:cubicBezTo>
                      <a:pt x="109" y="320"/>
                      <a:pt x="126" y="330"/>
                      <a:pt x="144" y="336"/>
                    </a:cubicBezTo>
                    <a:cubicBezTo>
                      <a:pt x="146" y="337"/>
                      <a:pt x="147" y="338"/>
                      <a:pt x="147" y="340"/>
                    </a:cubicBezTo>
                    <a:lnTo>
                      <a:pt x="147" y="380"/>
                    </a:lnTo>
                    <a:close/>
                    <a:moveTo>
                      <a:pt x="143" y="46"/>
                    </a:moveTo>
                    <a:cubicBezTo>
                      <a:pt x="143" y="46"/>
                      <a:pt x="143" y="46"/>
                      <a:pt x="143" y="46"/>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25" name="Group 224"/>
          <p:cNvGrpSpPr/>
          <p:nvPr/>
        </p:nvGrpSpPr>
        <p:grpSpPr>
          <a:xfrm>
            <a:off x="4632147" y="4216858"/>
            <a:ext cx="1224000" cy="323007"/>
            <a:chOff x="4632147" y="4216858"/>
            <a:chExt cx="1224000" cy="323007"/>
          </a:xfrm>
        </p:grpSpPr>
        <p:sp>
          <p:nvSpPr>
            <p:cNvPr id="314" name="Round Diagonal Corner Rectangle 216"/>
            <p:cNvSpPr/>
            <p:nvPr/>
          </p:nvSpPr>
          <p:spPr>
            <a:xfrm>
              <a:off x="4632147" y="4216858"/>
              <a:ext cx="1224000" cy="323007"/>
            </a:xfrm>
            <a:prstGeom prst="round2DiagRect">
              <a:avLst>
                <a:gd name="adj1" fmla="val 21773"/>
                <a:gd name="adj2" fmla="val 0"/>
              </a:avLst>
            </a:prstGeom>
            <a:solidFill>
              <a:schemeClr val="bg2"/>
            </a:solid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rPr>
                <a:t>Device</a:t>
              </a:r>
            </a:p>
            <a:p>
              <a:pPr marL="355600" marR="0" lvl="0" indent="0" defTabSz="914400" eaLnBrk="1" fontAlgn="auto" latinLnBrk="0" hangingPunct="1">
                <a:lnSpc>
                  <a:spcPct val="100000"/>
                </a:lnSpc>
                <a:spcBef>
                  <a:spcPts val="0"/>
                </a:spcBef>
                <a:spcAft>
                  <a:spcPts val="0"/>
                </a:spcAft>
                <a:buClrTx/>
                <a:buSzTx/>
                <a:buFontTx/>
                <a:buNone/>
                <a:tabLst/>
                <a:defRPr/>
              </a:pPr>
              <a:r>
                <a:rPr lang="en-US" sz="800" kern="0" dirty="0">
                  <a:solidFill>
                    <a:srgbClr val="FFFFFF"/>
                  </a:solidFill>
                  <a:latin typeface="Arial" panose="020B0604020202020204"/>
                </a:rPr>
                <a:t>a</a:t>
              </a:r>
              <a:r>
                <a:rPr lang="en-US" sz="800" kern="0" dirty="0" smtClean="0">
                  <a:solidFill>
                    <a:srgbClr val="FFFFFF"/>
                  </a:solidFill>
                  <a:latin typeface="Arial" panose="020B0604020202020204"/>
                </a:rPr>
                <a:t>gents</a:t>
              </a:r>
              <a:endParaRPr kumimoji="0" lang="en-US" sz="800" b="0" i="0" u="none" strike="noStrike" kern="0" cap="none" spc="0" normalizeH="0" baseline="0" noProof="0" dirty="0" smtClean="0">
                <a:ln>
                  <a:noFill/>
                </a:ln>
                <a:solidFill>
                  <a:srgbClr val="FFFFFF"/>
                </a:solidFill>
                <a:effectLst/>
                <a:uLnTx/>
                <a:uFillTx/>
                <a:latin typeface="Arial" panose="020B0604020202020204"/>
              </a:endParaRPr>
            </a:p>
          </p:txBody>
        </p:sp>
        <p:grpSp>
          <p:nvGrpSpPr>
            <p:cNvPr id="315" name="Group 314"/>
            <p:cNvGrpSpPr>
              <a:grpSpLocks noChangeAspect="1"/>
            </p:cNvGrpSpPr>
            <p:nvPr/>
          </p:nvGrpSpPr>
          <p:grpSpPr>
            <a:xfrm>
              <a:off x="4681513" y="4248626"/>
              <a:ext cx="297971" cy="266131"/>
              <a:chOff x="3581401" y="2416175"/>
              <a:chExt cx="977900" cy="979488"/>
            </a:xfrm>
            <a:solidFill>
              <a:schemeClr val="bg1"/>
            </a:solidFill>
          </p:grpSpPr>
          <p:sp>
            <p:nvSpPr>
              <p:cNvPr id="316" name="Freeform 124"/>
              <p:cNvSpPr>
                <a:spLocks noEditPoints="1"/>
              </p:cNvSpPr>
              <p:nvPr/>
            </p:nvSpPr>
            <p:spPr bwMode="auto">
              <a:xfrm>
                <a:off x="3895726" y="2792413"/>
                <a:ext cx="349250" cy="293688"/>
              </a:xfrm>
              <a:custGeom>
                <a:avLst/>
                <a:gdLst>
                  <a:gd name="T0" fmla="*/ 84 w 169"/>
                  <a:gd name="T1" fmla="*/ 143 h 143"/>
                  <a:gd name="T2" fmla="*/ 83 w 169"/>
                  <a:gd name="T3" fmla="*/ 143 h 143"/>
                  <a:gd name="T4" fmla="*/ 2 w 169"/>
                  <a:gd name="T5" fmla="*/ 115 h 143"/>
                  <a:gd name="T6" fmla="*/ 0 w 169"/>
                  <a:gd name="T7" fmla="*/ 112 h 143"/>
                  <a:gd name="T8" fmla="*/ 0 w 169"/>
                  <a:gd name="T9" fmla="*/ 4 h 143"/>
                  <a:gd name="T10" fmla="*/ 1 w 169"/>
                  <a:gd name="T11" fmla="*/ 1 h 143"/>
                  <a:gd name="T12" fmla="*/ 4 w 169"/>
                  <a:gd name="T13" fmla="*/ 0 h 143"/>
                  <a:gd name="T14" fmla="*/ 84 w 169"/>
                  <a:gd name="T15" fmla="*/ 27 h 143"/>
                  <a:gd name="T16" fmla="*/ 164 w 169"/>
                  <a:gd name="T17" fmla="*/ 0 h 143"/>
                  <a:gd name="T18" fmla="*/ 168 w 169"/>
                  <a:gd name="T19" fmla="*/ 1 h 143"/>
                  <a:gd name="T20" fmla="*/ 169 w 169"/>
                  <a:gd name="T21" fmla="*/ 4 h 143"/>
                  <a:gd name="T22" fmla="*/ 169 w 169"/>
                  <a:gd name="T23" fmla="*/ 112 h 143"/>
                  <a:gd name="T24" fmla="*/ 167 w 169"/>
                  <a:gd name="T25" fmla="*/ 115 h 143"/>
                  <a:gd name="T26" fmla="*/ 86 w 169"/>
                  <a:gd name="T27" fmla="*/ 143 h 143"/>
                  <a:gd name="T28" fmla="*/ 84 w 169"/>
                  <a:gd name="T29" fmla="*/ 143 h 143"/>
                  <a:gd name="T30" fmla="*/ 7 w 169"/>
                  <a:gd name="T31" fmla="*/ 109 h 143"/>
                  <a:gd name="T32" fmla="*/ 84 w 169"/>
                  <a:gd name="T33" fmla="*/ 135 h 143"/>
                  <a:gd name="T34" fmla="*/ 162 w 169"/>
                  <a:gd name="T35" fmla="*/ 109 h 143"/>
                  <a:gd name="T36" fmla="*/ 162 w 169"/>
                  <a:gd name="T37" fmla="*/ 9 h 143"/>
                  <a:gd name="T38" fmla="*/ 86 w 169"/>
                  <a:gd name="T39" fmla="*/ 34 h 143"/>
                  <a:gd name="T40" fmla="*/ 83 w 169"/>
                  <a:gd name="T41" fmla="*/ 34 h 143"/>
                  <a:gd name="T42" fmla="*/ 7 w 169"/>
                  <a:gd name="T43" fmla="*/ 9 h 143"/>
                  <a:gd name="T44" fmla="*/ 7 w 169"/>
                  <a:gd name="T45" fmla="*/ 10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43">
                    <a:moveTo>
                      <a:pt x="84" y="143"/>
                    </a:moveTo>
                    <a:cubicBezTo>
                      <a:pt x="84" y="143"/>
                      <a:pt x="84" y="143"/>
                      <a:pt x="83" y="143"/>
                    </a:cubicBezTo>
                    <a:cubicBezTo>
                      <a:pt x="2" y="115"/>
                      <a:pt x="2" y="115"/>
                      <a:pt x="2" y="115"/>
                    </a:cubicBezTo>
                    <a:cubicBezTo>
                      <a:pt x="1" y="115"/>
                      <a:pt x="0" y="114"/>
                      <a:pt x="0" y="112"/>
                    </a:cubicBezTo>
                    <a:cubicBezTo>
                      <a:pt x="0" y="4"/>
                      <a:pt x="0" y="4"/>
                      <a:pt x="0" y="4"/>
                    </a:cubicBezTo>
                    <a:cubicBezTo>
                      <a:pt x="0" y="3"/>
                      <a:pt x="0" y="1"/>
                      <a:pt x="1" y="1"/>
                    </a:cubicBezTo>
                    <a:cubicBezTo>
                      <a:pt x="2" y="0"/>
                      <a:pt x="3" y="0"/>
                      <a:pt x="4" y="0"/>
                    </a:cubicBezTo>
                    <a:cubicBezTo>
                      <a:pt x="84" y="27"/>
                      <a:pt x="84" y="27"/>
                      <a:pt x="84" y="27"/>
                    </a:cubicBezTo>
                    <a:cubicBezTo>
                      <a:pt x="164" y="0"/>
                      <a:pt x="164" y="0"/>
                      <a:pt x="164" y="0"/>
                    </a:cubicBezTo>
                    <a:cubicBezTo>
                      <a:pt x="165" y="0"/>
                      <a:pt x="167" y="0"/>
                      <a:pt x="168" y="1"/>
                    </a:cubicBezTo>
                    <a:cubicBezTo>
                      <a:pt x="169" y="1"/>
                      <a:pt x="169" y="3"/>
                      <a:pt x="169" y="4"/>
                    </a:cubicBezTo>
                    <a:cubicBezTo>
                      <a:pt x="169" y="112"/>
                      <a:pt x="169" y="112"/>
                      <a:pt x="169" y="112"/>
                    </a:cubicBezTo>
                    <a:cubicBezTo>
                      <a:pt x="169" y="114"/>
                      <a:pt x="168" y="115"/>
                      <a:pt x="167" y="115"/>
                    </a:cubicBezTo>
                    <a:cubicBezTo>
                      <a:pt x="86" y="143"/>
                      <a:pt x="86" y="143"/>
                      <a:pt x="86" y="143"/>
                    </a:cubicBezTo>
                    <a:cubicBezTo>
                      <a:pt x="85" y="143"/>
                      <a:pt x="85" y="143"/>
                      <a:pt x="84" y="143"/>
                    </a:cubicBezTo>
                    <a:close/>
                    <a:moveTo>
                      <a:pt x="7" y="109"/>
                    </a:moveTo>
                    <a:cubicBezTo>
                      <a:pt x="84" y="135"/>
                      <a:pt x="84" y="135"/>
                      <a:pt x="84" y="135"/>
                    </a:cubicBezTo>
                    <a:cubicBezTo>
                      <a:pt x="162" y="109"/>
                      <a:pt x="162" y="109"/>
                      <a:pt x="162" y="109"/>
                    </a:cubicBezTo>
                    <a:cubicBezTo>
                      <a:pt x="162" y="9"/>
                      <a:pt x="162" y="9"/>
                      <a:pt x="162" y="9"/>
                    </a:cubicBezTo>
                    <a:cubicBezTo>
                      <a:pt x="86" y="34"/>
                      <a:pt x="86" y="34"/>
                      <a:pt x="86" y="34"/>
                    </a:cubicBezTo>
                    <a:cubicBezTo>
                      <a:pt x="85" y="35"/>
                      <a:pt x="84" y="35"/>
                      <a:pt x="83" y="34"/>
                    </a:cubicBezTo>
                    <a:cubicBezTo>
                      <a:pt x="7" y="9"/>
                      <a:pt x="7" y="9"/>
                      <a:pt x="7" y="9"/>
                    </a:cubicBezTo>
                    <a:lnTo>
                      <a:pt x="7" y="109"/>
                    </a:lnTo>
                    <a:close/>
                  </a:path>
                </a:pathLst>
              </a:custGeom>
              <a:grpFill/>
              <a:ln w="317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17" name="Freeform 125"/>
              <p:cNvSpPr>
                <a:spLocks/>
              </p:cNvSpPr>
              <p:nvPr/>
            </p:nvSpPr>
            <p:spPr bwMode="auto">
              <a:xfrm>
                <a:off x="3894138" y="2735263"/>
                <a:ext cx="352425" cy="73025"/>
              </a:xfrm>
              <a:custGeom>
                <a:avLst/>
                <a:gdLst>
                  <a:gd name="T0" fmla="*/ 166 w 171"/>
                  <a:gd name="T1" fmla="*/ 35 h 35"/>
                  <a:gd name="T2" fmla="*/ 165 w 171"/>
                  <a:gd name="T3" fmla="*/ 34 h 35"/>
                  <a:gd name="T4" fmla="*/ 85 w 171"/>
                  <a:gd name="T5" fmla="*/ 8 h 35"/>
                  <a:gd name="T6" fmla="*/ 5 w 171"/>
                  <a:gd name="T7" fmla="*/ 34 h 35"/>
                  <a:gd name="T8" fmla="*/ 1 w 171"/>
                  <a:gd name="T9" fmla="*/ 32 h 35"/>
                  <a:gd name="T10" fmla="*/ 3 w 171"/>
                  <a:gd name="T11" fmla="*/ 27 h 35"/>
                  <a:gd name="T12" fmla="*/ 84 w 171"/>
                  <a:gd name="T13" fmla="*/ 0 h 35"/>
                  <a:gd name="T14" fmla="*/ 87 w 171"/>
                  <a:gd name="T15" fmla="*/ 0 h 35"/>
                  <a:gd name="T16" fmla="*/ 168 w 171"/>
                  <a:gd name="T17" fmla="*/ 27 h 35"/>
                  <a:gd name="T18" fmla="*/ 170 w 171"/>
                  <a:gd name="T19" fmla="*/ 32 h 35"/>
                  <a:gd name="T20" fmla="*/ 166 w 171"/>
                  <a:gd name="T21"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 h="35">
                    <a:moveTo>
                      <a:pt x="166" y="35"/>
                    </a:moveTo>
                    <a:cubicBezTo>
                      <a:pt x="166" y="35"/>
                      <a:pt x="166" y="34"/>
                      <a:pt x="165" y="34"/>
                    </a:cubicBezTo>
                    <a:cubicBezTo>
                      <a:pt x="85" y="8"/>
                      <a:pt x="85" y="8"/>
                      <a:pt x="85" y="8"/>
                    </a:cubicBezTo>
                    <a:cubicBezTo>
                      <a:pt x="5" y="34"/>
                      <a:pt x="5" y="34"/>
                      <a:pt x="5" y="34"/>
                    </a:cubicBezTo>
                    <a:cubicBezTo>
                      <a:pt x="3" y="35"/>
                      <a:pt x="1" y="34"/>
                      <a:pt x="1" y="32"/>
                    </a:cubicBezTo>
                    <a:cubicBezTo>
                      <a:pt x="0" y="30"/>
                      <a:pt x="1" y="28"/>
                      <a:pt x="3" y="27"/>
                    </a:cubicBezTo>
                    <a:cubicBezTo>
                      <a:pt x="84" y="0"/>
                      <a:pt x="84" y="0"/>
                      <a:pt x="84" y="0"/>
                    </a:cubicBezTo>
                    <a:cubicBezTo>
                      <a:pt x="85" y="0"/>
                      <a:pt x="86" y="0"/>
                      <a:pt x="87" y="0"/>
                    </a:cubicBezTo>
                    <a:cubicBezTo>
                      <a:pt x="168" y="27"/>
                      <a:pt x="168" y="27"/>
                      <a:pt x="168" y="27"/>
                    </a:cubicBezTo>
                    <a:cubicBezTo>
                      <a:pt x="170" y="28"/>
                      <a:pt x="171" y="30"/>
                      <a:pt x="170" y="32"/>
                    </a:cubicBezTo>
                    <a:cubicBezTo>
                      <a:pt x="169" y="34"/>
                      <a:pt x="168" y="35"/>
                      <a:pt x="166" y="35"/>
                    </a:cubicBezTo>
                    <a:close/>
                  </a:path>
                </a:pathLst>
              </a:custGeom>
              <a:grpFill/>
              <a:ln w="317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18" name="Freeform 126"/>
              <p:cNvSpPr>
                <a:spLocks/>
              </p:cNvSpPr>
              <p:nvPr/>
            </p:nvSpPr>
            <p:spPr bwMode="auto">
              <a:xfrm>
                <a:off x="4064001" y="2847975"/>
                <a:ext cx="14288" cy="236538"/>
              </a:xfrm>
              <a:custGeom>
                <a:avLst/>
                <a:gdLst>
                  <a:gd name="T0" fmla="*/ 3 w 7"/>
                  <a:gd name="T1" fmla="*/ 115 h 115"/>
                  <a:gd name="T2" fmla="*/ 0 w 7"/>
                  <a:gd name="T3" fmla="*/ 112 h 115"/>
                  <a:gd name="T4" fmla="*/ 0 w 7"/>
                  <a:gd name="T5" fmla="*/ 3 h 115"/>
                  <a:gd name="T6" fmla="*/ 3 w 7"/>
                  <a:gd name="T7" fmla="*/ 0 h 115"/>
                  <a:gd name="T8" fmla="*/ 7 w 7"/>
                  <a:gd name="T9" fmla="*/ 3 h 115"/>
                  <a:gd name="T10" fmla="*/ 7 w 7"/>
                  <a:gd name="T11" fmla="*/ 112 h 115"/>
                  <a:gd name="T12" fmla="*/ 3 w 7"/>
                  <a:gd name="T13" fmla="*/ 115 h 115"/>
                </a:gdLst>
                <a:ahLst/>
                <a:cxnLst>
                  <a:cxn ang="0">
                    <a:pos x="T0" y="T1"/>
                  </a:cxn>
                  <a:cxn ang="0">
                    <a:pos x="T2" y="T3"/>
                  </a:cxn>
                  <a:cxn ang="0">
                    <a:pos x="T4" y="T5"/>
                  </a:cxn>
                  <a:cxn ang="0">
                    <a:pos x="T6" y="T7"/>
                  </a:cxn>
                  <a:cxn ang="0">
                    <a:pos x="T8" y="T9"/>
                  </a:cxn>
                  <a:cxn ang="0">
                    <a:pos x="T10" y="T11"/>
                  </a:cxn>
                  <a:cxn ang="0">
                    <a:pos x="T12" y="T13"/>
                  </a:cxn>
                </a:cxnLst>
                <a:rect l="0" t="0" r="r" b="b"/>
                <a:pathLst>
                  <a:path w="7" h="115">
                    <a:moveTo>
                      <a:pt x="3" y="115"/>
                    </a:moveTo>
                    <a:cubicBezTo>
                      <a:pt x="1" y="115"/>
                      <a:pt x="0" y="114"/>
                      <a:pt x="0" y="112"/>
                    </a:cubicBezTo>
                    <a:cubicBezTo>
                      <a:pt x="0" y="3"/>
                      <a:pt x="0" y="3"/>
                      <a:pt x="0" y="3"/>
                    </a:cubicBezTo>
                    <a:cubicBezTo>
                      <a:pt x="0" y="1"/>
                      <a:pt x="1" y="0"/>
                      <a:pt x="3" y="0"/>
                    </a:cubicBezTo>
                    <a:cubicBezTo>
                      <a:pt x="5" y="0"/>
                      <a:pt x="7" y="1"/>
                      <a:pt x="7" y="3"/>
                    </a:cubicBezTo>
                    <a:cubicBezTo>
                      <a:pt x="7" y="112"/>
                      <a:pt x="7" y="112"/>
                      <a:pt x="7" y="112"/>
                    </a:cubicBezTo>
                    <a:cubicBezTo>
                      <a:pt x="7" y="114"/>
                      <a:pt x="5" y="115"/>
                      <a:pt x="3" y="115"/>
                    </a:cubicBezTo>
                    <a:close/>
                  </a:path>
                </a:pathLst>
              </a:custGeom>
              <a:grpFill/>
              <a:ln w="317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19" name="Freeform 127"/>
              <p:cNvSpPr>
                <a:spLocks/>
              </p:cNvSpPr>
              <p:nvPr/>
            </p:nvSpPr>
            <p:spPr bwMode="auto">
              <a:xfrm>
                <a:off x="3581401" y="2765425"/>
                <a:ext cx="165100" cy="284163"/>
              </a:xfrm>
              <a:custGeom>
                <a:avLst/>
                <a:gdLst>
                  <a:gd name="T0" fmla="*/ 76 w 80"/>
                  <a:gd name="T1" fmla="*/ 138 h 138"/>
                  <a:gd name="T2" fmla="*/ 73 w 80"/>
                  <a:gd name="T3" fmla="*/ 137 h 138"/>
                  <a:gd name="T4" fmla="*/ 1 w 80"/>
                  <a:gd name="T5" fmla="*/ 72 h 138"/>
                  <a:gd name="T6" fmla="*/ 0 w 80"/>
                  <a:gd name="T7" fmla="*/ 69 h 138"/>
                  <a:gd name="T8" fmla="*/ 1 w 80"/>
                  <a:gd name="T9" fmla="*/ 66 h 138"/>
                  <a:gd name="T10" fmla="*/ 73 w 80"/>
                  <a:gd name="T11" fmla="*/ 1 h 138"/>
                  <a:gd name="T12" fmla="*/ 78 w 80"/>
                  <a:gd name="T13" fmla="*/ 1 h 138"/>
                  <a:gd name="T14" fmla="*/ 78 w 80"/>
                  <a:gd name="T15" fmla="*/ 7 h 138"/>
                  <a:gd name="T16" fmla="*/ 9 w 80"/>
                  <a:gd name="T17" fmla="*/ 69 h 138"/>
                  <a:gd name="T18" fmla="*/ 78 w 80"/>
                  <a:gd name="T19" fmla="*/ 131 h 138"/>
                  <a:gd name="T20" fmla="*/ 78 w 80"/>
                  <a:gd name="T21" fmla="*/ 136 h 138"/>
                  <a:gd name="T22" fmla="*/ 76 w 80"/>
                  <a:gd name="T23"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138">
                    <a:moveTo>
                      <a:pt x="76" y="138"/>
                    </a:moveTo>
                    <a:cubicBezTo>
                      <a:pt x="75" y="138"/>
                      <a:pt x="74" y="137"/>
                      <a:pt x="73" y="137"/>
                    </a:cubicBezTo>
                    <a:cubicBezTo>
                      <a:pt x="1" y="72"/>
                      <a:pt x="1" y="72"/>
                      <a:pt x="1" y="72"/>
                    </a:cubicBezTo>
                    <a:cubicBezTo>
                      <a:pt x="0" y="71"/>
                      <a:pt x="0" y="70"/>
                      <a:pt x="0" y="69"/>
                    </a:cubicBezTo>
                    <a:cubicBezTo>
                      <a:pt x="0" y="68"/>
                      <a:pt x="0" y="67"/>
                      <a:pt x="1" y="66"/>
                    </a:cubicBezTo>
                    <a:cubicBezTo>
                      <a:pt x="73" y="1"/>
                      <a:pt x="73" y="1"/>
                      <a:pt x="73" y="1"/>
                    </a:cubicBezTo>
                    <a:cubicBezTo>
                      <a:pt x="75" y="0"/>
                      <a:pt x="77" y="0"/>
                      <a:pt x="78" y="1"/>
                    </a:cubicBezTo>
                    <a:cubicBezTo>
                      <a:pt x="80" y="3"/>
                      <a:pt x="80" y="5"/>
                      <a:pt x="78" y="7"/>
                    </a:cubicBezTo>
                    <a:cubicBezTo>
                      <a:pt x="9" y="69"/>
                      <a:pt x="9" y="69"/>
                      <a:pt x="9" y="69"/>
                    </a:cubicBezTo>
                    <a:cubicBezTo>
                      <a:pt x="78" y="131"/>
                      <a:pt x="78" y="131"/>
                      <a:pt x="78" y="131"/>
                    </a:cubicBezTo>
                    <a:cubicBezTo>
                      <a:pt x="80" y="132"/>
                      <a:pt x="80" y="135"/>
                      <a:pt x="78" y="136"/>
                    </a:cubicBezTo>
                    <a:cubicBezTo>
                      <a:pt x="78" y="137"/>
                      <a:pt x="77" y="138"/>
                      <a:pt x="76" y="138"/>
                    </a:cubicBezTo>
                    <a:close/>
                  </a:path>
                </a:pathLst>
              </a:custGeom>
              <a:grpFill/>
              <a:ln w="317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20" name="Freeform 128"/>
              <p:cNvSpPr>
                <a:spLocks/>
              </p:cNvSpPr>
              <p:nvPr/>
            </p:nvSpPr>
            <p:spPr bwMode="auto">
              <a:xfrm>
                <a:off x="3590926" y="2898775"/>
                <a:ext cx="317500" cy="14288"/>
              </a:xfrm>
              <a:custGeom>
                <a:avLst/>
                <a:gdLst>
                  <a:gd name="T0" fmla="*/ 150 w 154"/>
                  <a:gd name="T1" fmla="*/ 7 h 7"/>
                  <a:gd name="T2" fmla="*/ 4 w 154"/>
                  <a:gd name="T3" fmla="*/ 7 h 7"/>
                  <a:gd name="T4" fmla="*/ 0 w 154"/>
                  <a:gd name="T5" fmla="*/ 4 h 7"/>
                  <a:gd name="T6" fmla="*/ 4 w 154"/>
                  <a:gd name="T7" fmla="*/ 0 h 7"/>
                  <a:gd name="T8" fmla="*/ 150 w 154"/>
                  <a:gd name="T9" fmla="*/ 0 h 7"/>
                  <a:gd name="T10" fmla="*/ 154 w 154"/>
                  <a:gd name="T11" fmla="*/ 4 h 7"/>
                  <a:gd name="T12" fmla="*/ 150 w 15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54" h="7">
                    <a:moveTo>
                      <a:pt x="150" y="7"/>
                    </a:moveTo>
                    <a:cubicBezTo>
                      <a:pt x="4" y="7"/>
                      <a:pt x="4" y="7"/>
                      <a:pt x="4" y="7"/>
                    </a:cubicBezTo>
                    <a:cubicBezTo>
                      <a:pt x="2" y="7"/>
                      <a:pt x="0" y="6"/>
                      <a:pt x="0" y="4"/>
                    </a:cubicBezTo>
                    <a:cubicBezTo>
                      <a:pt x="0" y="1"/>
                      <a:pt x="2" y="0"/>
                      <a:pt x="4" y="0"/>
                    </a:cubicBezTo>
                    <a:cubicBezTo>
                      <a:pt x="150" y="0"/>
                      <a:pt x="150" y="0"/>
                      <a:pt x="150" y="0"/>
                    </a:cubicBezTo>
                    <a:cubicBezTo>
                      <a:pt x="152" y="0"/>
                      <a:pt x="154" y="1"/>
                      <a:pt x="154" y="4"/>
                    </a:cubicBezTo>
                    <a:cubicBezTo>
                      <a:pt x="154" y="6"/>
                      <a:pt x="152" y="7"/>
                      <a:pt x="150" y="7"/>
                    </a:cubicBezTo>
                    <a:close/>
                  </a:path>
                </a:pathLst>
              </a:custGeom>
              <a:grpFill/>
              <a:ln w="317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21" name="Freeform 129"/>
              <p:cNvSpPr>
                <a:spLocks/>
              </p:cNvSpPr>
              <p:nvPr/>
            </p:nvSpPr>
            <p:spPr bwMode="auto">
              <a:xfrm>
                <a:off x="4394201" y="2765425"/>
                <a:ext cx="165100" cy="284163"/>
              </a:xfrm>
              <a:custGeom>
                <a:avLst/>
                <a:gdLst>
                  <a:gd name="T0" fmla="*/ 4 w 80"/>
                  <a:gd name="T1" fmla="*/ 138 h 138"/>
                  <a:gd name="T2" fmla="*/ 1 w 80"/>
                  <a:gd name="T3" fmla="*/ 136 h 138"/>
                  <a:gd name="T4" fmla="*/ 2 w 80"/>
                  <a:gd name="T5" fmla="*/ 131 h 138"/>
                  <a:gd name="T6" fmla="*/ 71 w 80"/>
                  <a:gd name="T7" fmla="*/ 69 h 138"/>
                  <a:gd name="T8" fmla="*/ 2 w 80"/>
                  <a:gd name="T9" fmla="*/ 7 h 138"/>
                  <a:gd name="T10" fmla="*/ 1 w 80"/>
                  <a:gd name="T11" fmla="*/ 1 h 138"/>
                  <a:gd name="T12" fmla="*/ 7 w 80"/>
                  <a:gd name="T13" fmla="*/ 1 h 138"/>
                  <a:gd name="T14" fmla="*/ 79 w 80"/>
                  <a:gd name="T15" fmla="*/ 66 h 138"/>
                  <a:gd name="T16" fmla="*/ 80 w 80"/>
                  <a:gd name="T17" fmla="*/ 69 h 138"/>
                  <a:gd name="T18" fmla="*/ 79 w 80"/>
                  <a:gd name="T19" fmla="*/ 72 h 138"/>
                  <a:gd name="T20" fmla="*/ 7 w 80"/>
                  <a:gd name="T21" fmla="*/ 137 h 138"/>
                  <a:gd name="T22" fmla="*/ 4 w 80"/>
                  <a:gd name="T23"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138">
                    <a:moveTo>
                      <a:pt x="4" y="138"/>
                    </a:moveTo>
                    <a:cubicBezTo>
                      <a:pt x="3" y="138"/>
                      <a:pt x="2" y="137"/>
                      <a:pt x="1" y="136"/>
                    </a:cubicBezTo>
                    <a:cubicBezTo>
                      <a:pt x="0" y="135"/>
                      <a:pt x="0" y="132"/>
                      <a:pt x="2" y="131"/>
                    </a:cubicBezTo>
                    <a:cubicBezTo>
                      <a:pt x="71" y="69"/>
                      <a:pt x="71" y="69"/>
                      <a:pt x="71" y="69"/>
                    </a:cubicBezTo>
                    <a:cubicBezTo>
                      <a:pt x="2" y="7"/>
                      <a:pt x="2" y="7"/>
                      <a:pt x="2" y="7"/>
                    </a:cubicBezTo>
                    <a:cubicBezTo>
                      <a:pt x="0" y="5"/>
                      <a:pt x="0" y="3"/>
                      <a:pt x="1" y="1"/>
                    </a:cubicBezTo>
                    <a:cubicBezTo>
                      <a:pt x="3" y="0"/>
                      <a:pt x="5" y="0"/>
                      <a:pt x="7" y="1"/>
                    </a:cubicBezTo>
                    <a:cubicBezTo>
                      <a:pt x="79" y="66"/>
                      <a:pt x="79" y="66"/>
                      <a:pt x="79" y="66"/>
                    </a:cubicBezTo>
                    <a:cubicBezTo>
                      <a:pt x="80" y="67"/>
                      <a:pt x="80" y="68"/>
                      <a:pt x="80" y="69"/>
                    </a:cubicBezTo>
                    <a:cubicBezTo>
                      <a:pt x="80" y="70"/>
                      <a:pt x="80" y="71"/>
                      <a:pt x="79" y="72"/>
                    </a:cubicBezTo>
                    <a:cubicBezTo>
                      <a:pt x="7" y="137"/>
                      <a:pt x="7" y="137"/>
                      <a:pt x="7" y="137"/>
                    </a:cubicBezTo>
                    <a:cubicBezTo>
                      <a:pt x="6" y="137"/>
                      <a:pt x="5" y="138"/>
                      <a:pt x="4" y="138"/>
                    </a:cubicBezTo>
                    <a:close/>
                  </a:path>
                </a:pathLst>
              </a:custGeom>
              <a:grpFill/>
              <a:ln w="317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22" name="Freeform 130"/>
              <p:cNvSpPr>
                <a:spLocks/>
              </p:cNvSpPr>
              <p:nvPr/>
            </p:nvSpPr>
            <p:spPr bwMode="auto">
              <a:xfrm>
                <a:off x="4230688" y="2898775"/>
                <a:ext cx="317500" cy="14288"/>
              </a:xfrm>
              <a:custGeom>
                <a:avLst/>
                <a:gdLst>
                  <a:gd name="T0" fmla="*/ 150 w 154"/>
                  <a:gd name="T1" fmla="*/ 7 h 7"/>
                  <a:gd name="T2" fmla="*/ 3 w 154"/>
                  <a:gd name="T3" fmla="*/ 7 h 7"/>
                  <a:gd name="T4" fmla="*/ 0 w 154"/>
                  <a:gd name="T5" fmla="*/ 4 h 7"/>
                  <a:gd name="T6" fmla="*/ 3 w 154"/>
                  <a:gd name="T7" fmla="*/ 0 h 7"/>
                  <a:gd name="T8" fmla="*/ 150 w 154"/>
                  <a:gd name="T9" fmla="*/ 0 h 7"/>
                  <a:gd name="T10" fmla="*/ 154 w 154"/>
                  <a:gd name="T11" fmla="*/ 4 h 7"/>
                  <a:gd name="T12" fmla="*/ 150 w 15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54" h="7">
                    <a:moveTo>
                      <a:pt x="150" y="7"/>
                    </a:moveTo>
                    <a:cubicBezTo>
                      <a:pt x="3" y="7"/>
                      <a:pt x="3" y="7"/>
                      <a:pt x="3" y="7"/>
                    </a:cubicBezTo>
                    <a:cubicBezTo>
                      <a:pt x="1" y="7"/>
                      <a:pt x="0" y="6"/>
                      <a:pt x="0" y="4"/>
                    </a:cubicBezTo>
                    <a:cubicBezTo>
                      <a:pt x="0" y="1"/>
                      <a:pt x="1" y="0"/>
                      <a:pt x="3" y="0"/>
                    </a:cubicBezTo>
                    <a:cubicBezTo>
                      <a:pt x="150" y="0"/>
                      <a:pt x="150" y="0"/>
                      <a:pt x="150" y="0"/>
                    </a:cubicBezTo>
                    <a:cubicBezTo>
                      <a:pt x="152" y="0"/>
                      <a:pt x="154" y="1"/>
                      <a:pt x="154" y="4"/>
                    </a:cubicBezTo>
                    <a:cubicBezTo>
                      <a:pt x="154" y="6"/>
                      <a:pt x="152" y="7"/>
                      <a:pt x="150" y="7"/>
                    </a:cubicBezTo>
                    <a:close/>
                  </a:path>
                </a:pathLst>
              </a:custGeom>
              <a:grpFill/>
              <a:ln w="317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23" name="Freeform 131"/>
              <p:cNvSpPr>
                <a:spLocks/>
              </p:cNvSpPr>
              <p:nvPr/>
            </p:nvSpPr>
            <p:spPr bwMode="auto">
              <a:xfrm>
                <a:off x="3927476" y="2416175"/>
                <a:ext cx="284163" cy="166688"/>
              </a:xfrm>
              <a:custGeom>
                <a:avLst/>
                <a:gdLst>
                  <a:gd name="T0" fmla="*/ 134 w 138"/>
                  <a:gd name="T1" fmla="*/ 80 h 81"/>
                  <a:gd name="T2" fmla="*/ 131 w 138"/>
                  <a:gd name="T3" fmla="*/ 79 h 81"/>
                  <a:gd name="T4" fmla="*/ 69 w 138"/>
                  <a:gd name="T5" fmla="*/ 10 h 81"/>
                  <a:gd name="T6" fmla="*/ 7 w 138"/>
                  <a:gd name="T7" fmla="*/ 79 h 81"/>
                  <a:gd name="T8" fmla="*/ 1 w 138"/>
                  <a:gd name="T9" fmla="*/ 79 h 81"/>
                  <a:gd name="T10" fmla="*/ 1 w 138"/>
                  <a:gd name="T11" fmla="*/ 74 h 81"/>
                  <a:gd name="T12" fmla="*/ 66 w 138"/>
                  <a:gd name="T13" fmla="*/ 2 h 81"/>
                  <a:gd name="T14" fmla="*/ 72 w 138"/>
                  <a:gd name="T15" fmla="*/ 2 h 81"/>
                  <a:gd name="T16" fmla="*/ 137 w 138"/>
                  <a:gd name="T17" fmla="*/ 74 h 81"/>
                  <a:gd name="T18" fmla="*/ 136 w 138"/>
                  <a:gd name="T19" fmla="*/ 79 h 81"/>
                  <a:gd name="T20" fmla="*/ 134 w 138"/>
                  <a:gd name="T21" fmla="*/ 8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8" h="81">
                    <a:moveTo>
                      <a:pt x="134" y="80"/>
                    </a:moveTo>
                    <a:cubicBezTo>
                      <a:pt x="133" y="80"/>
                      <a:pt x="132" y="80"/>
                      <a:pt x="131" y="79"/>
                    </a:cubicBezTo>
                    <a:cubicBezTo>
                      <a:pt x="69" y="10"/>
                      <a:pt x="69" y="10"/>
                      <a:pt x="69" y="10"/>
                    </a:cubicBezTo>
                    <a:cubicBezTo>
                      <a:pt x="7" y="79"/>
                      <a:pt x="7" y="79"/>
                      <a:pt x="7" y="79"/>
                    </a:cubicBezTo>
                    <a:cubicBezTo>
                      <a:pt x="5" y="81"/>
                      <a:pt x="3" y="81"/>
                      <a:pt x="1" y="79"/>
                    </a:cubicBezTo>
                    <a:cubicBezTo>
                      <a:pt x="0" y="78"/>
                      <a:pt x="0" y="76"/>
                      <a:pt x="1" y="74"/>
                    </a:cubicBezTo>
                    <a:cubicBezTo>
                      <a:pt x="66" y="2"/>
                      <a:pt x="66" y="2"/>
                      <a:pt x="66" y="2"/>
                    </a:cubicBezTo>
                    <a:cubicBezTo>
                      <a:pt x="68" y="0"/>
                      <a:pt x="70" y="0"/>
                      <a:pt x="72" y="2"/>
                    </a:cubicBezTo>
                    <a:cubicBezTo>
                      <a:pt x="137" y="74"/>
                      <a:pt x="137" y="74"/>
                      <a:pt x="137" y="74"/>
                    </a:cubicBezTo>
                    <a:cubicBezTo>
                      <a:pt x="138" y="76"/>
                      <a:pt x="138" y="78"/>
                      <a:pt x="136" y="79"/>
                    </a:cubicBezTo>
                    <a:cubicBezTo>
                      <a:pt x="136" y="80"/>
                      <a:pt x="135" y="80"/>
                      <a:pt x="134" y="80"/>
                    </a:cubicBezTo>
                    <a:close/>
                  </a:path>
                </a:pathLst>
              </a:custGeom>
              <a:grpFill/>
              <a:ln w="317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24" name="Freeform 132"/>
              <p:cNvSpPr>
                <a:spLocks/>
              </p:cNvSpPr>
              <p:nvPr/>
            </p:nvSpPr>
            <p:spPr bwMode="auto">
              <a:xfrm>
                <a:off x="4060826" y="2428875"/>
                <a:ext cx="17463" cy="317500"/>
              </a:xfrm>
              <a:custGeom>
                <a:avLst/>
                <a:gdLst>
                  <a:gd name="T0" fmla="*/ 4 w 8"/>
                  <a:gd name="T1" fmla="*/ 154 h 154"/>
                  <a:gd name="T2" fmla="*/ 0 w 8"/>
                  <a:gd name="T3" fmla="*/ 150 h 154"/>
                  <a:gd name="T4" fmla="*/ 0 w 8"/>
                  <a:gd name="T5" fmla="*/ 4 h 154"/>
                  <a:gd name="T6" fmla="*/ 4 w 8"/>
                  <a:gd name="T7" fmla="*/ 0 h 154"/>
                  <a:gd name="T8" fmla="*/ 8 w 8"/>
                  <a:gd name="T9" fmla="*/ 4 h 154"/>
                  <a:gd name="T10" fmla="*/ 8 w 8"/>
                  <a:gd name="T11" fmla="*/ 150 h 154"/>
                  <a:gd name="T12" fmla="*/ 4 w 8"/>
                  <a:gd name="T13" fmla="*/ 154 h 154"/>
                </a:gdLst>
                <a:ahLst/>
                <a:cxnLst>
                  <a:cxn ang="0">
                    <a:pos x="T0" y="T1"/>
                  </a:cxn>
                  <a:cxn ang="0">
                    <a:pos x="T2" y="T3"/>
                  </a:cxn>
                  <a:cxn ang="0">
                    <a:pos x="T4" y="T5"/>
                  </a:cxn>
                  <a:cxn ang="0">
                    <a:pos x="T6" y="T7"/>
                  </a:cxn>
                  <a:cxn ang="0">
                    <a:pos x="T8" y="T9"/>
                  </a:cxn>
                  <a:cxn ang="0">
                    <a:pos x="T10" y="T11"/>
                  </a:cxn>
                  <a:cxn ang="0">
                    <a:pos x="T12" y="T13"/>
                  </a:cxn>
                </a:cxnLst>
                <a:rect l="0" t="0" r="r" b="b"/>
                <a:pathLst>
                  <a:path w="8" h="154">
                    <a:moveTo>
                      <a:pt x="4" y="154"/>
                    </a:moveTo>
                    <a:cubicBezTo>
                      <a:pt x="2" y="154"/>
                      <a:pt x="0" y="152"/>
                      <a:pt x="0" y="150"/>
                    </a:cubicBezTo>
                    <a:cubicBezTo>
                      <a:pt x="0" y="4"/>
                      <a:pt x="0" y="4"/>
                      <a:pt x="0" y="4"/>
                    </a:cubicBezTo>
                    <a:cubicBezTo>
                      <a:pt x="0" y="2"/>
                      <a:pt x="2" y="0"/>
                      <a:pt x="4" y="0"/>
                    </a:cubicBezTo>
                    <a:cubicBezTo>
                      <a:pt x="6" y="0"/>
                      <a:pt x="8" y="2"/>
                      <a:pt x="8" y="4"/>
                    </a:cubicBezTo>
                    <a:cubicBezTo>
                      <a:pt x="8" y="150"/>
                      <a:pt x="8" y="150"/>
                      <a:pt x="8" y="150"/>
                    </a:cubicBezTo>
                    <a:cubicBezTo>
                      <a:pt x="8" y="152"/>
                      <a:pt x="6" y="154"/>
                      <a:pt x="4" y="154"/>
                    </a:cubicBezTo>
                    <a:close/>
                  </a:path>
                </a:pathLst>
              </a:custGeom>
              <a:grpFill/>
              <a:ln w="317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25" name="Freeform 133"/>
              <p:cNvSpPr>
                <a:spLocks/>
              </p:cNvSpPr>
              <p:nvPr/>
            </p:nvSpPr>
            <p:spPr bwMode="auto">
              <a:xfrm>
                <a:off x="3927476" y="3230563"/>
                <a:ext cx="284163" cy="165100"/>
              </a:xfrm>
              <a:custGeom>
                <a:avLst/>
                <a:gdLst>
                  <a:gd name="T0" fmla="*/ 69 w 138"/>
                  <a:gd name="T1" fmla="*/ 80 h 80"/>
                  <a:gd name="T2" fmla="*/ 66 w 138"/>
                  <a:gd name="T3" fmla="*/ 79 h 80"/>
                  <a:gd name="T4" fmla="*/ 1 w 138"/>
                  <a:gd name="T5" fmla="*/ 7 h 80"/>
                  <a:gd name="T6" fmla="*/ 1 w 138"/>
                  <a:gd name="T7" fmla="*/ 1 h 80"/>
                  <a:gd name="T8" fmla="*/ 7 w 138"/>
                  <a:gd name="T9" fmla="*/ 2 h 80"/>
                  <a:gd name="T10" fmla="*/ 69 w 138"/>
                  <a:gd name="T11" fmla="*/ 71 h 80"/>
                  <a:gd name="T12" fmla="*/ 131 w 138"/>
                  <a:gd name="T13" fmla="*/ 2 h 80"/>
                  <a:gd name="T14" fmla="*/ 136 w 138"/>
                  <a:gd name="T15" fmla="*/ 1 h 80"/>
                  <a:gd name="T16" fmla="*/ 137 w 138"/>
                  <a:gd name="T17" fmla="*/ 7 h 80"/>
                  <a:gd name="T18" fmla="*/ 72 w 138"/>
                  <a:gd name="T19" fmla="*/ 79 h 80"/>
                  <a:gd name="T20" fmla="*/ 69 w 138"/>
                  <a:gd name="T21"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8" h="80">
                    <a:moveTo>
                      <a:pt x="69" y="80"/>
                    </a:moveTo>
                    <a:cubicBezTo>
                      <a:pt x="68" y="80"/>
                      <a:pt x="67" y="80"/>
                      <a:pt x="66" y="79"/>
                    </a:cubicBezTo>
                    <a:cubicBezTo>
                      <a:pt x="1" y="7"/>
                      <a:pt x="1" y="7"/>
                      <a:pt x="1" y="7"/>
                    </a:cubicBezTo>
                    <a:cubicBezTo>
                      <a:pt x="0" y="5"/>
                      <a:pt x="0" y="3"/>
                      <a:pt x="1" y="1"/>
                    </a:cubicBezTo>
                    <a:cubicBezTo>
                      <a:pt x="3" y="0"/>
                      <a:pt x="5" y="0"/>
                      <a:pt x="7" y="2"/>
                    </a:cubicBezTo>
                    <a:cubicBezTo>
                      <a:pt x="69" y="71"/>
                      <a:pt x="69" y="71"/>
                      <a:pt x="69" y="71"/>
                    </a:cubicBezTo>
                    <a:cubicBezTo>
                      <a:pt x="131" y="2"/>
                      <a:pt x="131" y="2"/>
                      <a:pt x="131" y="2"/>
                    </a:cubicBezTo>
                    <a:cubicBezTo>
                      <a:pt x="133" y="0"/>
                      <a:pt x="135" y="0"/>
                      <a:pt x="136" y="1"/>
                    </a:cubicBezTo>
                    <a:cubicBezTo>
                      <a:pt x="138" y="3"/>
                      <a:pt x="138" y="5"/>
                      <a:pt x="137" y="7"/>
                    </a:cubicBezTo>
                    <a:cubicBezTo>
                      <a:pt x="72" y="79"/>
                      <a:pt x="72" y="79"/>
                      <a:pt x="72" y="79"/>
                    </a:cubicBezTo>
                    <a:cubicBezTo>
                      <a:pt x="71" y="80"/>
                      <a:pt x="70" y="80"/>
                      <a:pt x="69" y="80"/>
                    </a:cubicBezTo>
                    <a:close/>
                  </a:path>
                </a:pathLst>
              </a:custGeom>
              <a:grpFill/>
              <a:ln w="317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26" name="Freeform 134"/>
              <p:cNvSpPr>
                <a:spLocks/>
              </p:cNvSpPr>
              <p:nvPr/>
            </p:nvSpPr>
            <p:spPr bwMode="auto">
              <a:xfrm>
                <a:off x="4060826" y="3068638"/>
                <a:ext cx="17463" cy="314325"/>
              </a:xfrm>
              <a:custGeom>
                <a:avLst/>
                <a:gdLst>
                  <a:gd name="T0" fmla="*/ 4 w 8"/>
                  <a:gd name="T1" fmla="*/ 153 h 153"/>
                  <a:gd name="T2" fmla="*/ 0 w 8"/>
                  <a:gd name="T3" fmla="*/ 150 h 153"/>
                  <a:gd name="T4" fmla="*/ 0 w 8"/>
                  <a:gd name="T5" fmla="*/ 3 h 153"/>
                  <a:gd name="T6" fmla="*/ 4 w 8"/>
                  <a:gd name="T7" fmla="*/ 0 h 153"/>
                  <a:gd name="T8" fmla="*/ 8 w 8"/>
                  <a:gd name="T9" fmla="*/ 3 h 153"/>
                  <a:gd name="T10" fmla="*/ 8 w 8"/>
                  <a:gd name="T11" fmla="*/ 150 h 153"/>
                  <a:gd name="T12" fmla="*/ 4 w 8"/>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8" h="153">
                    <a:moveTo>
                      <a:pt x="4" y="153"/>
                    </a:moveTo>
                    <a:cubicBezTo>
                      <a:pt x="2" y="153"/>
                      <a:pt x="0" y="152"/>
                      <a:pt x="0" y="150"/>
                    </a:cubicBezTo>
                    <a:cubicBezTo>
                      <a:pt x="0" y="3"/>
                      <a:pt x="0" y="3"/>
                      <a:pt x="0" y="3"/>
                    </a:cubicBezTo>
                    <a:cubicBezTo>
                      <a:pt x="0" y="1"/>
                      <a:pt x="2" y="0"/>
                      <a:pt x="4" y="0"/>
                    </a:cubicBezTo>
                    <a:cubicBezTo>
                      <a:pt x="6" y="0"/>
                      <a:pt x="8" y="1"/>
                      <a:pt x="8" y="3"/>
                    </a:cubicBezTo>
                    <a:cubicBezTo>
                      <a:pt x="8" y="150"/>
                      <a:pt x="8" y="150"/>
                      <a:pt x="8" y="150"/>
                    </a:cubicBezTo>
                    <a:cubicBezTo>
                      <a:pt x="8" y="152"/>
                      <a:pt x="6" y="153"/>
                      <a:pt x="4" y="153"/>
                    </a:cubicBezTo>
                    <a:close/>
                  </a:path>
                </a:pathLst>
              </a:custGeom>
              <a:grpFill/>
              <a:ln w="317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26" name="Group 225"/>
          <p:cNvGrpSpPr/>
          <p:nvPr/>
        </p:nvGrpSpPr>
        <p:grpSpPr>
          <a:xfrm>
            <a:off x="5930843" y="4216858"/>
            <a:ext cx="1224000" cy="323007"/>
            <a:chOff x="5930843" y="4216858"/>
            <a:chExt cx="1224000" cy="323007"/>
          </a:xfrm>
          <a:solidFill>
            <a:schemeClr val="accent6"/>
          </a:solidFill>
        </p:grpSpPr>
        <p:sp>
          <p:nvSpPr>
            <p:cNvPr id="328" name="Round Diagonal Corner Rectangle 216"/>
            <p:cNvSpPr/>
            <p:nvPr/>
          </p:nvSpPr>
          <p:spPr>
            <a:xfrm>
              <a:off x="5930843" y="4216858"/>
              <a:ext cx="1224000" cy="323007"/>
            </a:xfrm>
            <a:prstGeom prst="round2DiagRect">
              <a:avLst>
                <a:gd name="adj1" fmla="val 21773"/>
                <a:gd name="adj2" fmla="val 0"/>
              </a:avLst>
            </a:prstGeom>
            <a:grp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rPr>
                <a:t>Device</a:t>
              </a:r>
            </a:p>
            <a:p>
              <a:pPr marL="355600" marR="0" lvl="0" indent="0" defTabSz="914400" eaLnBrk="1" fontAlgn="auto" latinLnBrk="0" hangingPunct="1">
                <a:lnSpc>
                  <a:spcPct val="100000"/>
                </a:lnSpc>
                <a:spcBef>
                  <a:spcPts val="0"/>
                </a:spcBef>
                <a:spcAft>
                  <a:spcPts val="0"/>
                </a:spcAft>
                <a:buClrTx/>
                <a:buSzTx/>
                <a:buFontTx/>
                <a:buNone/>
                <a:tabLst/>
                <a:defRPr/>
              </a:pPr>
              <a:r>
                <a:rPr lang="en-US" sz="800" kern="0" dirty="0">
                  <a:solidFill>
                    <a:srgbClr val="FFFFFF"/>
                  </a:solidFill>
                  <a:latin typeface="Arial" panose="020B0604020202020204"/>
                </a:rPr>
                <a:t>c</a:t>
              </a:r>
              <a:r>
                <a:rPr lang="en-US" sz="800" kern="0" dirty="0" smtClean="0">
                  <a:solidFill>
                    <a:srgbClr val="FFFFFF"/>
                  </a:solidFill>
                  <a:latin typeface="Arial" panose="020B0604020202020204"/>
                </a:rPr>
                <a:t>onnectivity</a:t>
              </a:r>
              <a:endParaRPr kumimoji="0" lang="en-US" sz="800" b="0" i="0" u="none" strike="noStrike" kern="0" cap="none" spc="0" normalizeH="0" baseline="0" noProof="0" dirty="0" smtClean="0">
                <a:ln>
                  <a:noFill/>
                </a:ln>
                <a:solidFill>
                  <a:srgbClr val="FFFFFF"/>
                </a:solidFill>
                <a:effectLst/>
                <a:uLnTx/>
                <a:uFillTx/>
                <a:latin typeface="Arial" panose="020B0604020202020204"/>
              </a:endParaRPr>
            </a:p>
          </p:txBody>
        </p:sp>
        <p:grpSp>
          <p:nvGrpSpPr>
            <p:cNvPr id="329" name="Group 328"/>
            <p:cNvGrpSpPr>
              <a:grpSpLocks noChangeAspect="1"/>
            </p:cNvGrpSpPr>
            <p:nvPr/>
          </p:nvGrpSpPr>
          <p:grpSpPr>
            <a:xfrm>
              <a:off x="6013128" y="4270416"/>
              <a:ext cx="242132" cy="226535"/>
              <a:chOff x="1933575" y="3757613"/>
              <a:chExt cx="985837" cy="922337"/>
            </a:xfrm>
            <a:grpFill/>
          </p:grpSpPr>
          <p:sp>
            <p:nvSpPr>
              <p:cNvPr id="330" name="Freeform 196"/>
              <p:cNvSpPr>
                <a:spLocks noEditPoints="1"/>
              </p:cNvSpPr>
              <p:nvPr/>
            </p:nvSpPr>
            <p:spPr bwMode="auto">
              <a:xfrm>
                <a:off x="1933575" y="4062413"/>
                <a:ext cx="320675" cy="319088"/>
              </a:xfrm>
              <a:custGeom>
                <a:avLst/>
                <a:gdLst>
                  <a:gd name="T0" fmla="*/ 69 w 138"/>
                  <a:gd name="T1" fmla="*/ 138 h 138"/>
                  <a:gd name="T2" fmla="*/ 0 w 138"/>
                  <a:gd name="T3" fmla="*/ 69 h 138"/>
                  <a:gd name="T4" fmla="*/ 69 w 138"/>
                  <a:gd name="T5" fmla="*/ 0 h 138"/>
                  <a:gd name="T6" fmla="*/ 138 w 138"/>
                  <a:gd name="T7" fmla="*/ 69 h 138"/>
                  <a:gd name="T8" fmla="*/ 69 w 138"/>
                  <a:gd name="T9" fmla="*/ 138 h 138"/>
                  <a:gd name="T10" fmla="*/ 69 w 138"/>
                  <a:gd name="T11" fmla="*/ 7 h 138"/>
                  <a:gd name="T12" fmla="*/ 8 w 138"/>
                  <a:gd name="T13" fmla="*/ 69 h 138"/>
                  <a:gd name="T14" fmla="*/ 69 w 138"/>
                  <a:gd name="T15" fmla="*/ 130 h 138"/>
                  <a:gd name="T16" fmla="*/ 130 w 138"/>
                  <a:gd name="T17" fmla="*/ 69 h 138"/>
                  <a:gd name="T18" fmla="*/ 69 w 138"/>
                  <a:gd name="T19" fmla="*/ 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8">
                    <a:moveTo>
                      <a:pt x="69" y="138"/>
                    </a:moveTo>
                    <a:cubicBezTo>
                      <a:pt x="31" y="138"/>
                      <a:pt x="0" y="107"/>
                      <a:pt x="0" y="69"/>
                    </a:cubicBezTo>
                    <a:cubicBezTo>
                      <a:pt x="0" y="31"/>
                      <a:pt x="31" y="0"/>
                      <a:pt x="69" y="0"/>
                    </a:cubicBezTo>
                    <a:cubicBezTo>
                      <a:pt x="107" y="0"/>
                      <a:pt x="138" y="31"/>
                      <a:pt x="138" y="69"/>
                    </a:cubicBezTo>
                    <a:cubicBezTo>
                      <a:pt x="138" y="107"/>
                      <a:pt x="107" y="138"/>
                      <a:pt x="69" y="138"/>
                    </a:cubicBezTo>
                    <a:close/>
                    <a:moveTo>
                      <a:pt x="69" y="7"/>
                    </a:moveTo>
                    <a:cubicBezTo>
                      <a:pt x="35" y="7"/>
                      <a:pt x="8" y="35"/>
                      <a:pt x="8" y="69"/>
                    </a:cubicBezTo>
                    <a:cubicBezTo>
                      <a:pt x="8" y="103"/>
                      <a:pt x="35" y="130"/>
                      <a:pt x="69" y="130"/>
                    </a:cubicBezTo>
                    <a:cubicBezTo>
                      <a:pt x="103" y="130"/>
                      <a:pt x="130" y="103"/>
                      <a:pt x="130" y="69"/>
                    </a:cubicBezTo>
                    <a:cubicBezTo>
                      <a:pt x="130" y="35"/>
                      <a:pt x="103" y="7"/>
                      <a:pt x="69" y="7"/>
                    </a:cubicBezTo>
                    <a:close/>
                  </a:path>
                </a:pathLst>
              </a:custGeom>
              <a:grpFill/>
              <a:ln w="6350">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31" name="Freeform 197"/>
              <p:cNvSpPr>
                <a:spLocks/>
              </p:cNvSpPr>
              <p:nvPr/>
            </p:nvSpPr>
            <p:spPr bwMode="auto">
              <a:xfrm>
                <a:off x="2235200" y="4211638"/>
                <a:ext cx="684212" cy="19050"/>
              </a:xfrm>
              <a:custGeom>
                <a:avLst/>
                <a:gdLst>
                  <a:gd name="T0" fmla="*/ 292 w 296"/>
                  <a:gd name="T1" fmla="*/ 8 h 8"/>
                  <a:gd name="T2" fmla="*/ 4 w 296"/>
                  <a:gd name="T3" fmla="*/ 8 h 8"/>
                  <a:gd name="T4" fmla="*/ 0 w 296"/>
                  <a:gd name="T5" fmla="*/ 4 h 8"/>
                  <a:gd name="T6" fmla="*/ 4 w 296"/>
                  <a:gd name="T7" fmla="*/ 0 h 8"/>
                  <a:gd name="T8" fmla="*/ 292 w 296"/>
                  <a:gd name="T9" fmla="*/ 0 h 8"/>
                  <a:gd name="T10" fmla="*/ 296 w 296"/>
                  <a:gd name="T11" fmla="*/ 4 h 8"/>
                  <a:gd name="T12" fmla="*/ 292 w 29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96" h="8">
                    <a:moveTo>
                      <a:pt x="292" y="8"/>
                    </a:moveTo>
                    <a:cubicBezTo>
                      <a:pt x="4" y="8"/>
                      <a:pt x="4" y="8"/>
                      <a:pt x="4" y="8"/>
                    </a:cubicBezTo>
                    <a:cubicBezTo>
                      <a:pt x="2" y="8"/>
                      <a:pt x="0" y="6"/>
                      <a:pt x="0" y="4"/>
                    </a:cubicBezTo>
                    <a:cubicBezTo>
                      <a:pt x="0" y="2"/>
                      <a:pt x="2" y="0"/>
                      <a:pt x="4" y="0"/>
                    </a:cubicBezTo>
                    <a:cubicBezTo>
                      <a:pt x="292" y="0"/>
                      <a:pt x="292" y="0"/>
                      <a:pt x="292" y="0"/>
                    </a:cubicBezTo>
                    <a:cubicBezTo>
                      <a:pt x="294" y="0"/>
                      <a:pt x="296" y="2"/>
                      <a:pt x="296" y="4"/>
                    </a:cubicBezTo>
                    <a:cubicBezTo>
                      <a:pt x="296" y="6"/>
                      <a:pt x="294" y="8"/>
                      <a:pt x="292" y="8"/>
                    </a:cubicBezTo>
                    <a:close/>
                  </a:path>
                </a:pathLst>
              </a:custGeom>
              <a:grpFill/>
              <a:ln w="6350">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32" name="Freeform 198"/>
              <p:cNvSpPr>
                <a:spLocks/>
              </p:cNvSpPr>
              <p:nvPr/>
            </p:nvSpPr>
            <p:spPr bwMode="auto">
              <a:xfrm>
                <a:off x="2398713" y="3865563"/>
                <a:ext cx="371475" cy="712788"/>
              </a:xfrm>
              <a:custGeom>
                <a:avLst/>
                <a:gdLst>
                  <a:gd name="T0" fmla="*/ 156 w 160"/>
                  <a:gd name="T1" fmla="*/ 308 h 308"/>
                  <a:gd name="T2" fmla="*/ 103 w 160"/>
                  <a:gd name="T3" fmla="*/ 308 h 308"/>
                  <a:gd name="T4" fmla="*/ 0 w 160"/>
                  <a:gd name="T5" fmla="*/ 204 h 308"/>
                  <a:gd name="T6" fmla="*/ 0 w 160"/>
                  <a:gd name="T7" fmla="*/ 104 h 308"/>
                  <a:gd name="T8" fmla="*/ 103 w 160"/>
                  <a:gd name="T9" fmla="*/ 0 h 308"/>
                  <a:gd name="T10" fmla="*/ 156 w 160"/>
                  <a:gd name="T11" fmla="*/ 0 h 308"/>
                  <a:gd name="T12" fmla="*/ 160 w 160"/>
                  <a:gd name="T13" fmla="*/ 4 h 308"/>
                  <a:gd name="T14" fmla="*/ 156 w 160"/>
                  <a:gd name="T15" fmla="*/ 7 h 308"/>
                  <a:gd name="T16" fmla="*/ 103 w 160"/>
                  <a:gd name="T17" fmla="*/ 7 h 308"/>
                  <a:gd name="T18" fmla="*/ 7 w 160"/>
                  <a:gd name="T19" fmla="*/ 104 h 308"/>
                  <a:gd name="T20" fmla="*/ 7 w 160"/>
                  <a:gd name="T21" fmla="*/ 204 h 308"/>
                  <a:gd name="T22" fmla="*/ 103 w 160"/>
                  <a:gd name="T23" fmla="*/ 300 h 308"/>
                  <a:gd name="T24" fmla="*/ 156 w 160"/>
                  <a:gd name="T25" fmla="*/ 300 h 308"/>
                  <a:gd name="T26" fmla="*/ 160 w 160"/>
                  <a:gd name="T27" fmla="*/ 304 h 308"/>
                  <a:gd name="T28" fmla="*/ 156 w 160"/>
                  <a:gd name="T29" fmla="*/ 30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0" h="308">
                    <a:moveTo>
                      <a:pt x="156" y="308"/>
                    </a:moveTo>
                    <a:cubicBezTo>
                      <a:pt x="103" y="308"/>
                      <a:pt x="103" y="308"/>
                      <a:pt x="103" y="308"/>
                    </a:cubicBezTo>
                    <a:cubicBezTo>
                      <a:pt x="46" y="308"/>
                      <a:pt x="0" y="261"/>
                      <a:pt x="0" y="204"/>
                    </a:cubicBezTo>
                    <a:cubicBezTo>
                      <a:pt x="0" y="104"/>
                      <a:pt x="0" y="104"/>
                      <a:pt x="0" y="104"/>
                    </a:cubicBezTo>
                    <a:cubicBezTo>
                      <a:pt x="0" y="47"/>
                      <a:pt x="46" y="0"/>
                      <a:pt x="103" y="0"/>
                    </a:cubicBezTo>
                    <a:cubicBezTo>
                      <a:pt x="156" y="0"/>
                      <a:pt x="156" y="0"/>
                      <a:pt x="156" y="0"/>
                    </a:cubicBezTo>
                    <a:cubicBezTo>
                      <a:pt x="158" y="0"/>
                      <a:pt x="160" y="2"/>
                      <a:pt x="160" y="4"/>
                    </a:cubicBezTo>
                    <a:cubicBezTo>
                      <a:pt x="160" y="6"/>
                      <a:pt x="158" y="7"/>
                      <a:pt x="156" y="7"/>
                    </a:cubicBezTo>
                    <a:cubicBezTo>
                      <a:pt x="103" y="7"/>
                      <a:pt x="103" y="7"/>
                      <a:pt x="103" y="7"/>
                    </a:cubicBezTo>
                    <a:cubicBezTo>
                      <a:pt x="50" y="7"/>
                      <a:pt x="7" y="51"/>
                      <a:pt x="7" y="104"/>
                    </a:cubicBezTo>
                    <a:cubicBezTo>
                      <a:pt x="7" y="204"/>
                      <a:pt x="7" y="204"/>
                      <a:pt x="7" y="204"/>
                    </a:cubicBezTo>
                    <a:cubicBezTo>
                      <a:pt x="7" y="257"/>
                      <a:pt x="50" y="300"/>
                      <a:pt x="103" y="300"/>
                    </a:cubicBezTo>
                    <a:cubicBezTo>
                      <a:pt x="156" y="300"/>
                      <a:pt x="156" y="300"/>
                      <a:pt x="156" y="300"/>
                    </a:cubicBezTo>
                    <a:cubicBezTo>
                      <a:pt x="158" y="300"/>
                      <a:pt x="160" y="302"/>
                      <a:pt x="160" y="304"/>
                    </a:cubicBezTo>
                    <a:cubicBezTo>
                      <a:pt x="160" y="306"/>
                      <a:pt x="158" y="308"/>
                      <a:pt x="156" y="308"/>
                    </a:cubicBezTo>
                    <a:close/>
                  </a:path>
                </a:pathLst>
              </a:custGeom>
              <a:grpFill/>
              <a:ln w="6350">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33" name="Freeform 199"/>
              <p:cNvSpPr>
                <a:spLocks/>
              </p:cNvSpPr>
              <p:nvPr/>
            </p:nvSpPr>
            <p:spPr bwMode="auto">
              <a:xfrm>
                <a:off x="2640013" y="3757613"/>
                <a:ext cx="139700" cy="230188"/>
              </a:xfrm>
              <a:custGeom>
                <a:avLst/>
                <a:gdLst>
                  <a:gd name="T0" fmla="*/ 4 w 60"/>
                  <a:gd name="T1" fmla="*/ 99 h 99"/>
                  <a:gd name="T2" fmla="*/ 2 w 60"/>
                  <a:gd name="T3" fmla="*/ 98 h 99"/>
                  <a:gd name="T4" fmla="*/ 2 w 60"/>
                  <a:gd name="T5" fmla="*/ 93 h 99"/>
                  <a:gd name="T6" fmla="*/ 51 w 60"/>
                  <a:gd name="T7" fmla="*/ 50 h 99"/>
                  <a:gd name="T8" fmla="*/ 2 w 60"/>
                  <a:gd name="T9" fmla="*/ 7 h 99"/>
                  <a:gd name="T10" fmla="*/ 2 w 60"/>
                  <a:gd name="T11" fmla="*/ 2 h 99"/>
                  <a:gd name="T12" fmla="*/ 7 w 60"/>
                  <a:gd name="T13" fmla="*/ 1 h 99"/>
                  <a:gd name="T14" fmla="*/ 59 w 60"/>
                  <a:gd name="T15" fmla="*/ 47 h 99"/>
                  <a:gd name="T16" fmla="*/ 60 w 60"/>
                  <a:gd name="T17" fmla="*/ 50 h 99"/>
                  <a:gd name="T18" fmla="*/ 59 w 60"/>
                  <a:gd name="T19" fmla="*/ 52 h 99"/>
                  <a:gd name="T20" fmla="*/ 7 w 60"/>
                  <a:gd name="T21" fmla="*/ 98 h 99"/>
                  <a:gd name="T22" fmla="*/ 4 w 60"/>
                  <a:gd name="T23"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99">
                    <a:moveTo>
                      <a:pt x="4" y="99"/>
                    </a:moveTo>
                    <a:cubicBezTo>
                      <a:pt x="3" y="99"/>
                      <a:pt x="2" y="99"/>
                      <a:pt x="2" y="98"/>
                    </a:cubicBezTo>
                    <a:cubicBezTo>
                      <a:pt x="0" y="96"/>
                      <a:pt x="0" y="94"/>
                      <a:pt x="2" y="93"/>
                    </a:cubicBezTo>
                    <a:cubicBezTo>
                      <a:pt x="51" y="50"/>
                      <a:pt x="51" y="50"/>
                      <a:pt x="51" y="50"/>
                    </a:cubicBezTo>
                    <a:cubicBezTo>
                      <a:pt x="2" y="7"/>
                      <a:pt x="2" y="7"/>
                      <a:pt x="2" y="7"/>
                    </a:cubicBezTo>
                    <a:cubicBezTo>
                      <a:pt x="0" y="5"/>
                      <a:pt x="0" y="3"/>
                      <a:pt x="2" y="2"/>
                    </a:cubicBezTo>
                    <a:cubicBezTo>
                      <a:pt x="3" y="0"/>
                      <a:pt x="5" y="0"/>
                      <a:pt x="7" y="1"/>
                    </a:cubicBezTo>
                    <a:cubicBezTo>
                      <a:pt x="59" y="47"/>
                      <a:pt x="59" y="47"/>
                      <a:pt x="59" y="47"/>
                    </a:cubicBezTo>
                    <a:cubicBezTo>
                      <a:pt x="60" y="48"/>
                      <a:pt x="60" y="49"/>
                      <a:pt x="60" y="50"/>
                    </a:cubicBezTo>
                    <a:cubicBezTo>
                      <a:pt x="60" y="51"/>
                      <a:pt x="60" y="52"/>
                      <a:pt x="59" y="52"/>
                    </a:cubicBezTo>
                    <a:cubicBezTo>
                      <a:pt x="7" y="98"/>
                      <a:pt x="7" y="98"/>
                      <a:pt x="7" y="98"/>
                    </a:cubicBezTo>
                    <a:cubicBezTo>
                      <a:pt x="6" y="99"/>
                      <a:pt x="5" y="99"/>
                      <a:pt x="4" y="99"/>
                    </a:cubicBezTo>
                    <a:close/>
                  </a:path>
                </a:pathLst>
              </a:custGeom>
              <a:grpFill/>
              <a:ln w="6350">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34" name="Freeform 200"/>
              <p:cNvSpPr>
                <a:spLocks/>
              </p:cNvSpPr>
              <p:nvPr/>
            </p:nvSpPr>
            <p:spPr bwMode="auto">
              <a:xfrm>
                <a:off x="2781300" y="4103688"/>
                <a:ext cx="138112" cy="228600"/>
              </a:xfrm>
              <a:custGeom>
                <a:avLst/>
                <a:gdLst>
                  <a:gd name="T0" fmla="*/ 4 w 60"/>
                  <a:gd name="T1" fmla="*/ 99 h 99"/>
                  <a:gd name="T2" fmla="*/ 1 w 60"/>
                  <a:gd name="T3" fmla="*/ 98 h 99"/>
                  <a:gd name="T4" fmla="*/ 1 w 60"/>
                  <a:gd name="T5" fmla="*/ 93 h 99"/>
                  <a:gd name="T6" fmla="*/ 50 w 60"/>
                  <a:gd name="T7" fmla="*/ 50 h 99"/>
                  <a:gd name="T8" fmla="*/ 1 w 60"/>
                  <a:gd name="T9" fmla="*/ 7 h 99"/>
                  <a:gd name="T10" fmla="*/ 1 w 60"/>
                  <a:gd name="T11" fmla="*/ 2 h 99"/>
                  <a:gd name="T12" fmla="*/ 6 w 60"/>
                  <a:gd name="T13" fmla="*/ 2 h 99"/>
                  <a:gd name="T14" fmla="*/ 58 w 60"/>
                  <a:gd name="T15" fmla="*/ 47 h 99"/>
                  <a:gd name="T16" fmla="*/ 60 w 60"/>
                  <a:gd name="T17" fmla="*/ 50 h 99"/>
                  <a:gd name="T18" fmla="*/ 58 w 60"/>
                  <a:gd name="T19" fmla="*/ 53 h 99"/>
                  <a:gd name="T20" fmla="*/ 6 w 60"/>
                  <a:gd name="T21" fmla="*/ 99 h 99"/>
                  <a:gd name="T22" fmla="*/ 4 w 60"/>
                  <a:gd name="T23"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99">
                    <a:moveTo>
                      <a:pt x="4" y="99"/>
                    </a:moveTo>
                    <a:cubicBezTo>
                      <a:pt x="3" y="99"/>
                      <a:pt x="2" y="99"/>
                      <a:pt x="1" y="98"/>
                    </a:cubicBezTo>
                    <a:cubicBezTo>
                      <a:pt x="0" y="97"/>
                      <a:pt x="0" y="94"/>
                      <a:pt x="1" y="93"/>
                    </a:cubicBezTo>
                    <a:cubicBezTo>
                      <a:pt x="50" y="50"/>
                      <a:pt x="50" y="50"/>
                      <a:pt x="50" y="50"/>
                    </a:cubicBezTo>
                    <a:cubicBezTo>
                      <a:pt x="1" y="7"/>
                      <a:pt x="1" y="7"/>
                      <a:pt x="1" y="7"/>
                    </a:cubicBezTo>
                    <a:cubicBezTo>
                      <a:pt x="0" y="6"/>
                      <a:pt x="0" y="3"/>
                      <a:pt x="1" y="2"/>
                    </a:cubicBezTo>
                    <a:cubicBezTo>
                      <a:pt x="2" y="0"/>
                      <a:pt x="5" y="0"/>
                      <a:pt x="6" y="2"/>
                    </a:cubicBezTo>
                    <a:cubicBezTo>
                      <a:pt x="58" y="47"/>
                      <a:pt x="58" y="47"/>
                      <a:pt x="58" y="47"/>
                    </a:cubicBezTo>
                    <a:cubicBezTo>
                      <a:pt x="59" y="48"/>
                      <a:pt x="60" y="49"/>
                      <a:pt x="60" y="50"/>
                    </a:cubicBezTo>
                    <a:cubicBezTo>
                      <a:pt x="60" y="51"/>
                      <a:pt x="59" y="52"/>
                      <a:pt x="58" y="53"/>
                    </a:cubicBezTo>
                    <a:cubicBezTo>
                      <a:pt x="6" y="99"/>
                      <a:pt x="6" y="99"/>
                      <a:pt x="6" y="99"/>
                    </a:cubicBezTo>
                    <a:cubicBezTo>
                      <a:pt x="6" y="99"/>
                      <a:pt x="5" y="99"/>
                      <a:pt x="4" y="99"/>
                    </a:cubicBezTo>
                    <a:close/>
                  </a:path>
                </a:pathLst>
              </a:custGeom>
              <a:grpFill/>
              <a:ln w="6350">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35" name="Freeform 201"/>
              <p:cNvSpPr>
                <a:spLocks/>
              </p:cNvSpPr>
              <p:nvPr/>
            </p:nvSpPr>
            <p:spPr bwMode="auto">
              <a:xfrm>
                <a:off x="2640013" y="4451350"/>
                <a:ext cx="139700" cy="228600"/>
              </a:xfrm>
              <a:custGeom>
                <a:avLst/>
                <a:gdLst>
                  <a:gd name="T0" fmla="*/ 4 w 60"/>
                  <a:gd name="T1" fmla="*/ 99 h 99"/>
                  <a:gd name="T2" fmla="*/ 2 w 60"/>
                  <a:gd name="T3" fmla="*/ 98 h 99"/>
                  <a:gd name="T4" fmla="*/ 2 w 60"/>
                  <a:gd name="T5" fmla="*/ 93 h 99"/>
                  <a:gd name="T6" fmla="*/ 51 w 60"/>
                  <a:gd name="T7" fmla="*/ 50 h 99"/>
                  <a:gd name="T8" fmla="*/ 2 w 60"/>
                  <a:gd name="T9" fmla="*/ 7 h 99"/>
                  <a:gd name="T10" fmla="*/ 2 w 60"/>
                  <a:gd name="T11" fmla="*/ 2 h 99"/>
                  <a:gd name="T12" fmla="*/ 7 w 60"/>
                  <a:gd name="T13" fmla="*/ 1 h 99"/>
                  <a:gd name="T14" fmla="*/ 59 w 60"/>
                  <a:gd name="T15" fmla="*/ 47 h 99"/>
                  <a:gd name="T16" fmla="*/ 60 w 60"/>
                  <a:gd name="T17" fmla="*/ 50 h 99"/>
                  <a:gd name="T18" fmla="*/ 59 w 60"/>
                  <a:gd name="T19" fmla="*/ 53 h 99"/>
                  <a:gd name="T20" fmla="*/ 7 w 60"/>
                  <a:gd name="T21" fmla="*/ 98 h 99"/>
                  <a:gd name="T22" fmla="*/ 4 w 60"/>
                  <a:gd name="T23"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99">
                    <a:moveTo>
                      <a:pt x="4" y="99"/>
                    </a:moveTo>
                    <a:cubicBezTo>
                      <a:pt x="3" y="99"/>
                      <a:pt x="2" y="99"/>
                      <a:pt x="2" y="98"/>
                    </a:cubicBezTo>
                    <a:cubicBezTo>
                      <a:pt x="0" y="97"/>
                      <a:pt x="0" y="94"/>
                      <a:pt x="2" y="93"/>
                    </a:cubicBezTo>
                    <a:cubicBezTo>
                      <a:pt x="51" y="50"/>
                      <a:pt x="51" y="50"/>
                      <a:pt x="51" y="50"/>
                    </a:cubicBezTo>
                    <a:cubicBezTo>
                      <a:pt x="2" y="7"/>
                      <a:pt x="2" y="7"/>
                      <a:pt x="2" y="7"/>
                    </a:cubicBezTo>
                    <a:cubicBezTo>
                      <a:pt x="0" y="6"/>
                      <a:pt x="0" y="3"/>
                      <a:pt x="2" y="2"/>
                    </a:cubicBezTo>
                    <a:cubicBezTo>
                      <a:pt x="3" y="0"/>
                      <a:pt x="5" y="0"/>
                      <a:pt x="7" y="1"/>
                    </a:cubicBezTo>
                    <a:cubicBezTo>
                      <a:pt x="59" y="47"/>
                      <a:pt x="59" y="47"/>
                      <a:pt x="59" y="47"/>
                    </a:cubicBezTo>
                    <a:cubicBezTo>
                      <a:pt x="60" y="48"/>
                      <a:pt x="60" y="49"/>
                      <a:pt x="60" y="50"/>
                    </a:cubicBezTo>
                    <a:cubicBezTo>
                      <a:pt x="60" y="51"/>
                      <a:pt x="60" y="52"/>
                      <a:pt x="59" y="53"/>
                    </a:cubicBezTo>
                    <a:cubicBezTo>
                      <a:pt x="7" y="98"/>
                      <a:pt x="7" y="98"/>
                      <a:pt x="7" y="98"/>
                    </a:cubicBezTo>
                    <a:cubicBezTo>
                      <a:pt x="6" y="99"/>
                      <a:pt x="5" y="99"/>
                      <a:pt x="4" y="99"/>
                    </a:cubicBezTo>
                    <a:close/>
                  </a:path>
                </a:pathLst>
              </a:custGeom>
              <a:grpFill/>
              <a:ln w="6350">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36" name="Group 235"/>
          <p:cNvGrpSpPr/>
          <p:nvPr/>
        </p:nvGrpSpPr>
        <p:grpSpPr>
          <a:xfrm>
            <a:off x="3333451" y="3122326"/>
            <a:ext cx="1224000" cy="323007"/>
            <a:chOff x="3333451" y="3122326"/>
            <a:chExt cx="1224000" cy="323007"/>
          </a:xfrm>
          <a:solidFill>
            <a:schemeClr val="accent6"/>
          </a:solidFill>
        </p:grpSpPr>
        <p:sp>
          <p:nvSpPr>
            <p:cNvPr id="337" name="Round Diagonal Corner Rectangle 216"/>
            <p:cNvSpPr/>
            <p:nvPr/>
          </p:nvSpPr>
          <p:spPr>
            <a:xfrm>
              <a:off x="3333451" y="3122326"/>
              <a:ext cx="1224000" cy="323007"/>
            </a:xfrm>
            <a:prstGeom prst="round2DiagRect">
              <a:avLst>
                <a:gd name="adj1" fmla="val 21773"/>
                <a:gd name="adj2" fmla="val 0"/>
              </a:avLst>
            </a:prstGeom>
            <a:grp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Application</a:t>
              </a:r>
            </a:p>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integration</a:t>
              </a:r>
            </a:p>
          </p:txBody>
        </p:sp>
        <p:pic>
          <p:nvPicPr>
            <p:cNvPr id="338" name="Picture 164" descr="C:\Users\luj\Dropbox\SAG WORK\SAG WORK\SAG_PPT\Graphics Library_PPT\icons\icon35.png"/>
            <p:cNvPicPr>
              <a:picLocks noChangeAspect="1" noChangeArrowheads="1"/>
            </p:cNvPicPr>
            <p:nvPr/>
          </p:nvPicPr>
          <p:blipFill>
            <a:blip r:embed="rId13" cstate="print"/>
            <a:stretch>
              <a:fillRect/>
            </a:stretch>
          </p:blipFill>
          <p:spPr bwMode="auto">
            <a:xfrm>
              <a:off x="3416585" y="3194251"/>
              <a:ext cx="185004" cy="185004"/>
            </a:xfrm>
            <a:prstGeom prst="rect">
              <a:avLst/>
            </a:prstGeom>
            <a:grpFill/>
            <a:extLst/>
          </p:spPr>
        </p:pic>
      </p:grpSp>
      <p:grpSp>
        <p:nvGrpSpPr>
          <p:cNvPr id="234" name="Group 233"/>
          <p:cNvGrpSpPr/>
          <p:nvPr/>
        </p:nvGrpSpPr>
        <p:grpSpPr>
          <a:xfrm>
            <a:off x="5930843" y="3122326"/>
            <a:ext cx="1224000" cy="323007"/>
            <a:chOff x="5930843" y="3122326"/>
            <a:chExt cx="1224000" cy="323007"/>
          </a:xfrm>
          <a:solidFill>
            <a:schemeClr val="accent6"/>
          </a:solidFill>
        </p:grpSpPr>
        <p:sp>
          <p:nvSpPr>
            <p:cNvPr id="340" name="Round Diagonal Corner Rectangle 216"/>
            <p:cNvSpPr/>
            <p:nvPr/>
          </p:nvSpPr>
          <p:spPr>
            <a:xfrm>
              <a:off x="5930843" y="3122326"/>
              <a:ext cx="1224000" cy="323007"/>
            </a:xfrm>
            <a:prstGeom prst="round2DiagRect">
              <a:avLst>
                <a:gd name="adj1" fmla="val 21773"/>
                <a:gd name="adj2" fmla="val 0"/>
              </a:avLst>
            </a:prstGeom>
            <a:grp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55600" marR="0" lvl="0" indent="0" defTabSz="914400" eaLnBrk="1" fontAlgn="auto" latinLnBrk="0" hangingPunct="1">
                <a:lnSpc>
                  <a:spcPct val="100000"/>
                </a:lnSpc>
                <a:spcBef>
                  <a:spcPts val="0"/>
                </a:spcBef>
                <a:spcAft>
                  <a:spcPts val="0"/>
                </a:spcAft>
                <a:buClrTx/>
                <a:buSzTx/>
                <a:buFontTx/>
                <a:buNone/>
                <a:tabLst/>
                <a:defRPr/>
              </a:pPr>
              <a:r>
                <a:rPr lang="en-US" sz="800" kern="0" dirty="0" smtClean="0">
                  <a:solidFill>
                    <a:srgbClr val="FFFFFF"/>
                  </a:solidFill>
                  <a:latin typeface="Arial" panose="020B0604020202020204"/>
                </a:rPr>
                <a:t>Messaging</a:t>
              </a:r>
              <a:endParaRPr kumimoji="0" lang="en-US" sz="800" b="0" i="0" u="none" strike="noStrike" kern="0" cap="none" spc="0" normalizeH="0" baseline="0" noProof="0" dirty="0" smtClean="0">
                <a:ln>
                  <a:noFill/>
                </a:ln>
                <a:solidFill>
                  <a:srgbClr val="FFFFFF"/>
                </a:solidFill>
                <a:effectLst/>
                <a:uLnTx/>
                <a:uFillTx/>
                <a:latin typeface="Arial" panose="020B0604020202020204"/>
              </a:endParaRPr>
            </a:p>
          </p:txBody>
        </p:sp>
        <p:pic>
          <p:nvPicPr>
            <p:cNvPr id="341" name="Picture 164" descr="C:\Users\luj\Dropbox\SAG WORK\SAG WORK\SAG_PPT\Graphics Library_PPT\icons\icon35.png"/>
            <p:cNvPicPr>
              <a:picLocks noChangeAspect="1" noChangeArrowheads="1"/>
            </p:cNvPicPr>
            <p:nvPr/>
          </p:nvPicPr>
          <p:blipFill>
            <a:blip r:embed="rId14" cstate="print"/>
            <a:stretch>
              <a:fillRect/>
            </a:stretch>
          </p:blipFill>
          <p:spPr bwMode="auto">
            <a:xfrm>
              <a:off x="6013977" y="3194115"/>
              <a:ext cx="185003" cy="184847"/>
            </a:xfrm>
            <a:prstGeom prst="rect">
              <a:avLst/>
            </a:prstGeom>
            <a:grpFill/>
            <a:extLst/>
          </p:spPr>
        </p:pic>
      </p:grpSp>
      <p:grpSp>
        <p:nvGrpSpPr>
          <p:cNvPr id="235" name="Group 234"/>
          <p:cNvGrpSpPr/>
          <p:nvPr/>
        </p:nvGrpSpPr>
        <p:grpSpPr>
          <a:xfrm>
            <a:off x="4632147" y="3122326"/>
            <a:ext cx="1224000" cy="323007"/>
            <a:chOff x="4632147" y="3122326"/>
            <a:chExt cx="1224000" cy="323007"/>
          </a:xfrm>
          <a:solidFill>
            <a:schemeClr val="accent6"/>
          </a:solidFill>
        </p:grpSpPr>
        <p:sp>
          <p:nvSpPr>
            <p:cNvPr id="343" name="Round Diagonal Corner Rectangle 216"/>
            <p:cNvSpPr/>
            <p:nvPr/>
          </p:nvSpPr>
          <p:spPr>
            <a:xfrm>
              <a:off x="4632147" y="3122326"/>
              <a:ext cx="1224000" cy="323007"/>
            </a:xfrm>
            <a:prstGeom prst="round2DiagRect">
              <a:avLst>
                <a:gd name="adj1" fmla="val 21773"/>
                <a:gd name="adj2" fmla="val 0"/>
              </a:avLst>
            </a:prstGeom>
            <a:grp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Cloud &amp; Big Data</a:t>
              </a:r>
            </a:p>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integration</a:t>
              </a:r>
            </a:p>
          </p:txBody>
        </p:sp>
        <p:grpSp>
          <p:nvGrpSpPr>
            <p:cNvPr id="344" name="Group 343"/>
            <p:cNvGrpSpPr/>
            <p:nvPr/>
          </p:nvGrpSpPr>
          <p:grpSpPr>
            <a:xfrm>
              <a:off x="4701420" y="3188759"/>
              <a:ext cx="249715" cy="202044"/>
              <a:chOff x="2876550" y="2341563"/>
              <a:chExt cx="647700" cy="524049"/>
            </a:xfrm>
            <a:grpFill/>
          </p:grpSpPr>
          <p:sp>
            <p:nvSpPr>
              <p:cNvPr id="345" name="Freeform 31"/>
              <p:cNvSpPr>
                <a:spLocks/>
              </p:cNvSpPr>
              <p:nvPr/>
            </p:nvSpPr>
            <p:spPr bwMode="auto">
              <a:xfrm>
                <a:off x="2876550" y="2341563"/>
                <a:ext cx="647700" cy="393700"/>
              </a:xfrm>
              <a:custGeom>
                <a:avLst/>
                <a:gdLst>
                  <a:gd name="T0" fmla="*/ 344 w 408"/>
                  <a:gd name="T1" fmla="*/ 246 h 248"/>
                  <a:gd name="T2" fmla="*/ 344 w 408"/>
                  <a:gd name="T3" fmla="*/ 246 h 248"/>
                  <a:gd name="T4" fmla="*/ 364 w 408"/>
                  <a:gd name="T5" fmla="*/ 236 h 248"/>
                  <a:gd name="T6" fmla="*/ 376 w 408"/>
                  <a:gd name="T7" fmla="*/ 230 h 248"/>
                  <a:gd name="T8" fmla="*/ 386 w 408"/>
                  <a:gd name="T9" fmla="*/ 220 h 248"/>
                  <a:gd name="T10" fmla="*/ 394 w 408"/>
                  <a:gd name="T11" fmla="*/ 210 h 248"/>
                  <a:gd name="T12" fmla="*/ 402 w 408"/>
                  <a:gd name="T13" fmla="*/ 196 h 248"/>
                  <a:gd name="T14" fmla="*/ 406 w 408"/>
                  <a:gd name="T15" fmla="*/ 180 h 248"/>
                  <a:gd name="T16" fmla="*/ 408 w 408"/>
                  <a:gd name="T17" fmla="*/ 160 h 248"/>
                  <a:gd name="T18" fmla="*/ 408 w 408"/>
                  <a:gd name="T19" fmla="*/ 160 h 248"/>
                  <a:gd name="T20" fmla="*/ 406 w 408"/>
                  <a:gd name="T21" fmla="*/ 142 h 248"/>
                  <a:gd name="T22" fmla="*/ 400 w 408"/>
                  <a:gd name="T23" fmla="*/ 126 h 248"/>
                  <a:gd name="T24" fmla="*/ 392 w 408"/>
                  <a:gd name="T25" fmla="*/ 110 h 248"/>
                  <a:gd name="T26" fmla="*/ 380 w 408"/>
                  <a:gd name="T27" fmla="*/ 96 h 248"/>
                  <a:gd name="T28" fmla="*/ 368 w 408"/>
                  <a:gd name="T29" fmla="*/ 86 h 248"/>
                  <a:gd name="T30" fmla="*/ 352 w 408"/>
                  <a:gd name="T31" fmla="*/ 78 h 248"/>
                  <a:gd name="T32" fmla="*/ 334 w 408"/>
                  <a:gd name="T33" fmla="*/ 74 h 248"/>
                  <a:gd name="T34" fmla="*/ 316 w 408"/>
                  <a:gd name="T35" fmla="*/ 72 h 248"/>
                  <a:gd name="T36" fmla="*/ 316 w 408"/>
                  <a:gd name="T37" fmla="*/ 72 h 248"/>
                  <a:gd name="T38" fmla="*/ 308 w 408"/>
                  <a:gd name="T39" fmla="*/ 56 h 248"/>
                  <a:gd name="T40" fmla="*/ 296 w 408"/>
                  <a:gd name="T41" fmla="*/ 44 h 248"/>
                  <a:gd name="T42" fmla="*/ 284 w 408"/>
                  <a:gd name="T43" fmla="*/ 30 h 248"/>
                  <a:gd name="T44" fmla="*/ 270 w 408"/>
                  <a:gd name="T45" fmla="*/ 20 h 248"/>
                  <a:gd name="T46" fmla="*/ 256 w 408"/>
                  <a:gd name="T47" fmla="*/ 12 h 248"/>
                  <a:gd name="T48" fmla="*/ 240 w 408"/>
                  <a:gd name="T49" fmla="*/ 6 h 248"/>
                  <a:gd name="T50" fmla="*/ 222 w 408"/>
                  <a:gd name="T51" fmla="*/ 2 h 248"/>
                  <a:gd name="T52" fmla="*/ 204 w 408"/>
                  <a:gd name="T53" fmla="*/ 0 h 248"/>
                  <a:gd name="T54" fmla="*/ 204 w 408"/>
                  <a:gd name="T55" fmla="*/ 0 h 248"/>
                  <a:gd name="T56" fmla="*/ 192 w 408"/>
                  <a:gd name="T57" fmla="*/ 2 h 248"/>
                  <a:gd name="T58" fmla="*/ 180 w 408"/>
                  <a:gd name="T59" fmla="*/ 4 h 248"/>
                  <a:gd name="T60" fmla="*/ 156 w 408"/>
                  <a:gd name="T61" fmla="*/ 10 h 248"/>
                  <a:gd name="T62" fmla="*/ 136 w 408"/>
                  <a:gd name="T63" fmla="*/ 20 h 248"/>
                  <a:gd name="T64" fmla="*/ 118 w 408"/>
                  <a:gd name="T65" fmla="*/ 34 h 248"/>
                  <a:gd name="T66" fmla="*/ 104 w 408"/>
                  <a:gd name="T67" fmla="*/ 52 h 248"/>
                  <a:gd name="T68" fmla="*/ 92 w 408"/>
                  <a:gd name="T69" fmla="*/ 72 h 248"/>
                  <a:gd name="T70" fmla="*/ 84 w 408"/>
                  <a:gd name="T71" fmla="*/ 94 h 248"/>
                  <a:gd name="T72" fmla="*/ 80 w 408"/>
                  <a:gd name="T73" fmla="*/ 118 h 248"/>
                  <a:gd name="T74" fmla="*/ 80 w 408"/>
                  <a:gd name="T75" fmla="*/ 118 h 248"/>
                  <a:gd name="T76" fmla="*/ 64 w 408"/>
                  <a:gd name="T77" fmla="*/ 116 h 248"/>
                  <a:gd name="T78" fmla="*/ 50 w 408"/>
                  <a:gd name="T79" fmla="*/ 118 h 248"/>
                  <a:gd name="T80" fmla="*/ 36 w 408"/>
                  <a:gd name="T81" fmla="*/ 124 h 248"/>
                  <a:gd name="T82" fmla="*/ 24 w 408"/>
                  <a:gd name="T83" fmla="*/ 132 h 248"/>
                  <a:gd name="T84" fmla="*/ 14 w 408"/>
                  <a:gd name="T85" fmla="*/ 142 h 248"/>
                  <a:gd name="T86" fmla="*/ 6 w 408"/>
                  <a:gd name="T87" fmla="*/ 154 h 248"/>
                  <a:gd name="T88" fmla="*/ 2 w 408"/>
                  <a:gd name="T89" fmla="*/ 168 h 248"/>
                  <a:gd name="T90" fmla="*/ 0 w 408"/>
                  <a:gd name="T91" fmla="*/ 182 h 248"/>
                  <a:gd name="T92" fmla="*/ 0 w 408"/>
                  <a:gd name="T93" fmla="*/ 182 h 248"/>
                  <a:gd name="T94" fmla="*/ 2 w 408"/>
                  <a:gd name="T95" fmla="*/ 200 h 248"/>
                  <a:gd name="T96" fmla="*/ 6 w 408"/>
                  <a:gd name="T97" fmla="*/ 216 h 248"/>
                  <a:gd name="T98" fmla="*/ 14 w 408"/>
                  <a:gd name="T99" fmla="*/ 226 h 248"/>
                  <a:gd name="T100" fmla="*/ 24 w 408"/>
                  <a:gd name="T101" fmla="*/ 234 h 248"/>
                  <a:gd name="T102" fmla="*/ 34 w 408"/>
                  <a:gd name="T103" fmla="*/ 240 h 248"/>
                  <a:gd name="T104" fmla="*/ 44 w 408"/>
                  <a:gd name="T105" fmla="*/ 246 h 248"/>
                  <a:gd name="T106" fmla="*/ 62 w 408"/>
                  <a:gd name="T107" fmla="*/ 248 h 248"/>
                  <a:gd name="T108" fmla="*/ 344 w 408"/>
                  <a:gd name="T109" fmla="*/ 24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08" h="248">
                    <a:moveTo>
                      <a:pt x="344" y="246"/>
                    </a:moveTo>
                    <a:lnTo>
                      <a:pt x="344" y="246"/>
                    </a:lnTo>
                    <a:lnTo>
                      <a:pt x="364" y="236"/>
                    </a:lnTo>
                    <a:lnTo>
                      <a:pt x="376" y="230"/>
                    </a:lnTo>
                    <a:lnTo>
                      <a:pt x="386" y="220"/>
                    </a:lnTo>
                    <a:lnTo>
                      <a:pt x="394" y="210"/>
                    </a:lnTo>
                    <a:lnTo>
                      <a:pt x="402" y="196"/>
                    </a:lnTo>
                    <a:lnTo>
                      <a:pt x="406" y="180"/>
                    </a:lnTo>
                    <a:lnTo>
                      <a:pt x="408" y="160"/>
                    </a:lnTo>
                    <a:lnTo>
                      <a:pt x="408" y="160"/>
                    </a:lnTo>
                    <a:lnTo>
                      <a:pt x="406" y="142"/>
                    </a:lnTo>
                    <a:lnTo>
                      <a:pt x="400" y="126"/>
                    </a:lnTo>
                    <a:lnTo>
                      <a:pt x="392" y="110"/>
                    </a:lnTo>
                    <a:lnTo>
                      <a:pt x="380" y="96"/>
                    </a:lnTo>
                    <a:lnTo>
                      <a:pt x="368" y="86"/>
                    </a:lnTo>
                    <a:lnTo>
                      <a:pt x="352" y="78"/>
                    </a:lnTo>
                    <a:lnTo>
                      <a:pt x="334" y="74"/>
                    </a:lnTo>
                    <a:lnTo>
                      <a:pt x="316" y="72"/>
                    </a:lnTo>
                    <a:lnTo>
                      <a:pt x="316" y="72"/>
                    </a:lnTo>
                    <a:lnTo>
                      <a:pt x="308" y="56"/>
                    </a:lnTo>
                    <a:lnTo>
                      <a:pt x="296" y="44"/>
                    </a:lnTo>
                    <a:lnTo>
                      <a:pt x="284" y="30"/>
                    </a:lnTo>
                    <a:lnTo>
                      <a:pt x="270" y="20"/>
                    </a:lnTo>
                    <a:lnTo>
                      <a:pt x="256" y="12"/>
                    </a:lnTo>
                    <a:lnTo>
                      <a:pt x="240" y="6"/>
                    </a:lnTo>
                    <a:lnTo>
                      <a:pt x="222" y="2"/>
                    </a:lnTo>
                    <a:lnTo>
                      <a:pt x="204" y="0"/>
                    </a:lnTo>
                    <a:lnTo>
                      <a:pt x="204" y="0"/>
                    </a:lnTo>
                    <a:lnTo>
                      <a:pt x="192" y="2"/>
                    </a:lnTo>
                    <a:lnTo>
                      <a:pt x="180" y="4"/>
                    </a:lnTo>
                    <a:lnTo>
                      <a:pt x="156" y="10"/>
                    </a:lnTo>
                    <a:lnTo>
                      <a:pt x="136" y="20"/>
                    </a:lnTo>
                    <a:lnTo>
                      <a:pt x="118" y="34"/>
                    </a:lnTo>
                    <a:lnTo>
                      <a:pt x="104" y="52"/>
                    </a:lnTo>
                    <a:lnTo>
                      <a:pt x="92" y="72"/>
                    </a:lnTo>
                    <a:lnTo>
                      <a:pt x="84" y="94"/>
                    </a:lnTo>
                    <a:lnTo>
                      <a:pt x="80" y="118"/>
                    </a:lnTo>
                    <a:lnTo>
                      <a:pt x="80" y="118"/>
                    </a:lnTo>
                    <a:lnTo>
                      <a:pt x="64" y="116"/>
                    </a:lnTo>
                    <a:lnTo>
                      <a:pt x="50" y="118"/>
                    </a:lnTo>
                    <a:lnTo>
                      <a:pt x="36" y="124"/>
                    </a:lnTo>
                    <a:lnTo>
                      <a:pt x="24" y="132"/>
                    </a:lnTo>
                    <a:lnTo>
                      <a:pt x="14" y="142"/>
                    </a:lnTo>
                    <a:lnTo>
                      <a:pt x="6" y="154"/>
                    </a:lnTo>
                    <a:lnTo>
                      <a:pt x="2" y="168"/>
                    </a:lnTo>
                    <a:lnTo>
                      <a:pt x="0" y="182"/>
                    </a:lnTo>
                    <a:lnTo>
                      <a:pt x="0" y="182"/>
                    </a:lnTo>
                    <a:lnTo>
                      <a:pt x="2" y="200"/>
                    </a:lnTo>
                    <a:lnTo>
                      <a:pt x="6" y="216"/>
                    </a:lnTo>
                    <a:lnTo>
                      <a:pt x="14" y="226"/>
                    </a:lnTo>
                    <a:lnTo>
                      <a:pt x="24" y="234"/>
                    </a:lnTo>
                    <a:lnTo>
                      <a:pt x="34" y="240"/>
                    </a:lnTo>
                    <a:lnTo>
                      <a:pt x="44" y="246"/>
                    </a:lnTo>
                    <a:lnTo>
                      <a:pt x="62" y="248"/>
                    </a:lnTo>
                    <a:lnTo>
                      <a:pt x="344" y="24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6" name="Freeform 33"/>
              <p:cNvSpPr>
                <a:spLocks/>
              </p:cNvSpPr>
              <p:nvPr/>
            </p:nvSpPr>
            <p:spPr bwMode="auto">
              <a:xfrm>
                <a:off x="3082925" y="2782888"/>
                <a:ext cx="73025" cy="73025"/>
              </a:xfrm>
              <a:custGeom>
                <a:avLst/>
                <a:gdLst>
                  <a:gd name="T0" fmla="*/ 0 w 46"/>
                  <a:gd name="T1" fmla="*/ 46 h 46"/>
                  <a:gd name="T2" fmla="*/ 0 w 46"/>
                  <a:gd name="T3" fmla="*/ 0 h 46"/>
                  <a:gd name="T4" fmla="*/ 46 w 46"/>
                  <a:gd name="T5" fmla="*/ 0 h 46"/>
                </a:gdLst>
                <a:ahLst/>
                <a:cxnLst>
                  <a:cxn ang="0">
                    <a:pos x="T0" y="T1"/>
                  </a:cxn>
                  <a:cxn ang="0">
                    <a:pos x="T2" y="T3"/>
                  </a:cxn>
                  <a:cxn ang="0">
                    <a:pos x="T4" y="T5"/>
                  </a:cxn>
                </a:cxnLst>
                <a:rect l="0" t="0" r="r" b="b"/>
                <a:pathLst>
                  <a:path w="46" h="46">
                    <a:moveTo>
                      <a:pt x="0" y="46"/>
                    </a:moveTo>
                    <a:lnTo>
                      <a:pt x="0" y="0"/>
                    </a:lnTo>
                    <a:lnTo>
                      <a:pt x="46" y="0"/>
                    </a:lnTo>
                  </a:path>
                </a:pathLst>
              </a:custGeom>
              <a:grpFill/>
              <a:ln w="12700">
                <a:solidFill>
                  <a:srgbClr val="FFFFFF"/>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47" name="Freeform 34"/>
              <p:cNvSpPr>
                <a:spLocks/>
              </p:cNvSpPr>
              <p:nvPr/>
            </p:nvSpPr>
            <p:spPr bwMode="auto">
              <a:xfrm>
                <a:off x="3089101" y="2776712"/>
                <a:ext cx="263526" cy="88900"/>
              </a:xfrm>
              <a:custGeom>
                <a:avLst/>
                <a:gdLst>
                  <a:gd name="T0" fmla="*/ 166 w 166"/>
                  <a:gd name="T1" fmla="*/ 0 h 56"/>
                  <a:gd name="T2" fmla="*/ 166 w 166"/>
                  <a:gd name="T3" fmla="*/ 0 h 56"/>
                  <a:gd name="T4" fmla="*/ 162 w 166"/>
                  <a:gd name="T5" fmla="*/ 12 h 56"/>
                  <a:gd name="T6" fmla="*/ 154 w 166"/>
                  <a:gd name="T7" fmla="*/ 22 h 56"/>
                  <a:gd name="T8" fmla="*/ 144 w 166"/>
                  <a:gd name="T9" fmla="*/ 32 h 56"/>
                  <a:gd name="T10" fmla="*/ 134 w 166"/>
                  <a:gd name="T11" fmla="*/ 40 h 56"/>
                  <a:gd name="T12" fmla="*/ 122 w 166"/>
                  <a:gd name="T13" fmla="*/ 46 h 56"/>
                  <a:gd name="T14" fmla="*/ 110 w 166"/>
                  <a:gd name="T15" fmla="*/ 52 h 56"/>
                  <a:gd name="T16" fmla="*/ 96 w 166"/>
                  <a:gd name="T17" fmla="*/ 54 h 56"/>
                  <a:gd name="T18" fmla="*/ 82 w 166"/>
                  <a:gd name="T19" fmla="*/ 56 h 56"/>
                  <a:gd name="T20" fmla="*/ 82 w 166"/>
                  <a:gd name="T21" fmla="*/ 56 h 56"/>
                  <a:gd name="T22" fmla="*/ 70 w 166"/>
                  <a:gd name="T23" fmla="*/ 54 h 56"/>
                  <a:gd name="T24" fmla="*/ 56 w 166"/>
                  <a:gd name="T25" fmla="*/ 52 h 56"/>
                  <a:gd name="T26" fmla="*/ 44 w 166"/>
                  <a:gd name="T27" fmla="*/ 46 h 56"/>
                  <a:gd name="T28" fmla="*/ 32 w 166"/>
                  <a:gd name="T29" fmla="*/ 40 h 56"/>
                  <a:gd name="T30" fmla="*/ 22 w 166"/>
                  <a:gd name="T31" fmla="*/ 32 h 56"/>
                  <a:gd name="T32" fmla="*/ 12 w 166"/>
                  <a:gd name="T33" fmla="*/ 22 h 56"/>
                  <a:gd name="T34" fmla="*/ 4 w 166"/>
                  <a:gd name="T35" fmla="*/ 12 h 56"/>
                  <a:gd name="T36" fmla="*/ 0 w 166"/>
                  <a:gd name="T3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6" h="56">
                    <a:moveTo>
                      <a:pt x="166" y="0"/>
                    </a:moveTo>
                    <a:lnTo>
                      <a:pt x="166" y="0"/>
                    </a:lnTo>
                    <a:lnTo>
                      <a:pt x="162" y="12"/>
                    </a:lnTo>
                    <a:lnTo>
                      <a:pt x="154" y="22"/>
                    </a:lnTo>
                    <a:lnTo>
                      <a:pt x="144" y="32"/>
                    </a:lnTo>
                    <a:lnTo>
                      <a:pt x="134" y="40"/>
                    </a:lnTo>
                    <a:lnTo>
                      <a:pt x="122" y="46"/>
                    </a:lnTo>
                    <a:lnTo>
                      <a:pt x="110" y="52"/>
                    </a:lnTo>
                    <a:lnTo>
                      <a:pt x="96" y="54"/>
                    </a:lnTo>
                    <a:lnTo>
                      <a:pt x="82" y="56"/>
                    </a:lnTo>
                    <a:lnTo>
                      <a:pt x="82" y="56"/>
                    </a:lnTo>
                    <a:lnTo>
                      <a:pt x="70" y="54"/>
                    </a:lnTo>
                    <a:lnTo>
                      <a:pt x="56" y="52"/>
                    </a:lnTo>
                    <a:lnTo>
                      <a:pt x="44" y="46"/>
                    </a:lnTo>
                    <a:lnTo>
                      <a:pt x="32" y="40"/>
                    </a:lnTo>
                    <a:lnTo>
                      <a:pt x="22" y="32"/>
                    </a:lnTo>
                    <a:lnTo>
                      <a:pt x="12" y="22"/>
                    </a:lnTo>
                    <a:lnTo>
                      <a:pt x="4" y="12"/>
                    </a:lnTo>
                    <a:lnTo>
                      <a:pt x="0" y="0"/>
                    </a:lnTo>
                  </a:path>
                </a:pathLst>
              </a:custGeom>
              <a:grpFill/>
              <a:ln w="12700">
                <a:solidFill>
                  <a:srgbClr val="FFFFFF"/>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48" name="Freeform 35"/>
              <p:cNvSpPr>
                <a:spLocks/>
              </p:cNvSpPr>
              <p:nvPr/>
            </p:nvSpPr>
            <p:spPr bwMode="auto">
              <a:xfrm>
                <a:off x="3273426" y="2587239"/>
                <a:ext cx="73025" cy="73024"/>
              </a:xfrm>
              <a:custGeom>
                <a:avLst/>
                <a:gdLst>
                  <a:gd name="T0" fmla="*/ 46 w 46"/>
                  <a:gd name="T1" fmla="*/ 0 h 46"/>
                  <a:gd name="T2" fmla="*/ 46 w 46"/>
                  <a:gd name="T3" fmla="*/ 46 h 46"/>
                  <a:gd name="T4" fmla="*/ 0 w 46"/>
                  <a:gd name="T5" fmla="*/ 46 h 46"/>
                </a:gdLst>
                <a:ahLst/>
                <a:cxnLst>
                  <a:cxn ang="0">
                    <a:pos x="T0" y="T1"/>
                  </a:cxn>
                  <a:cxn ang="0">
                    <a:pos x="T2" y="T3"/>
                  </a:cxn>
                  <a:cxn ang="0">
                    <a:pos x="T4" y="T5"/>
                  </a:cxn>
                </a:cxnLst>
                <a:rect l="0" t="0" r="r" b="b"/>
                <a:pathLst>
                  <a:path w="46" h="46">
                    <a:moveTo>
                      <a:pt x="46" y="0"/>
                    </a:moveTo>
                    <a:lnTo>
                      <a:pt x="46" y="46"/>
                    </a:lnTo>
                    <a:lnTo>
                      <a:pt x="0" y="46"/>
                    </a:lnTo>
                  </a:path>
                </a:pathLst>
              </a:custGeom>
              <a:grpFill/>
              <a:ln w="12700">
                <a:solidFill>
                  <a:srgbClr val="0899CD"/>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49" name="Freeform 36"/>
              <p:cNvSpPr>
                <a:spLocks/>
              </p:cNvSpPr>
              <p:nvPr/>
            </p:nvSpPr>
            <p:spPr bwMode="auto">
              <a:xfrm>
                <a:off x="3082925" y="2571363"/>
                <a:ext cx="263526" cy="88900"/>
              </a:xfrm>
              <a:custGeom>
                <a:avLst/>
                <a:gdLst>
                  <a:gd name="T0" fmla="*/ 0 w 166"/>
                  <a:gd name="T1" fmla="*/ 56 h 56"/>
                  <a:gd name="T2" fmla="*/ 0 w 166"/>
                  <a:gd name="T3" fmla="*/ 56 h 56"/>
                  <a:gd name="T4" fmla="*/ 4 w 166"/>
                  <a:gd name="T5" fmla="*/ 44 h 56"/>
                  <a:gd name="T6" fmla="*/ 12 w 166"/>
                  <a:gd name="T7" fmla="*/ 34 h 56"/>
                  <a:gd name="T8" fmla="*/ 22 w 166"/>
                  <a:gd name="T9" fmla="*/ 24 h 56"/>
                  <a:gd name="T10" fmla="*/ 32 w 166"/>
                  <a:gd name="T11" fmla="*/ 16 h 56"/>
                  <a:gd name="T12" fmla="*/ 44 w 166"/>
                  <a:gd name="T13" fmla="*/ 10 h 56"/>
                  <a:gd name="T14" fmla="*/ 56 w 166"/>
                  <a:gd name="T15" fmla="*/ 4 h 56"/>
                  <a:gd name="T16" fmla="*/ 70 w 166"/>
                  <a:gd name="T17" fmla="*/ 2 h 56"/>
                  <a:gd name="T18" fmla="*/ 82 w 166"/>
                  <a:gd name="T19" fmla="*/ 0 h 56"/>
                  <a:gd name="T20" fmla="*/ 82 w 166"/>
                  <a:gd name="T21" fmla="*/ 0 h 56"/>
                  <a:gd name="T22" fmla="*/ 96 w 166"/>
                  <a:gd name="T23" fmla="*/ 2 h 56"/>
                  <a:gd name="T24" fmla="*/ 110 w 166"/>
                  <a:gd name="T25" fmla="*/ 4 h 56"/>
                  <a:gd name="T26" fmla="*/ 122 w 166"/>
                  <a:gd name="T27" fmla="*/ 10 h 56"/>
                  <a:gd name="T28" fmla="*/ 134 w 166"/>
                  <a:gd name="T29" fmla="*/ 16 h 56"/>
                  <a:gd name="T30" fmla="*/ 144 w 166"/>
                  <a:gd name="T31" fmla="*/ 24 h 56"/>
                  <a:gd name="T32" fmla="*/ 154 w 166"/>
                  <a:gd name="T33" fmla="*/ 34 h 56"/>
                  <a:gd name="T34" fmla="*/ 162 w 166"/>
                  <a:gd name="T35" fmla="*/ 44 h 56"/>
                  <a:gd name="T36" fmla="*/ 166 w 166"/>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6" h="56">
                    <a:moveTo>
                      <a:pt x="0" y="56"/>
                    </a:moveTo>
                    <a:lnTo>
                      <a:pt x="0" y="56"/>
                    </a:lnTo>
                    <a:lnTo>
                      <a:pt x="4" y="44"/>
                    </a:lnTo>
                    <a:lnTo>
                      <a:pt x="12" y="34"/>
                    </a:lnTo>
                    <a:lnTo>
                      <a:pt x="22" y="24"/>
                    </a:lnTo>
                    <a:lnTo>
                      <a:pt x="32" y="16"/>
                    </a:lnTo>
                    <a:lnTo>
                      <a:pt x="44" y="10"/>
                    </a:lnTo>
                    <a:lnTo>
                      <a:pt x="56" y="4"/>
                    </a:lnTo>
                    <a:lnTo>
                      <a:pt x="70" y="2"/>
                    </a:lnTo>
                    <a:lnTo>
                      <a:pt x="82" y="0"/>
                    </a:lnTo>
                    <a:lnTo>
                      <a:pt x="82" y="0"/>
                    </a:lnTo>
                    <a:lnTo>
                      <a:pt x="96" y="2"/>
                    </a:lnTo>
                    <a:lnTo>
                      <a:pt x="110" y="4"/>
                    </a:lnTo>
                    <a:lnTo>
                      <a:pt x="122" y="10"/>
                    </a:lnTo>
                    <a:lnTo>
                      <a:pt x="134" y="16"/>
                    </a:lnTo>
                    <a:lnTo>
                      <a:pt x="144" y="24"/>
                    </a:lnTo>
                    <a:lnTo>
                      <a:pt x="154" y="34"/>
                    </a:lnTo>
                    <a:lnTo>
                      <a:pt x="162" y="44"/>
                    </a:lnTo>
                    <a:lnTo>
                      <a:pt x="166" y="56"/>
                    </a:lnTo>
                  </a:path>
                </a:pathLst>
              </a:custGeom>
              <a:solidFill>
                <a:srgbClr val="FFFFFF"/>
              </a:solidFill>
              <a:ln w="12700">
                <a:solidFill>
                  <a:schemeClr val="accent6"/>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33" name="Group 232"/>
          <p:cNvGrpSpPr/>
          <p:nvPr/>
        </p:nvGrpSpPr>
        <p:grpSpPr>
          <a:xfrm>
            <a:off x="7229540" y="3122326"/>
            <a:ext cx="1224000" cy="323007"/>
            <a:chOff x="7229540" y="3122326"/>
            <a:chExt cx="1224000" cy="323007"/>
          </a:xfrm>
        </p:grpSpPr>
        <p:sp>
          <p:nvSpPr>
            <p:cNvPr id="351" name="Round Diagonal Corner Rectangle 216"/>
            <p:cNvSpPr/>
            <p:nvPr/>
          </p:nvSpPr>
          <p:spPr>
            <a:xfrm>
              <a:off x="7229540" y="3122326"/>
              <a:ext cx="1224000" cy="323007"/>
            </a:xfrm>
            <a:prstGeom prst="round2DiagRect">
              <a:avLst>
                <a:gd name="adj1" fmla="val 21773"/>
                <a:gd name="adj2" fmla="val 0"/>
              </a:avLst>
            </a:prstGeom>
            <a:solidFill>
              <a:schemeClr val="bg2"/>
            </a:solid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rPr>
                <a:t>Mainframe &amp; </a:t>
              </a:r>
            </a:p>
            <a:p>
              <a:pPr marL="355600" marR="0" lvl="0" indent="0" defTabSz="914400" eaLnBrk="1" fontAlgn="auto" latinLnBrk="0" hangingPunct="1">
                <a:lnSpc>
                  <a:spcPct val="100000"/>
                </a:lnSpc>
                <a:spcBef>
                  <a:spcPts val="0"/>
                </a:spcBef>
                <a:spcAft>
                  <a:spcPts val="0"/>
                </a:spcAft>
                <a:buClrTx/>
                <a:buSzTx/>
                <a:buFontTx/>
                <a:buNone/>
                <a:tabLst/>
                <a:defRPr/>
              </a:pPr>
              <a:r>
                <a:rPr lang="en-US" sz="800" kern="0" noProof="0" dirty="0" smtClean="0">
                  <a:solidFill>
                    <a:srgbClr val="FFFFFF"/>
                  </a:solidFill>
                  <a:latin typeface="Arial" panose="020B0604020202020204"/>
                </a:rPr>
                <a:t>d</a:t>
              </a:r>
              <a:r>
                <a:rPr kumimoji="0" lang="en-US" sz="800" b="0" i="0" u="none" strike="noStrike" kern="0" cap="none" spc="0" normalizeH="0" baseline="0" noProof="0" dirty="0" smtClean="0">
                  <a:ln>
                    <a:noFill/>
                  </a:ln>
                  <a:solidFill>
                    <a:srgbClr val="FFFFFF"/>
                  </a:solidFill>
                  <a:effectLst/>
                  <a:uLnTx/>
                  <a:uFillTx/>
                  <a:latin typeface="Arial" panose="020B0604020202020204"/>
                </a:rPr>
                <a:t>ata integration</a:t>
              </a:r>
            </a:p>
          </p:txBody>
        </p:sp>
        <p:pic>
          <p:nvPicPr>
            <p:cNvPr id="352" name="Picture 8"/>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302919" y="3190976"/>
              <a:ext cx="219443" cy="192614"/>
            </a:xfrm>
            <a:prstGeom prst="rect">
              <a:avLst/>
            </a:prstGeom>
            <a:solidFill>
              <a:schemeClr val="bg2"/>
            </a:solidFill>
            <a:ln>
              <a:noFill/>
            </a:ln>
            <a:effectLst/>
            <a:extLst/>
          </p:spPr>
        </p:pic>
      </p:grpSp>
      <p:grpSp>
        <p:nvGrpSpPr>
          <p:cNvPr id="41" name="Group 40"/>
          <p:cNvGrpSpPr/>
          <p:nvPr/>
        </p:nvGrpSpPr>
        <p:grpSpPr>
          <a:xfrm>
            <a:off x="4632147" y="2187897"/>
            <a:ext cx="1224000" cy="323007"/>
            <a:chOff x="4632147" y="2187897"/>
            <a:chExt cx="1224000" cy="323007"/>
          </a:xfrm>
          <a:solidFill>
            <a:schemeClr val="accent6"/>
          </a:solidFill>
        </p:grpSpPr>
        <p:sp>
          <p:nvSpPr>
            <p:cNvPr id="354" name="Round Diagonal Corner Rectangle 216"/>
            <p:cNvSpPr/>
            <p:nvPr/>
          </p:nvSpPr>
          <p:spPr>
            <a:xfrm>
              <a:off x="4632147" y="2187897"/>
              <a:ext cx="1224000" cy="323007"/>
            </a:xfrm>
            <a:prstGeom prst="round2DiagRect">
              <a:avLst>
                <a:gd name="adj1" fmla="val 21773"/>
                <a:gd name="adj2" fmla="val 0"/>
              </a:avLst>
            </a:prstGeom>
            <a:grp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Process</a:t>
              </a:r>
            </a:p>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automation</a:t>
              </a:r>
            </a:p>
          </p:txBody>
        </p:sp>
        <p:pic>
          <p:nvPicPr>
            <p:cNvPr id="355" name="Picture 164" descr="C:\Users\luj\Dropbox\SAG WORK\SAG WORK\SAG_PPT\Graphics Library_PPT\icons\icon35.png"/>
            <p:cNvPicPr>
              <a:picLocks noChangeAspect="1" noChangeArrowheads="1"/>
            </p:cNvPicPr>
            <p:nvPr/>
          </p:nvPicPr>
          <p:blipFill>
            <a:blip r:embed="rId16" cstate="print"/>
            <a:stretch>
              <a:fillRect/>
            </a:stretch>
          </p:blipFill>
          <p:spPr bwMode="auto">
            <a:xfrm>
              <a:off x="4715281" y="2256946"/>
              <a:ext cx="185004" cy="185004"/>
            </a:xfrm>
            <a:prstGeom prst="rect">
              <a:avLst/>
            </a:prstGeom>
            <a:grpFill/>
            <a:extLst/>
          </p:spPr>
        </p:pic>
      </p:grpSp>
      <p:grpSp>
        <p:nvGrpSpPr>
          <p:cNvPr id="42" name="Group 41"/>
          <p:cNvGrpSpPr/>
          <p:nvPr/>
        </p:nvGrpSpPr>
        <p:grpSpPr>
          <a:xfrm>
            <a:off x="5930843" y="2187897"/>
            <a:ext cx="1224000" cy="323007"/>
            <a:chOff x="5930843" y="2187897"/>
            <a:chExt cx="1224000" cy="323007"/>
          </a:xfrm>
          <a:solidFill>
            <a:schemeClr val="accent6"/>
          </a:solidFill>
        </p:grpSpPr>
        <p:sp>
          <p:nvSpPr>
            <p:cNvPr id="357" name="Round Diagonal Corner Rectangle 216"/>
            <p:cNvSpPr/>
            <p:nvPr/>
          </p:nvSpPr>
          <p:spPr>
            <a:xfrm>
              <a:off x="5930843" y="2187897"/>
              <a:ext cx="1224000" cy="323007"/>
            </a:xfrm>
            <a:prstGeom prst="round2DiagRect">
              <a:avLst>
                <a:gd name="adj1" fmla="val 21773"/>
                <a:gd name="adj2" fmla="val 0"/>
              </a:avLst>
            </a:prstGeom>
            <a:grp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Case</a:t>
              </a:r>
            </a:p>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management</a:t>
              </a:r>
            </a:p>
          </p:txBody>
        </p:sp>
        <p:pic>
          <p:nvPicPr>
            <p:cNvPr id="358" name="Picture 164" descr="C:\Users\luj\Dropbox\SAG WORK\SAG WORK\SAG_PPT\Graphics Library_PPT\icons\icon35.png"/>
            <p:cNvPicPr>
              <a:picLocks noChangeAspect="1" noChangeArrowheads="1"/>
            </p:cNvPicPr>
            <p:nvPr/>
          </p:nvPicPr>
          <p:blipFill>
            <a:blip r:embed="rId17" cstate="print"/>
            <a:stretch>
              <a:fillRect/>
            </a:stretch>
          </p:blipFill>
          <p:spPr bwMode="auto">
            <a:xfrm>
              <a:off x="6013977" y="2256946"/>
              <a:ext cx="185004" cy="185004"/>
            </a:xfrm>
            <a:prstGeom prst="rect">
              <a:avLst/>
            </a:prstGeom>
            <a:grpFill/>
            <a:extLst/>
          </p:spPr>
        </p:pic>
      </p:grpSp>
      <p:grpSp>
        <p:nvGrpSpPr>
          <p:cNvPr id="240" name="Group 239"/>
          <p:cNvGrpSpPr/>
          <p:nvPr/>
        </p:nvGrpSpPr>
        <p:grpSpPr>
          <a:xfrm>
            <a:off x="3333451" y="2575651"/>
            <a:ext cx="1224000" cy="323007"/>
            <a:chOff x="3333451" y="2575651"/>
            <a:chExt cx="1224000" cy="323007"/>
          </a:xfrm>
          <a:solidFill>
            <a:schemeClr val="accent6"/>
          </a:solidFill>
        </p:grpSpPr>
        <p:sp>
          <p:nvSpPr>
            <p:cNvPr id="360" name="Round Diagonal Corner Rectangle 216"/>
            <p:cNvSpPr/>
            <p:nvPr/>
          </p:nvSpPr>
          <p:spPr>
            <a:xfrm>
              <a:off x="3333451" y="2575651"/>
              <a:ext cx="1224000" cy="323007"/>
            </a:xfrm>
            <a:prstGeom prst="round2DiagRect">
              <a:avLst>
                <a:gd name="adj1" fmla="val 21773"/>
                <a:gd name="adj2" fmla="val 0"/>
              </a:avLst>
            </a:prstGeom>
            <a:grp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Mobile</a:t>
              </a:r>
            </a:p>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enablement</a:t>
              </a:r>
            </a:p>
          </p:txBody>
        </p:sp>
        <p:pic>
          <p:nvPicPr>
            <p:cNvPr id="361" name="Picture 164" descr="C:\Users\luj\Dropbox\SAG WORK\SAG WORK\SAG_PPT\Graphics Library_PPT\icons\icon35.png"/>
            <p:cNvPicPr>
              <a:picLocks noChangeAspect="1" noChangeArrowheads="1"/>
            </p:cNvPicPr>
            <p:nvPr/>
          </p:nvPicPr>
          <p:blipFill>
            <a:blip r:embed="rId18" cstate="print"/>
            <a:stretch>
              <a:fillRect/>
            </a:stretch>
          </p:blipFill>
          <p:spPr bwMode="auto">
            <a:xfrm>
              <a:off x="3416585" y="2644700"/>
              <a:ext cx="185004" cy="185004"/>
            </a:xfrm>
            <a:prstGeom prst="rect">
              <a:avLst/>
            </a:prstGeom>
            <a:grpFill/>
            <a:extLst/>
          </p:spPr>
        </p:pic>
      </p:grpSp>
      <p:grpSp>
        <p:nvGrpSpPr>
          <p:cNvPr id="239" name="Group 238"/>
          <p:cNvGrpSpPr/>
          <p:nvPr/>
        </p:nvGrpSpPr>
        <p:grpSpPr>
          <a:xfrm>
            <a:off x="4632147" y="2575651"/>
            <a:ext cx="1224000" cy="323007"/>
            <a:chOff x="4632147" y="2575651"/>
            <a:chExt cx="1224000" cy="323007"/>
          </a:xfrm>
          <a:solidFill>
            <a:schemeClr val="accent6"/>
          </a:solidFill>
        </p:grpSpPr>
        <p:sp>
          <p:nvSpPr>
            <p:cNvPr id="363" name="Round Diagonal Corner Rectangle 216"/>
            <p:cNvSpPr/>
            <p:nvPr/>
          </p:nvSpPr>
          <p:spPr>
            <a:xfrm>
              <a:off x="4632147" y="2575651"/>
              <a:ext cx="1224000" cy="323007"/>
            </a:xfrm>
            <a:prstGeom prst="round2DiagRect">
              <a:avLst>
                <a:gd name="adj1" fmla="val 21773"/>
                <a:gd name="adj2" fmla="val 0"/>
              </a:avLst>
            </a:prstGeom>
            <a:grp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Task &amp; work</a:t>
              </a:r>
            </a:p>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management</a:t>
              </a:r>
            </a:p>
          </p:txBody>
        </p:sp>
        <p:pic>
          <p:nvPicPr>
            <p:cNvPr id="364" name="Picture 164" descr="C:\Users\luj\Dropbox\SAG WORK\SAG WORK\SAG_PPT\Graphics Library_PPT\icons\icon35.png"/>
            <p:cNvPicPr>
              <a:picLocks noChangeAspect="1" noChangeArrowheads="1"/>
            </p:cNvPicPr>
            <p:nvPr/>
          </p:nvPicPr>
          <p:blipFill>
            <a:blip r:embed="rId19" cstate="print"/>
            <a:stretch>
              <a:fillRect/>
            </a:stretch>
          </p:blipFill>
          <p:spPr bwMode="auto">
            <a:xfrm>
              <a:off x="4715281" y="2644700"/>
              <a:ext cx="185004" cy="185004"/>
            </a:xfrm>
            <a:prstGeom prst="rect">
              <a:avLst/>
            </a:prstGeom>
            <a:grpFill/>
            <a:extLst/>
          </p:spPr>
        </p:pic>
      </p:grpSp>
      <p:grpSp>
        <p:nvGrpSpPr>
          <p:cNvPr id="238" name="Group 237"/>
          <p:cNvGrpSpPr/>
          <p:nvPr/>
        </p:nvGrpSpPr>
        <p:grpSpPr>
          <a:xfrm>
            <a:off x="5930843" y="2575651"/>
            <a:ext cx="1224000" cy="323007"/>
            <a:chOff x="5930843" y="2575651"/>
            <a:chExt cx="1224000" cy="323007"/>
          </a:xfrm>
        </p:grpSpPr>
        <p:sp>
          <p:nvSpPr>
            <p:cNvPr id="366" name="Round Diagonal Corner Rectangle 216"/>
            <p:cNvSpPr/>
            <p:nvPr/>
          </p:nvSpPr>
          <p:spPr>
            <a:xfrm>
              <a:off x="5930843" y="2575651"/>
              <a:ext cx="1224000" cy="323007"/>
            </a:xfrm>
            <a:prstGeom prst="round2DiagRect">
              <a:avLst>
                <a:gd name="adj1" fmla="val 21773"/>
                <a:gd name="adj2" fmla="val 0"/>
              </a:avLst>
            </a:prstGeom>
            <a:solidFill>
              <a:schemeClr val="bg2"/>
            </a:solid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Rules</a:t>
              </a:r>
            </a:p>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management</a:t>
              </a:r>
            </a:p>
          </p:txBody>
        </p:sp>
        <p:pic>
          <p:nvPicPr>
            <p:cNvPr id="367" name="Picture 164" descr="C:\Users\luj\Dropbox\SAG WORK\SAG WORK\SAG_PPT\Graphics Library_PPT\icons\icon35.png"/>
            <p:cNvPicPr>
              <a:picLocks noChangeAspect="1" noChangeArrowheads="1"/>
            </p:cNvPicPr>
            <p:nvPr/>
          </p:nvPicPr>
          <p:blipFill>
            <a:blip r:embed="rId20" cstate="print"/>
            <a:stretch>
              <a:fillRect/>
            </a:stretch>
          </p:blipFill>
          <p:spPr bwMode="auto">
            <a:xfrm>
              <a:off x="6013977" y="2644599"/>
              <a:ext cx="185004" cy="185160"/>
            </a:xfrm>
            <a:prstGeom prst="rect">
              <a:avLst/>
            </a:prstGeom>
            <a:noFill/>
            <a:extLst/>
          </p:spPr>
        </p:pic>
      </p:grpSp>
      <p:grpSp>
        <p:nvGrpSpPr>
          <p:cNvPr id="237" name="Group 236"/>
          <p:cNvGrpSpPr/>
          <p:nvPr/>
        </p:nvGrpSpPr>
        <p:grpSpPr>
          <a:xfrm>
            <a:off x="7229540" y="2575651"/>
            <a:ext cx="1224000" cy="323007"/>
            <a:chOff x="7229540" y="2575651"/>
            <a:chExt cx="1224000" cy="323007"/>
          </a:xfrm>
        </p:grpSpPr>
        <p:sp>
          <p:nvSpPr>
            <p:cNvPr id="369" name="Round Diagonal Corner Rectangle 216"/>
            <p:cNvSpPr/>
            <p:nvPr/>
          </p:nvSpPr>
          <p:spPr>
            <a:xfrm>
              <a:off x="7229540" y="2575651"/>
              <a:ext cx="1224000" cy="323007"/>
            </a:xfrm>
            <a:prstGeom prst="round2DiagRect">
              <a:avLst>
                <a:gd name="adj1" fmla="val 21773"/>
                <a:gd name="adj2" fmla="val 0"/>
              </a:avLst>
            </a:prstGeom>
            <a:solidFill>
              <a:schemeClr val="bg2"/>
            </a:solid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Content</a:t>
              </a:r>
            </a:p>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management</a:t>
              </a:r>
            </a:p>
          </p:txBody>
        </p:sp>
        <p:pic>
          <p:nvPicPr>
            <p:cNvPr id="370" name="Picture 164" descr="C:\Users\luj\Dropbox\SAG WORK\SAG WORK\SAG_PPT\Graphics Library_PPT\icons\icon35.png"/>
            <p:cNvPicPr>
              <a:picLocks noChangeAspect="1" noChangeArrowheads="1"/>
            </p:cNvPicPr>
            <p:nvPr/>
          </p:nvPicPr>
          <p:blipFill>
            <a:blip r:embed="rId21" cstate="print"/>
            <a:stretch>
              <a:fillRect/>
            </a:stretch>
          </p:blipFill>
          <p:spPr bwMode="auto">
            <a:xfrm>
              <a:off x="7312674" y="2644700"/>
              <a:ext cx="185004" cy="185004"/>
            </a:xfrm>
            <a:prstGeom prst="rect">
              <a:avLst/>
            </a:prstGeom>
            <a:noFill/>
            <a:extLst/>
          </p:spPr>
        </p:pic>
      </p:grpSp>
      <p:grpSp>
        <p:nvGrpSpPr>
          <p:cNvPr id="40" name="Group 39"/>
          <p:cNvGrpSpPr/>
          <p:nvPr/>
        </p:nvGrpSpPr>
        <p:grpSpPr>
          <a:xfrm>
            <a:off x="3333451" y="2187897"/>
            <a:ext cx="1224000" cy="323007"/>
            <a:chOff x="3333451" y="2187897"/>
            <a:chExt cx="1224000" cy="323007"/>
          </a:xfrm>
          <a:solidFill>
            <a:schemeClr val="accent6"/>
          </a:solidFill>
        </p:grpSpPr>
        <p:sp>
          <p:nvSpPr>
            <p:cNvPr id="372" name="Round Diagonal Corner Rectangle 216"/>
            <p:cNvSpPr/>
            <p:nvPr/>
          </p:nvSpPr>
          <p:spPr>
            <a:xfrm>
              <a:off x="3333451" y="2187897"/>
              <a:ext cx="1224000" cy="323007"/>
            </a:xfrm>
            <a:prstGeom prst="round2DiagRect">
              <a:avLst>
                <a:gd name="adj1" fmla="val 21773"/>
                <a:gd name="adj2" fmla="val 0"/>
              </a:avLst>
            </a:prstGeom>
            <a:grp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Dynamic </a:t>
              </a:r>
            </a:p>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orchestration</a:t>
              </a:r>
            </a:p>
          </p:txBody>
        </p:sp>
        <p:pic>
          <p:nvPicPr>
            <p:cNvPr id="373" name="Picture 6"/>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413126" y="2259594"/>
              <a:ext cx="178219" cy="19670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3" name="Group 42"/>
          <p:cNvGrpSpPr/>
          <p:nvPr/>
        </p:nvGrpSpPr>
        <p:grpSpPr>
          <a:xfrm>
            <a:off x="7229540" y="2187897"/>
            <a:ext cx="1224000" cy="323007"/>
            <a:chOff x="7229540" y="2187897"/>
            <a:chExt cx="1224000" cy="323007"/>
          </a:xfrm>
        </p:grpSpPr>
        <p:sp>
          <p:nvSpPr>
            <p:cNvPr id="375" name="Round Diagonal Corner Rectangle 216"/>
            <p:cNvSpPr/>
            <p:nvPr/>
          </p:nvSpPr>
          <p:spPr>
            <a:xfrm>
              <a:off x="7229540" y="2187897"/>
              <a:ext cx="1224000" cy="323007"/>
            </a:xfrm>
            <a:prstGeom prst="round2DiagRect">
              <a:avLst>
                <a:gd name="adj1" fmla="val 21773"/>
                <a:gd name="adj2" fmla="val 0"/>
              </a:avLst>
            </a:prstGeom>
            <a:solidFill>
              <a:schemeClr val="bg2"/>
            </a:solid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55600" lvl="0" defTabSz="914400">
                <a:defRPr/>
              </a:pPr>
              <a:r>
                <a:rPr lang="en-US" sz="800" kern="0" dirty="0">
                  <a:solidFill>
                    <a:srgbClr val="FFFFFF"/>
                  </a:solidFill>
                </a:rPr>
                <a:t>Robotic process </a:t>
              </a:r>
            </a:p>
            <a:p>
              <a:pPr marL="355600" lvl="0" defTabSz="914400">
                <a:defRPr/>
              </a:pPr>
              <a:r>
                <a:rPr lang="en-US" sz="800" kern="0" dirty="0">
                  <a:solidFill>
                    <a:srgbClr val="FFFFFF"/>
                  </a:solidFill>
                </a:rPr>
                <a:t>automation</a:t>
              </a:r>
            </a:p>
          </p:txBody>
        </p:sp>
        <p:grpSp>
          <p:nvGrpSpPr>
            <p:cNvPr id="376" name="Group 375"/>
            <p:cNvGrpSpPr/>
            <p:nvPr/>
          </p:nvGrpSpPr>
          <p:grpSpPr>
            <a:xfrm>
              <a:off x="7329786" y="2256397"/>
              <a:ext cx="189587" cy="190195"/>
              <a:chOff x="5966724" y="939298"/>
              <a:chExt cx="1836889" cy="1842780"/>
            </a:xfrm>
          </p:grpSpPr>
          <p:grpSp>
            <p:nvGrpSpPr>
              <p:cNvPr id="377" name="Group 376"/>
              <p:cNvGrpSpPr/>
              <p:nvPr/>
            </p:nvGrpSpPr>
            <p:grpSpPr>
              <a:xfrm>
                <a:off x="6370631" y="939298"/>
                <a:ext cx="1029076" cy="1842780"/>
                <a:chOff x="6362214" y="939298"/>
                <a:chExt cx="1029076" cy="1842780"/>
              </a:xfrm>
            </p:grpSpPr>
            <p:sp>
              <p:nvSpPr>
                <p:cNvPr id="384" name="Round Same Side Corner Rectangle 383"/>
                <p:cNvSpPr/>
                <p:nvPr/>
              </p:nvSpPr>
              <p:spPr>
                <a:xfrm>
                  <a:off x="6389246" y="939298"/>
                  <a:ext cx="1002044" cy="660817"/>
                </a:xfrm>
                <a:prstGeom prst="round2SameRect">
                  <a:avLst>
                    <a:gd name="adj1" fmla="val 50000"/>
                    <a:gd name="adj2" fmla="val 0"/>
                  </a:avLst>
                </a:prstGeom>
                <a:solidFill>
                  <a:schemeClr val="bg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a:solidFill>
                      <a:schemeClr val="bg1"/>
                    </a:solidFill>
                  </a:endParaRPr>
                </a:p>
              </p:txBody>
            </p:sp>
            <p:sp>
              <p:nvSpPr>
                <p:cNvPr id="385" name="Round Same Side Corner Rectangle 384"/>
                <p:cNvSpPr/>
                <p:nvPr/>
              </p:nvSpPr>
              <p:spPr>
                <a:xfrm rot="10800000">
                  <a:off x="6362214" y="1687759"/>
                  <a:ext cx="1029076" cy="862993"/>
                </a:xfrm>
                <a:prstGeom prst="round2SameRect">
                  <a:avLst>
                    <a:gd name="adj1" fmla="val 35060"/>
                    <a:gd name="adj2" fmla="val 0"/>
                  </a:avLst>
                </a:prstGeom>
                <a:solidFill>
                  <a:schemeClr val="bg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386" name="Oval 385"/>
                <p:cNvSpPr/>
                <p:nvPr/>
              </p:nvSpPr>
              <p:spPr>
                <a:xfrm>
                  <a:off x="6803611" y="1175843"/>
                  <a:ext cx="186104" cy="186104"/>
                </a:xfrm>
                <a:prstGeom prst="ellipse">
                  <a:avLst/>
                </a:prstGeom>
                <a:solidFill>
                  <a:schemeClr val="bg2"/>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a:solidFill>
                      <a:schemeClr val="bg1"/>
                    </a:solidFill>
                  </a:endParaRPr>
                </a:p>
              </p:txBody>
            </p:sp>
            <p:cxnSp>
              <p:nvCxnSpPr>
                <p:cNvPr id="387" name="Straight Connector 386"/>
                <p:cNvCxnSpPr/>
                <p:nvPr/>
              </p:nvCxnSpPr>
              <p:spPr>
                <a:xfrm>
                  <a:off x="6545454" y="1817867"/>
                  <a:ext cx="662597" cy="0"/>
                </a:xfrm>
                <a:prstGeom prst="line">
                  <a:avLst/>
                </a:prstGeom>
                <a:noFill/>
                <a:ln w="9525" cap="rnd" cmpd="sng">
                  <a:solidFill>
                    <a:schemeClr val="bg2"/>
                  </a:solidFill>
                </a:ln>
              </p:spPr>
              <p:style>
                <a:lnRef idx="2">
                  <a:schemeClr val="accent1">
                    <a:shade val="50000"/>
                  </a:schemeClr>
                </a:lnRef>
                <a:fillRef idx="1">
                  <a:schemeClr val="accent1"/>
                </a:fillRef>
                <a:effectRef idx="0">
                  <a:schemeClr val="accent1"/>
                </a:effectRef>
                <a:fontRef idx="minor">
                  <a:schemeClr val="lt1"/>
                </a:fontRef>
              </p:style>
            </p:cxnSp>
            <p:cxnSp>
              <p:nvCxnSpPr>
                <p:cNvPr id="388" name="Straight Connector 387"/>
                <p:cNvCxnSpPr/>
                <p:nvPr/>
              </p:nvCxnSpPr>
              <p:spPr>
                <a:xfrm>
                  <a:off x="6545458" y="1982473"/>
                  <a:ext cx="662598" cy="0"/>
                </a:xfrm>
                <a:prstGeom prst="line">
                  <a:avLst/>
                </a:prstGeom>
                <a:noFill/>
                <a:ln w="9525" cap="rnd" cmpd="sng">
                  <a:solidFill>
                    <a:schemeClr val="bg2"/>
                  </a:solidFill>
                </a:ln>
              </p:spPr>
              <p:style>
                <a:lnRef idx="2">
                  <a:schemeClr val="accent1">
                    <a:shade val="50000"/>
                  </a:schemeClr>
                </a:lnRef>
                <a:fillRef idx="1">
                  <a:schemeClr val="accent1"/>
                </a:fillRef>
                <a:effectRef idx="0">
                  <a:schemeClr val="accent1"/>
                </a:effectRef>
                <a:fontRef idx="minor">
                  <a:schemeClr val="lt1"/>
                </a:fontRef>
              </p:style>
            </p:cxnSp>
            <p:cxnSp>
              <p:nvCxnSpPr>
                <p:cNvPr id="389" name="Straight Connector 388"/>
                <p:cNvCxnSpPr/>
                <p:nvPr/>
              </p:nvCxnSpPr>
              <p:spPr>
                <a:xfrm>
                  <a:off x="6545458" y="2125128"/>
                  <a:ext cx="662598" cy="0"/>
                </a:xfrm>
                <a:prstGeom prst="line">
                  <a:avLst/>
                </a:prstGeom>
                <a:noFill/>
                <a:ln w="9525" cap="rnd" cmpd="sng">
                  <a:solidFill>
                    <a:schemeClr val="bg2"/>
                  </a:solidFill>
                </a:ln>
              </p:spPr>
              <p:style>
                <a:lnRef idx="2">
                  <a:schemeClr val="accent1">
                    <a:shade val="50000"/>
                  </a:schemeClr>
                </a:lnRef>
                <a:fillRef idx="1">
                  <a:schemeClr val="accent1"/>
                </a:fillRef>
                <a:effectRef idx="0">
                  <a:schemeClr val="accent1"/>
                </a:effectRef>
                <a:fontRef idx="minor">
                  <a:schemeClr val="lt1"/>
                </a:fontRef>
              </p:style>
            </p:cxnSp>
            <p:sp>
              <p:nvSpPr>
                <p:cNvPr id="390" name="Round Same Side Corner Rectangle 389"/>
                <p:cNvSpPr/>
                <p:nvPr/>
              </p:nvSpPr>
              <p:spPr>
                <a:xfrm rot="10800000">
                  <a:off x="6658976" y="2614124"/>
                  <a:ext cx="435552" cy="167954"/>
                </a:xfrm>
                <a:prstGeom prst="round2SameRect">
                  <a:avLst>
                    <a:gd name="adj1" fmla="val 50000"/>
                    <a:gd name="adj2" fmla="val 0"/>
                  </a:avLst>
                </a:prstGeom>
                <a:solidFill>
                  <a:schemeClr val="bg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a:solidFill>
                      <a:schemeClr val="bg1"/>
                    </a:solidFill>
                  </a:endParaRPr>
                </a:p>
              </p:txBody>
            </p:sp>
          </p:grpSp>
          <p:grpSp>
            <p:nvGrpSpPr>
              <p:cNvPr id="378" name="Group 377"/>
              <p:cNvGrpSpPr/>
              <p:nvPr/>
            </p:nvGrpSpPr>
            <p:grpSpPr>
              <a:xfrm>
                <a:off x="5966724" y="1589278"/>
                <a:ext cx="435552" cy="1192800"/>
                <a:chOff x="7089718" y="1578781"/>
                <a:chExt cx="435552" cy="1192800"/>
              </a:xfrm>
            </p:grpSpPr>
            <p:sp>
              <p:nvSpPr>
                <p:cNvPr id="382" name="Rounded Rectangle 381"/>
                <p:cNvSpPr/>
                <p:nvPr/>
              </p:nvSpPr>
              <p:spPr>
                <a:xfrm>
                  <a:off x="7192772" y="1578781"/>
                  <a:ext cx="216886" cy="1003466"/>
                </a:xfrm>
                <a:prstGeom prst="roundRect">
                  <a:avLst>
                    <a:gd name="adj" fmla="val 35898"/>
                  </a:avLst>
                </a:prstGeom>
                <a:solidFill>
                  <a:schemeClr val="bg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a:solidFill>
                      <a:schemeClr val="bg1"/>
                    </a:solidFill>
                  </a:endParaRPr>
                </a:p>
              </p:txBody>
            </p:sp>
            <p:sp>
              <p:nvSpPr>
                <p:cNvPr id="383" name="Round Same Side Corner Rectangle 382"/>
                <p:cNvSpPr/>
                <p:nvPr/>
              </p:nvSpPr>
              <p:spPr>
                <a:xfrm>
                  <a:off x="7089718" y="2603627"/>
                  <a:ext cx="435552" cy="167954"/>
                </a:xfrm>
                <a:prstGeom prst="round2SameRect">
                  <a:avLst>
                    <a:gd name="adj1" fmla="val 50000"/>
                    <a:gd name="adj2" fmla="val 0"/>
                  </a:avLst>
                </a:prstGeom>
                <a:solidFill>
                  <a:schemeClr val="bg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a:ln>
                      <a:solidFill>
                        <a:schemeClr val="bg1"/>
                      </a:solidFill>
                    </a:ln>
                    <a:solidFill>
                      <a:schemeClr val="accent1"/>
                    </a:solidFill>
                  </a:endParaRPr>
                </a:p>
              </p:txBody>
            </p:sp>
          </p:grpSp>
          <p:grpSp>
            <p:nvGrpSpPr>
              <p:cNvPr id="379" name="Group 378"/>
              <p:cNvGrpSpPr/>
              <p:nvPr/>
            </p:nvGrpSpPr>
            <p:grpSpPr>
              <a:xfrm>
                <a:off x="7368061" y="1584224"/>
                <a:ext cx="435552" cy="1192800"/>
                <a:chOff x="7089718" y="1578781"/>
                <a:chExt cx="435552" cy="1192800"/>
              </a:xfrm>
            </p:grpSpPr>
            <p:sp>
              <p:nvSpPr>
                <p:cNvPr id="380" name="Rounded Rectangle 379"/>
                <p:cNvSpPr/>
                <p:nvPr/>
              </p:nvSpPr>
              <p:spPr>
                <a:xfrm>
                  <a:off x="7192772" y="1578781"/>
                  <a:ext cx="216886" cy="1003466"/>
                </a:xfrm>
                <a:prstGeom prst="roundRect">
                  <a:avLst>
                    <a:gd name="adj" fmla="val 35898"/>
                  </a:avLst>
                </a:prstGeom>
                <a:solidFill>
                  <a:schemeClr val="bg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a:solidFill>
                      <a:schemeClr val="bg1"/>
                    </a:solidFill>
                  </a:endParaRPr>
                </a:p>
              </p:txBody>
            </p:sp>
            <p:sp>
              <p:nvSpPr>
                <p:cNvPr id="381" name="Round Same Side Corner Rectangle 380"/>
                <p:cNvSpPr/>
                <p:nvPr/>
              </p:nvSpPr>
              <p:spPr>
                <a:xfrm>
                  <a:off x="7089718" y="2603627"/>
                  <a:ext cx="435552" cy="167954"/>
                </a:xfrm>
                <a:prstGeom prst="round2SameRect">
                  <a:avLst>
                    <a:gd name="adj1" fmla="val 50000"/>
                    <a:gd name="adj2" fmla="val 0"/>
                  </a:avLst>
                </a:prstGeom>
                <a:solidFill>
                  <a:schemeClr val="bg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a:ln>
                      <a:solidFill>
                        <a:schemeClr val="bg1"/>
                      </a:solidFill>
                    </a:ln>
                    <a:solidFill>
                      <a:schemeClr val="bg1"/>
                    </a:solidFill>
                  </a:endParaRPr>
                </a:p>
              </p:txBody>
            </p:sp>
          </p:grpSp>
        </p:grpSp>
      </p:grpSp>
      <p:grpSp>
        <p:nvGrpSpPr>
          <p:cNvPr id="39" name="Group 38"/>
          <p:cNvGrpSpPr/>
          <p:nvPr/>
        </p:nvGrpSpPr>
        <p:grpSpPr>
          <a:xfrm>
            <a:off x="2034755" y="2575651"/>
            <a:ext cx="1224000" cy="323007"/>
            <a:chOff x="2034755" y="2575651"/>
            <a:chExt cx="1224000" cy="323007"/>
          </a:xfrm>
          <a:solidFill>
            <a:schemeClr val="accent6"/>
          </a:solidFill>
        </p:grpSpPr>
        <p:sp>
          <p:nvSpPr>
            <p:cNvPr id="392" name="Round Diagonal Corner Rectangle 216"/>
            <p:cNvSpPr/>
            <p:nvPr/>
          </p:nvSpPr>
          <p:spPr>
            <a:xfrm>
              <a:off x="2034755" y="2575651"/>
              <a:ext cx="1224000" cy="323007"/>
            </a:xfrm>
            <a:prstGeom prst="round2DiagRect">
              <a:avLst>
                <a:gd name="adj1" fmla="val 21773"/>
                <a:gd name="adj2" fmla="val 0"/>
              </a:avLst>
            </a:prstGeom>
            <a:grp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rPr>
                <a:t>Low </a:t>
              </a:r>
              <a:r>
                <a:rPr lang="en-US" sz="800" kern="0" dirty="0" smtClean="0">
                  <a:solidFill>
                    <a:srgbClr val="FFFFFF"/>
                  </a:solidFill>
                  <a:latin typeface="Arial" panose="020B0604020202020204"/>
                </a:rPr>
                <a:t>code a</a:t>
              </a:r>
              <a:r>
                <a:rPr kumimoji="0" lang="en-US" sz="800" b="0" i="0" u="none" strike="noStrike" kern="0" cap="none" spc="0" normalizeH="0" baseline="0" noProof="0" dirty="0" smtClean="0">
                  <a:ln>
                    <a:noFill/>
                  </a:ln>
                  <a:solidFill>
                    <a:srgbClr val="FFFFFF"/>
                  </a:solidFill>
                  <a:effectLst/>
                  <a:uLnTx/>
                  <a:uFillTx/>
                  <a:latin typeface="Arial" panose="020B0604020202020204"/>
                </a:rPr>
                <a:t>pp</a:t>
              </a:r>
            </a:p>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rPr>
                <a:t>development</a:t>
              </a:r>
            </a:p>
          </p:txBody>
        </p:sp>
        <p:grpSp>
          <p:nvGrpSpPr>
            <p:cNvPr id="393" name="Group 392"/>
            <p:cNvGrpSpPr/>
            <p:nvPr/>
          </p:nvGrpSpPr>
          <p:grpSpPr>
            <a:xfrm>
              <a:off x="2116760" y="2667285"/>
              <a:ext cx="170144" cy="171063"/>
              <a:chOff x="4902196" y="2401888"/>
              <a:chExt cx="587379" cy="590554"/>
            </a:xfrm>
            <a:grpFill/>
          </p:grpSpPr>
          <p:sp>
            <p:nvSpPr>
              <p:cNvPr id="394" name="Rectangle 43"/>
              <p:cNvSpPr>
                <a:spLocks noChangeArrowheads="1"/>
              </p:cNvSpPr>
              <p:nvPr/>
            </p:nvSpPr>
            <p:spPr bwMode="auto">
              <a:xfrm>
                <a:off x="4902196" y="2744791"/>
                <a:ext cx="244474" cy="2476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5" name="Freeform 44"/>
              <p:cNvSpPr>
                <a:spLocks/>
              </p:cNvSpPr>
              <p:nvPr/>
            </p:nvSpPr>
            <p:spPr bwMode="auto">
              <a:xfrm>
                <a:off x="4924425" y="2401888"/>
                <a:ext cx="244475" cy="247650"/>
              </a:xfrm>
              <a:custGeom>
                <a:avLst/>
                <a:gdLst>
                  <a:gd name="T0" fmla="*/ 0 w 154"/>
                  <a:gd name="T1" fmla="*/ 156 h 156"/>
                  <a:gd name="T2" fmla="*/ 0 w 154"/>
                  <a:gd name="T3" fmla="*/ 0 h 156"/>
                  <a:gd name="T4" fmla="*/ 154 w 154"/>
                  <a:gd name="T5" fmla="*/ 0 h 156"/>
                </a:gdLst>
                <a:ahLst/>
                <a:cxnLst>
                  <a:cxn ang="0">
                    <a:pos x="T0" y="T1"/>
                  </a:cxn>
                  <a:cxn ang="0">
                    <a:pos x="T2" y="T3"/>
                  </a:cxn>
                  <a:cxn ang="0">
                    <a:pos x="T4" y="T5"/>
                  </a:cxn>
                </a:cxnLst>
                <a:rect l="0" t="0" r="r" b="b"/>
                <a:pathLst>
                  <a:path w="154" h="156">
                    <a:moveTo>
                      <a:pt x="0" y="156"/>
                    </a:moveTo>
                    <a:lnTo>
                      <a:pt x="0" y="0"/>
                    </a:lnTo>
                    <a:lnTo>
                      <a:pt x="154" y="0"/>
                    </a:lnTo>
                  </a:path>
                </a:pathLst>
              </a:custGeom>
              <a:grpFill/>
              <a:ln w="12700">
                <a:solidFill>
                  <a:srgbClr val="FFFFFF"/>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96" name="Freeform 45"/>
              <p:cNvSpPr>
                <a:spLocks/>
              </p:cNvSpPr>
              <p:nvPr/>
            </p:nvSpPr>
            <p:spPr bwMode="auto">
              <a:xfrm>
                <a:off x="5245100" y="2401888"/>
                <a:ext cx="244475" cy="247650"/>
              </a:xfrm>
              <a:custGeom>
                <a:avLst/>
                <a:gdLst>
                  <a:gd name="T0" fmla="*/ 0 w 154"/>
                  <a:gd name="T1" fmla="*/ 0 h 156"/>
                  <a:gd name="T2" fmla="*/ 154 w 154"/>
                  <a:gd name="T3" fmla="*/ 0 h 156"/>
                  <a:gd name="T4" fmla="*/ 154 w 154"/>
                  <a:gd name="T5" fmla="*/ 156 h 156"/>
                </a:gdLst>
                <a:ahLst/>
                <a:cxnLst>
                  <a:cxn ang="0">
                    <a:pos x="T0" y="T1"/>
                  </a:cxn>
                  <a:cxn ang="0">
                    <a:pos x="T2" y="T3"/>
                  </a:cxn>
                  <a:cxn ang="0">
                    <a:pos x="T4" y="T5"/>
                  </a:cxn>
                </a:cxnLst>
                <a:rect l="0" t="0" r="r" b="b"/>
                <a:pathLst>
                  <a:path w="154" h="156">
                    <a:moveTo>
                      <a:pt x="0" y="0"/>
                    </a:moveTo>
                    <a:lnTo>
                      <a:pt x="154" y="0"/>
                    </a:lnTo>
                    <a:lnTo>
                      <a:pt x="154" y="156"/>
                    </a:lnTo>
                  </a:path>
                </a:pathLst>
              </a:custGeom>
              <a:grpFill/>
              <a:ln w="12700">
                <a:solidFill>
                  <a:srgbClr val="FFFFFF"/>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97" name="Freeform 46"/>
              <p:cNvSpPr>
                <a:spLocks/>
              </p:cNvSpPr>
              <p:nvPr/>
            </p:nvSpPr>
            <p:spPr bwMode="auto">
              <a:xfrm>
                <a:off x="5245100" y="2722563"/>
                <a:ext cx="244475" cy="247650"/>
              </a:xfrm>
              <a:custGeom>
                <a:avLst/>
                <a:gdLst>
                  <a:gd name="T0" fmla="*/ 154 w 154"/>
                  <a:gd name="T1" fmla="*/ 0 h 156"/>
                  <a:gd name="T2" fmla="*/ 154 w 154"/>
                  <a:gd name="T3" fmla="*/ 156 h 156"/>
                  <a:gd name="T4" fmla="*/ 0 w 154"/>
                  <a:gd name="T5" fmla="*/ 156 h 156"/>
                </a:gdLst>
                <a:ahLst/>
                <a:cxnLst>
                  <a:cxn ang="0">
                    <a:pos x="T0" y="T1"/>
                  </a:cxn>
                  <a:cxn ang="0">
                    <a:pos x="T2" y="T3"/>
                  </a:cxn>
                  <a:cxn ang="0">
                    <a:pos x="T4" y="T5"/>
                  </a:cxn>
                </a:cxnLst>
                <a:rect l="0" t="0" r="r" b="b"/>
                <a:pathLst>
                  <a:path w="154" h="156">
                    <a:moveTo>
                      <a:pt x="154" y="0"/>
                    </a:moveTo>
                    <a:lnTo>
                      <a:pt x="154" y="156"/>
                    </a:lnTo>
                    <a:lnTo>
                      <a:pt x="0" y="156"/>
                    </a:lnTo>
                  </a:path>
                </a:pathLst>
              </a:custGeom>
              <a:grpFill/>
              <a:ln w="12700">
                <a:solidFill>
                  <a:srgbClr val="FFFFFF"/>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48" name="Group 47"/>
          <p:cNvGrpSpPr/>
          <p:nvPr/>
        </p:nvGrpSpPr>
        <p:grpSpPr>
          <a:xfrm>
            <a:off x="2034755" y="1639560"/>
            <a:ext cx="1224000" cy="323007"/>
            <a:chOff x="2034755" y="1639560"/>
            <a:chExt cx="1224000" cy="323007"/>
          </a:xfrm>
          <a:solidFill>
            <a:schemeClr val="accent6"/>
          </a:solidFill>
        </p:grpSpPr>
        <p:sp>
          <p:nvSpPr>
            <p:cNvPr id="399" name="Round Diagonal Corner Rectangle 216"/>
            <p:cNvSpPr/>
            <p:nvPr/>
          </p:nvSpPr>
          <p:spPr>
            <a:xfrm>
              <a:off x="2034755" y="1639560"/>
              <a:ext cx="1224000" cy="323007"/>
            </a:xfrm>
            <a:prstGeom prst="round2DiagRect">
              <a:avLst>
                <a:gd name="adj1" fmla="val 21773"/>
                <a:gd name="adj2" fmla="val 0"/>
              </a:avLst>
            </a:prstGeom>
            <a:grp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rPr>
                <a:t>Visual</a:t>
              </a:r>
            </a:p>
            <a:p>
              <a:pPr marL="355600" marR="0" lvl="0" indent="0" defTabSz="914400" eaLnBrk="1" fontAlgn="auto" latinLnBrk="0" hangingPunct="1">
                <a:lnSpc>
                  <a:spcPct val="100000"/>
                </a:lnSpc>
                <a:spcBef>
                  <a:spcPts val="0"/>
                </a:spcBef>
                <a:spcAft>
                  <a:spcPts val="0"/>
                </a:spcAft>
                <a:buClrTx/>
                <a:buSzTx/>
                <a:buFontTx/>
                <a:buNone/>
                <a:tabLst/>
                <a:defRPr/>
              </a:pPr>
              <a:r>
                <a:rPr lang="en-US" sz="800" kern="0" dirty="0" smtClean="0">
                  <a:solidFill>
                    <a:srgbClr val="FFFFFF"/>
                  </a:solidFill>
                  <a:latin typeface="Arial" panose="020B0604020202020204"/>
                </a:rPr>
                <a:t>analytics</a:t>
              </a:r>
              <a:endParaRPr kumimoji="0" lang="en-US" sz="800" b="0" i="0" u="none" strike="noStrike" kern="0" cap="none" spc="0" normalizeH="0" baseline="0" noProof="0" dirty="0" smtClean="0">
                <a:ln>
                  <a:noFill/>
                </a:ln>
                <a:solidFill>
                  <a:srgbClr val="FFFFFF"/>
                </a:solidFill>
                <a:effectLst/>
                <a:uLnTx/>
                <a:uFillTx/>
                <a:latin typeface="Arial" panose="020B0604020202020204"/>
              </a:endParaRPr>
            </a:p>
          </p:txBody>
        </p:sp>
        <p:pic>
          <p:nvPicPr>
            <p:cNvPr id="400" name="Picture 164" descr="C:\Users\luj\Dropbox\SAG WORK\SAG WORK\SAG_PPT\Graphics Library_PPT\icons\icon35.png"/>
            <p:cNvPicPr>
              <a:picLocks noChangeAspect="1" noChangeArrowheads="1"/>
            </p:cNvPicPr>
            <p:nvPr/>
          </p:nvPicPr>
          <p:blipFill>
            <a:blip r:embed="rId23" cstate="print"/>
            <a:stretch>
              <a:fillRect/>
            </a:stretch>
          </p:blipFill>
          <p:spPr bwMode="auto">
            <a:xfrm>
              <a:off x="2118342" y="1701763"/>
              <a:ext cx="223854" cy="223854"/>
            </a:xfrm>
            <a:prstGeom prst="rect">
              <a:avLst/>
            </a:prstGeom>
            <a:grpFill/>
            <a:extLst/>
          </p:spPr>
        </p:pic>
      </p:grpSp>
      <p:grpSp>
        <p:nvGrpSpPr>
          <p:cNvPr id="47" name="Group 46"/>
          <p:cNvGrpSpPr/>
          <p:nvPr/>
        </p:nvGrpSpPr>
        <p:grpSpPr>
          <a:xfrm>
            <a:off x="3333451" y="1639560"/>
            <a:ext cx="1224000" cy="323007"/>
            <a:chOff x="3333451" y="1639560"/>
            <a:chExt cx="1224000" cy="323007"/>
          </a:xfrm>
          <a:solidFill>
            <a:schemeClr val="accent6"/>
          </a:solidFill>
        </p:grpSpPr>
        <p:sp>
          <p:nvSpPr>
            <p:cNvPr id="402" name="Round Diagonal Corner Rectangle 216"/>
            <p:cNvSpPr/>
            <p:nvPr/>
          </p:nvSpPr>
          <p:spPr>
            <a:xfrm>
              <a:off x="3333451" y="1639560"/>
              <a:ext cx="1224000" cy="323007"/>
            </a:xfrm>
            <a:prstGeom prst="round2DiagRect">
              <a:avLst>
                <a:gd name="adj1" fmla="val 21773"/>
                <a:gd name="adj2" fmla="val 0"/>
              </a:avLst>
            </a:prstGeom>
            <a:grp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In-Memory </a:t>
              </a:r>
              <a:b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b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store</a:t>
              </a:r>
              <a:r>
                <a:rPr kumimoji="0" lang="en-US" sz="800" b="0" i="0" u="none" strike="noStrike" kern="0" cap="none" spc="0" normalizeH="0" noProof="0" dirty="0" smtClean="0">
                  <a:ln>
                    <a:noFill/>
                  </a:ln>
                  <a:solidFill>
                    <a:srgbClr val="FFFFFF"/>
                  </a:solidFill>
                  <a:effectLst/>
                  <a:uLnTx/>
                  <a:uFillTx/>
                  <a:latin typeface="Arial" panose="020B0604020202020204"/>
                  <a:ea typeface="+mn-ea"/>
                  <a:cs typeface="+mn-cs"/>
                </a:rPr>
                <a:t> &amp; compute</a:t>
              </a:r>
              <a:endPar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endParaRPr>
            </a:p>
          </p:txBody>
        </p:sp>
        <p:pic>
          <p:nvPicPr>
            <p:cNvPr id="403" name="Picture 164" descr="C:\Users\luj\Dropbox\SAG WORK\SAG WORK\SAG_PPT\Graphics Library_PPT\icons\icon35.png"/>
            <p:cNvPicPr>
              <a:picLocks noChangeAspect="1" noChangeArrowheads="1"/>
            </p:cNvPicPr>
            <p:nvPr/>
          </p:nvPicPr>
          <p:blipFill>
            <a:blip r:embed="rId24" cstate="print"/>
            <a:stretch>
              <a:fillRect/>
            </a:stretch>
          </p:blipFill>
          <p:spPr bwMode="auto">
            <a:xfrm>
              <a:off x="3437152" y="1711938"/>
              <a:ext cx="203504" cy="203504"/>
            </a:xfrm>
            <a:prstGeom prst="rect">
              <a:avLst/>
            </a:prstGeom>
            <a:grpFill/>
            <a:extLst/>
          </p:spPr>
        </p:pic>
      </p:grpSp>
      <p:grpSp>
        <p:nvGrpSpPr>
          <p:cNvPr id="51" name="Group 50"/>
          <p:cNvGrpSpPr/>
          <p:nvPr/>
        </p:nvGrpSpPr>
        <p:grpSpPr>
          <a:xfrm>
            <a:off x="4632147" y="1252015"/>
            <a:ext cx="1224000" cy="323007"/>
            <a:chOff x="4632147" y="1252015"/>
            <a:chExt cx="1224000" cy="323007"/>
          </a:xfrm>
        </p:grpSpPr>
        <p:sp>
          <p:nvSpPr>
            <p:cNvPr id="405" name="Round Diagonal Corner Rectangle 216"/>
            <p:cNvSpPr/>
            <p:nvPr/>
          </p:nvSpPr>
          <p:spPr>
            <a:xfrm>
              <a:off x="4632147" y="1252015"/>
              <a:ext cx="1224000" cy="323007"/>
            </a:xfrm>
            <a:prstGeom prst="round2DiagRect">
              <a:avLst>
                <a:gd name="adj1" fmla="val 21773"/>
                <a:gd name="adj2" fmla="val 0"/>
              </a:avLst>
            </a:prstGeom>
            <a:solidFill>
              <a:schemeClr val="bg2"/>
            </a:solid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55600" lvl="0" defTabSz="914400">
                <a:defRPr/>
              </a:pPr>
              <a:r>
                <a:rPr lang="en-US" sz="800" kern="0" dirty="0" smtClean="0">
                  <a:solidFill>
                    <a:srgbClr val="FFFFFF"/>
                  </a:solidFill>
                </a:rPr>
                <a:t>Machine</a:t>
              </a:r>
            </a:p>
            <a:p>
              <a:pPr marL="355600" lvl="0" defTabSz="914400">
                <a:defRPr/>
              </a:pPr>
              <a:r>
                <a:rPr lang="en-US" sz="800" kern="0" dirty="0" smtClean="0">
                  <a:solidFill>
                    <a:srgbClr val="FFFFFF"/>
                  </a:solidFill>
                </a:rPr>
                <a:t>learning</a:t>
              </a:r>
              <a:endParaRPr kumimoji="0" lang="en-US" sz="800" b="0" i="0" u="none" strike="noStrike" kern="0" cap="none" spc="0" normalizeH="0" baseline="0" noProof="0" dirty="0" smtClean="0">
                <a:ln>
                  <a:noFill/>
                </a:ln>
                <a:solidFill>
                  <a:srgbClr val="FFFFFF"/>
                </a:solidFill>
                <a:effectLst/>
                <a:uLnTx/>
                <a:uFillTx/>
                <a:latin typeface="Arial" panose="020B0604020202020204"/>
              </a:endParaRPr>
            </a:p>
          </p:txBody>
        </p:sp>
        <p:grpSp>
          <p:nvGrpSpPr>
            <p:cNvPr id="406" name="Group 317"/>
            <p:cNvGrpSpPr/>
            <p:nvPr/>
          </p:nvGrpSpPr>
          <p:grpSpPr>
            <a:xfrm>
              <a:off x="4725866" y="1308083"/>
              <a:ext cx="192261" cy="237512"/>
              <a:chOff x="-1811338" y="1327150"/>
              <a:chExt cx="1490663" cy="2025650"/>
            </a:xfrm>
            <a:solidFill>
              <a:schemeClr val="bg1"/>
            </a:solidFill>
          </p:grpSpPr>
          <p:sp>
            <p:nvSpPr>
              <p:cNvPr id="407" name="Oval 12"/>
              <p:cNvSpPr>
                <a:spLocks noChangeArrowheads="1"/>
              </p:cNvSpPr>
              <p:nvPr/>
            </p:nvSpPr>
            <p:spPr bwMode="auto">
              <a:xfrm>
                <a:off x="-1069975" y="1893888"/>
                <a:ext cx="180975" cy="1841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8" name="Freeform 13"/>
              <p:cNvSpPr>
                <a:spLocks noEditPoints="1"/>
              </p:cNvSpPr>
              <p:nvPr/>
            </p:nvSpPr>
            <p:spPr bwMode="auto">
              <a:xfrm>
                <a:off x="-1811338" y="1327150"/>
                <a:ext cx="1490663" cy="2025650"/>
              </a:xfrm>
              <a:custGeom>
                <a:avLst/>
                <a:gdLst>
                  <a:gd name="T0" fmla="*/ 398 w 398"/>
                  <a:gd name="T1" fmla="*/ 176 h 540"/>
                  <a:gd name="T2" fmla="*/ 46 w 398"/>
                  <a:gd name="T3" fmla="*/ 176 h 540"/>
                  <a:gd name="T4" fmla="*/ 46 w 398"/>
                  <a:gd name="T5" fmla="*/ 194 h 540"/>
                  <a:gd name="T6" fmla="*/ 46 w 398"/>
                  <a:gd name="T7" fmla="*/ 314 h 540"/>
                  <a:gd name="T8" fmla="*/ 150 w 398"/>
                  <a:gd name="T9" fmla="*/ 419 h 540"/>
                  <a:gd name="T10" fmla="*/ 380 w 398"/>
                  <a:gd name="T11" fmla="*/ 484 h 540"/>
                  <a:gd name="T12" fmla="*/ 379 w 398"/>
                  <a:gd name="T13" fmla="*/ 255 h 540"/>
                  <a:gd name="T14" fmla="*/ 309 w 398"/>
                  <a:gd name="T15" fmla="*/ 189 h 540"/>
                  <a:gd name="T16" fmla="*/ 304 w 398"/>
                  <a:gd name="T17" fmla="*/ 208 h 540"/>
                  <a:gd name="T18" fmla="*/ 323 w 398"/>
                  <a:gd name="T19" fmla="*/ 224 h 540"/>
                  <a:gd name="T20" fmla="*/ 291 w 398"/>
                  <a:gd name="T21" fmla="*/ 231 h 540"/>
                  <a:gd name="T22" fmla="*/ 277 w 398"/>
                  <a:gd name="T23" fmla="*/ 245 h 540"/>
                  <a:gd name="T24" fmla="*/ 285 w 398"/>
                  <a:gd name="T25" fmla="*/ 268 h 540"/>
                  <a:gd name="T26" fmla="*/ 254 w 398"/>
                  <a:gd name="T27" fmla="*/ 258 h 540"/>
                  <a:gd name="T28" fmla="*/ 235 w 398"/>
                  <a:gd name="T29" fmla="*/ 263 h 540"/>
                  <a:gd name="T30" fmla="*/ 230 w 398"/>
                  <a:gd name="T31" fmla="*/ 288 h 540"/>
                  <a:gd name="T32" fmla="*/ 209 w 398"/>
                  <a:gd name="T33" fmla="*/ 263 h 540"/>
                  <a:gd name="T34" fmla="*/ 190 w 398"/>
                  <a:gd name="T35" fmla="*/ 258 h 540"/>
                  <a:gd name="T36" fmla="*/ 173 w 398"/>
                  <a:gd name="T37" fmla="*/ 277 h 540"/>
                  <a:gd name="T38" fmla="*/ 167 w 398"/>
                  <a:gd name="T39" fmla="*/ 244 h 540"/>
                  <a:gd name="T40" fmla="*/ 153 w 398"/>
                  <a:gd name="T41" fmla="*/ 231 h 540"/>
                  <a:gd name="T42" fmla="*/ 129 w 398"/>
                  <a:gd name="T43" fmla="*/ 239 h 540"/>
                  <a:gd name="T44" fmla="*/ 140 w 398"/>
                  <a:gd name="T45" fmla="*/ 208 h 540"/>
                  <a:gd name="T46" fmla="*/ 135 w 398"/>
                  <a:gd name="T47" fmla="*/ 188 h 540"/>
                  <a:gd name="T48" fmla="*/ 110 w 398"/>
                  <a:gd name="T49" fmla="*/ 184 h 540"/>
                  <a:gd name="T50" fmla="*/ 135 w 398"/>
                  <a:gd name="T51" fmla="*/ 162 h 540"/>
                  <a:gd name="T52" fmla="*/ 140 w 398"/>
                  <a:gd name="T53" fmla="*/ 143 h 540"/>
                  <a:gd name="T54" fmla="*/ 121 w 398"/>
                  <a:gd name="T55" fmla="*/ 127 h 540"/>
                  <a:gd name="T56" fmla="*/ 153 w 398"/>
                  <a:gd name="T57" fmla="*/ 120 h 540"/>
                  <a:gd name="T58" fmla="*/ 167 w 398"/>
                  <a:gd name="T59" fmla="*/ 106 h 540"/>
                  <a:gd name="T60" fmla="*/ 159 w 398"/>
                  <a:gd name="T61" fmla="*/ 83 h 540"/>
                  <a:gd name="T62" fmla="*/ 190 w 398"/>
                  <a:gd name="T63" fmla="*/ 93 h 540"/>
                  <a:gd name="T64" fmla="*/ 209 w 398"/>
                  <a:gd name="T65" fmla="*/ 88 h 540"/>
                  <a:gd name="T66" fmla="*/ 214 w 398"/>
                  <a:gd name="T67" fmla="*/ 63 h 540"/>
                  <a:gd name="T68" fmla="*/ 235 w 398"/>
                  <a:gd name="T69" fmla="*/ 88 h 540"/>
                  <a:gd name="T70" fmla="*/ 255 w 398"/>
                  <a:gd name="T71" fmla="*/ 93 h 540"/>
                  <a:gd name="T72" fmla="*/ 271 w 398"/>
                  <a:gd name="T73" fmla="*/ 74 h 540"/>
                  <a:gd name="T74" fmla="*/ 277 w 398"/>
                  <a:gd name="T75" fmla="*/ 107 h 540"/>
                  <a:gd name="T76" fmla="*/ 291 w 398"/>
                  <a:gd name="T77" fmla="*/ 121 h 540"/>
                  <a:gd name="T78" fmla="*/ 315 w 398"/>
                  <a:gd name="T79" fmla="*/ 112 h 540"/>
                  <a:gd name="T80" fmla="*/ 304 w 398"/>
                  <a:gd name="T81" fmla="*/ 143 h 540"/>
                  <a:gd name="T82" fmla="*/ 309 w 398"/>
                  <a:gd name="T83" fmla="*/ 163 h 540"/>
                  <a:gd name="T84" fmla="*/ 334 w 398"/>
                  <a:gd name="T85" fmla="*/ 167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98" h="540">
                    <a:moveTo>
                      <a:pt x="379" y="255"/>
                    </a:moveTo>
                    <a:cubicBezTo>
                      <a:pt x="391" y="231"/>
                      <a:pt x="398" y="204"/>
                      <a:pt x="398" y="176"/>
                    </a:cubicBezTo>
                    <a:cubicBezTo>
                      <a:pt x="398" y="78"/>
                      <a:pt x="319" y="0"/>
                      <a:pt x="222" y="0"/>
                    </a:cubicBezTo>
                    <a:cubicBezTo>
                      <a:pt x="125" y="0"/>
                      <a:pt x="46" y="78"/>
                      <a:pt x="46" y="176"/>
                    </a:cubicBezTo>
                    <a:cubicBezTo>
                      <a:pt x="46" y="176"/>
                      <a:pt x="46" y="176"/>
                      <a:pt x="46" y="176"/>
                    </a:cubicBezTo>
                    <a:cubicBezTo>
                      <a:pt x="46" y="194"/>
                      <a:pt x="46" y="194"/>
                      <a:pt x="46" y="194"/>
                    </a:cubicBezTo>
                    <a:cubicBezTo>
                      <a:pt x="0" y="314"/>
                      <a:pt x="0" y="314"/>
                      <a:pt x="0" y="314"/>
                    </a:cubicBezTo>
                    <a:cubicBezTo>
                      <a:pt x="46" y="314"/>
                      <a:pt x="46" y="314"/>
                      <a:pt x="46" y="314"/>
                    </a:cubicBezTo>
                    <a:cubicBezTo>
                      <a:pt x="56" y="425"/>
                      <a:pt x="56" y="425"/>
                      <a:pt x="56" y="425"/>
                    </a:cubicBezTo>
                    <a:cubicBezTo>
                      <a:pt x="150" y="419"/>
                      <a:pt x="150" y="419"/>
                      <a:pt x="150" y="419"/>
                    </a:cubicBezTo>
                    <a:cubicBezTo>
                      <a:pt x="162" y="540"/>
                      <a:pt x="162" y="540"/>
                      <a:pt x="162" y="540"/>
                    </a:cubicBezTo>
                    <a:cubicBezTo>
                      <a:pt x="380" y="484"/>
                      <a:pt x="380" y="484"/>
                      <a:pt x="380" y="484"/>
                    </a:cubicBezTo>
                    <a:cubicBezTo>
                      <a:pt x="343" y="343"/>
                      <a:pt x="343" y="343"/>
                      <a:pt x="343" y="343"/>
                    </a:cubicBezTo>
                    <a:lnTo>
                      <a:pt x="379" y="255"/>
                    </a:lnTo>
                    <a:close/>
                    <a:moveTo>
                      <a:pt x="334" y="184"/>
                    </a:moveTo>
                    <a:cubicBezTo>
                      <a:pt x="309" y="189"/>
                      <a:pt x="309" y="189"/>
                      <a:pt x="309" y="189"/>
                    </a:cubicBezTo>
                    <a:cubicBezTo>
                      <a:pt x="309" y="188"/>
                      <a:pt x="309" y="188"/>
                      <a:pt x="309" y="188"/>
                    </a:cubicBezTo>
                    <a:cubicBezTo>
                      <a:pt x="308" y="195"/>
                      <a:pt x="307" y="202"/>
                      <a:pt x="304" y="208"/>
                    </a:cubicBezTo>
                    <a:cubicBezTo>
                      <a:pt x="304" y="208"/>
                      <a:pt x="304" y="208"/>
                      <a:pt x="304" y="208"/>
                    </a:cubicBezTo>
                    <a:cubicBezTo>
                      <a:pt x="323" y="224"/>
                      <a:pt x="323" y="224"/>
                      <a:pt x="323" y="224"/>
                    </a:cubicBezTo>
                    <a:cubicBezTo>
                      <a:pt x="315" y="239"/>
                      <a:pt x="315" y="239"/>
                      <a:pt x="315" y="239"/>
                    </a:cubicBezTo>
                    <a:cubicBezTo>
                      <a:pt x="291" y="231"/>
                      <a:pt x="291" y="231"/>
                      <a:pt x="291" y="231"/>
                    </a:cubicBezTo>
                    <a:cubicBezTo>
                      <a:pt x="291" y="230"/>
                      <a:pt x="291" y="230"/>
                      <a:pt x="291" y="230"/>
                    </a:cubicBezTo>
                    <a:cubicBezTo>
                      <a:pt x="287" y="236"/>
                      <a:pt x="282" y="240"/>
                      <a:pt x="277" y="245"/>
                    </a:cubicBezTo>
                    <a:cubicBezTo>
                      <a:pt x="277" y="244"/>
                      <a:pt x="277" y="244"/>
                      <a:pt x="277" y="244"/>
                    </a:cubicBezTo>
                    <a:cubicBezTo>
                      <a:pt x="285" y="268"/>
                      <a:pt x="285" y="268"/>
                      <a:pt x="285" y="268"/>
                    </a:cubicBezTo>
                    <a:cubicBezTo>
                      <a:pt x="271" y="277"/>
                      <a:pt x="271" y="277"/>
                      <a:pt x="271" y="277"/>
                    </a:cubicBezTo>
                    <a:cubicBezTo>
                      <a:pt x="254" y="258"/>
                      <a:pt x="254" y="258"/>
                      <a:pt x="254" y="258"/>
                    </a:cubicBezTo>
                    <a:cubicBezTo>
                      <a:pt x="254" y="258"/>
                      <a:pt x="254" y="258"/>
                      <a:pt x="254" y="258"/>
                    </a:cubicBezTo>
                    <a:cubicBezTo>
                      <a:pt x="248" y="260"/>
                      <a:pt x="242" y="262"/>
                      <a:pt x="235" y="263"/>
                    </a:cubicBezTo>
                    <a:cubicBezTo>
                      <a:pt x="235" y="263"/>
                      <a:pt x="235" y="263"/>
                      <a:pt x="235" y="263"/>
                    </a:cubicBezTo>
                    <a:cubicBezTo>
                      <a:pt x="230" y="288"/>
                      <a:pt x="230" y="288"/>
                      <a:pt x="230" y="288"/>
                    </a:cubicBezTo>
                    <a:cubicBezTo>
                      <a:pt x="214" y="288"/>
                      <a:pt x="214" y="288"/>
                      <a:pt x="214" y="288"/>
                    </a:cubicBezTo>
                    <a:cubicBezTo>
                      <a:pt x="209" y="263"/>
                      <a:pt x="209" y="263"/>
                      <a:pt x="209" y="263"/>
                    </a:cubicBezTo>
                    <a:cubicBezTo>
                      <a:pt x="209" y="263"/>
                      <a:pt x="209" y="263"/>
                      <a:pt x="209" y="263"/>
                    </a:cubicBezTo>
                    <a:cubicBezTo>
                      <a:pt x="202" y="262"/>
                      <a:pt x="196" y="260"/>
                      <a:pt x="190" y="258"/>
                    </a:cubicBezTo>
                    <a:cubicBezTo>
                      <a:pt x="190" y="258"/>
                      <a:pt x="190" y="258"/>
                      <a:pt x="190" y="258"/>
                    </a:cubicBezTo>
                    <a:cubicBezTo>
                      <a:pt x="173" y="277"/>
                      <a:pt x="173" y="277"/>
                      <a:pt x="173" y="277"/>
                    </a:cubicBezTo>
                    <a:cubicBezTo>
                      <a:pt x="159" y="268"/>
                      <a:pt x="159" y="268"/>
                      <a:pt x="159" y="268"/>
                    </a:cubicBezTo>
                    <a:cubicBezTo>
                      <a:pt x="167" y="244"/>
                      <a:pt x="167" y="244"/>
                      <a:pt x="167" y="244"/>
                    </a:cubicBezTo>
                    <a:cubicBezTo>
                      <a:pt x="167" y="245"/>
                      <a:pt x="167" y="245"/>
                      <a:pt x="167" y="245"/>
                    </a:cubicBezTo>
                    <a:cubicBezTo>
                      <a:pt x="162" y="240"/>
                      <a:pt x="157" y="236"/>
                      <a:pt x="153" y="231"/>
                    </a:cubicBezTo>
                    <a:cubicBezTo>
                      <a:pt x="153" y="231"/>
                      <a:pt x="153" y="231"/>
                      <a:pt x="153" y="231"/>
                    </a:cubicBezTo>
                    <a:cubicBezTo>
                      <a:pt x="129" y="239"/>
                      <a:pt x="129" y="239"/>
                      <a:pt x="129" y="239"/>
                    </a:cubicBezTo>
                    <a:cubicBezTo>
                      <a:pt x="121" y="224"/>
                      <a:pt x="121" y="224"/>
                      <a:pt x="121" y="224"/>
                    </a:cubicBezTo>
                    <a:cubicBezTo>
                      <a:pt x="140" y="208"/>
                      <a:pt x="140" y="208"/>
                      <a:pt x="140" y="208"/>
                    </a:cubicBezTo>
                    <a:cubicBezTo>
                      <a:pt x="140" y="208"/>
                      <a:pt x="140" y="208"/>
                      <a:pt x="140" y="208"/>
                    </a:cubicBezTo>
                    <a:cubicBezTo>
                      <a:pt x="137" y="202"/>
                      <a:pt x="136" y="195"/>
                      <a:pt x="135" y="188"/>
                    </a:cubicBezTo>
                    <a:cubicBezTo>
                      <a:pt x="135" y="189"/>
                      <a:pt x="135" y="189"/>
                      <a:pt x="135" y="189"/>
                    </a:cubicBezTo>
                    <a:cubicBezTo>
                      <a:pt x="110" y="184"/>
                      <a:pt x="110" y="184"/>
                      <a:pt x="110" y="184"/>
                    </a:cubicBezTo>
                    <a:cubicBezTo>
                      <a:pt x="110" y="167"/>
                      <a:pt x="110" y="167"/>
                      <a:pt x="110" y="167"/>
                    </a:cubicBezTo>
                    <a:cubicBezTo>
                      <a:pt x="135" y="162"/>
                      <a:pt x="135" y="162"/>
                      <a:pt x="135" y="162"/>
                    </a:cubicBezTo>
                    <a:cubicBezTo>
                      <a:pt x="135" y="163"/>
                      <a:pt x="135" y="163"/>
                      <a:pt x="135" y="163"/>
                    </a:cubicBezTo>
                    <a:cubicBezTo>
                      <a:pt x="136" y="156"/>
                      <a:pt x="137" y="149"/>
                      <a:pt x="140" y="143"/>
                    </a:cubicBezTo>
                    <a:cubicBezTo>
                      <a:pt x="140" y="143"/>
                      <a:pt x="140" y="143"/>
                      <a:pt x="140" y="143"/>
                    </a:cubicBezTo>
                    <a:cubicBezTo>
                      <a:pt x="121" y="127"/>
                      <a:pt x="121" y="127"/>
                      <a:pt x="121" y="127"/>
                    </a:cubicBezTo>
                    <a:cubicBezTo>
                      <a:pt x="129" y="112"/>
                      <a:pt x="129" y="112"/>
                      <a:pt x="129" y="112"/>
                    </a:cubicBezTo>
                    <a:cubicBezTo>
                      <a:pt x="153" y="120"/>
                      <a:pt x="153" y="120"/>
                      <a:pt x="153" y="120"/>
                    </a:cubicBezTo>
                    <a:cubicBezTo>
                      <a:pt x="153" y="120"/>
                      <a:pt x="153" y="120"/>
                      <a:pt x="153" y="120"/>
                    </a:cubicBezTo>
                    <a:cubicBezTo>
                      <a:pt x="157" y="115"/>
                      <a:pt x="162" y="111"/>
                      <a:pt x="167" y="106"/>
                    </a:cubicBezTo>
                    <a:cubicBezTo>
                      <a:pt x="167" y="107"/>
                      <a:pt x="167" y="107"/>
                      <a:pt x="167" y="107"/>
                    </a:cubicBezTo>
                    <a:cubicBezTo>
                      <a:pt x="159" y="83"/>
                      <a:pt x="159" y="83"/>
                      <a:pt x="159" y="83"/>
                    </a:cubicBezTo>
                    <a:cubicBezTo>
                      <a:pt x="173" y="74"/>
                      <a:pt x="173" y="74"/>
                      <a:pt x="173" y="74"/>
                    </a:cubicBezTo>
                    <a:cubicBezTo>
                      <a:pt x="190" y="93"/>
                      <a:pt x="190" y="93"/>
                      <a:pt x="190" y="93"/>
                    </a:cubicBezTo>
                    <a:cubicBezTo>
                      <a:pt x="189" y="93"/>
                      <a:pt x="189" y="93"/>
                      <a:pt x="189" y="93"/>
                    </a:cubicBezTo>
                    <a:cubicBezTo>
                      <a:pt x="196" y="91"/>
                      <a:pt x="202" y="89"/>
                      <a:pt x="209" y="88"/>
                    </a:cubicBezTo>
                    <a:cubicBezTo>
                      <a:pt x="209" y="88"/>
                      <a:pt x="209" y="88"/>
                      <a:pt x="209" y="88"/>
                    </a:cubicBezTo>
                    <a:cubicBezTo>
                      <a:pt x="214" y="63"/>
                      <a:pt x="214" y="63"/>
                      <a:pt x="214" y="63"/>
                    </a:cubicBezTo>
                    <a:cubicBezTo>
                      <a:pt x="230" y="63"/>
                      <a:pt x="230" y="63"/>
                      <a:pt x="230" y="63"/>
                    </a:cubicBezTo>
                    <a:cubicBezTo>
                      <a:pt x="235" y="88"/>
                      <a:pt x="235" y="88"/>
                      <a:pt x="235" y="88"/>
                    </a:cubicBezTo>
                    <a:cubicBezTo>
                      <a:pt x="235" y="88"/>
                      <a:pt x="235" y="88"/>
                      <a:pt x="235" y="88"/>
                    </a:cubicBezTo>
                    <a:cubicBezTo>
                      <a:pt x="242" y="89"/>
                      <a:pt x="248" y="91"/>
                      <a:pt x="255" y="93"/>
                    </a:cubicBezTo>
                    <a:cubicBezTo>
                      <a:pt x="254" y="93"/>
                      <a:pt x="254" y="93"/>
                      <a:pt x="254" y="93"/>
                    </a:cubicBezTo>
                    <a:cubicBezTo>
                      <a:pt x="271" y="74"/>
                      <a:pt x="271" y="74"/>
                      <a:pt x="271" y="74"/>
                    </a:cubicBezTo>
                    <a:cubicBezTo>
                      <a:pt x="285" y="83"/>
                      <a:pt x="285" y="83"/>
                      <a:pt x="285" y="83"/>
                    </a:cubicBezTo>
                    <a:cubicBezTo>
                      <a:pt x="277" y="107"/>
                      <a:pt x="277" y="107"/>
                      <a:pt x="277" y="107"/>
                    </a:cubicBezTo>
                    <a:cubicBezTo>
                      <a:pt x="277" y="106"/>
                      <a:pt x="277" y="106"/>
                      <a:pt x="277" y="106"/>
                    </a:cubicBezTo>
                    <a:cubicBezTo>
                      <a:pt x="282" y="111"/>
                      <a:pt x="287" y="115"/>
                      <a:pt x="291" y="121"/>
                    </a:cubicBezTo>
                    <a:cubicBezTo>
                      <a:pt x="291" y="120"/>
                      <a:pt x="291" y="120"/>
                      <a:pt x="291" y="120"/>
                    </a:cubicBezTo>
                    <a:cubicBezTo>
                      <a:pt x="315" y="112"/>
                      <a:pt x="315" y="112"/>
                      <a:pt x="315" y="112"/>
                    </a:cubicBezTo>
                    <a:cubicBezTo>
                      <a:pt x="323" y="127"/>
                      <a:pt x="323" y="127"/>
                      <a:pt x="323" y="127"/>
                    </a:cubicBezTo>
                    <a:cubicBezTo>
                      <a:pt x="304" y="143"/>
                      <a:pt x="304" y="143"/>
                      <a:pt x="304" y="143"/>
                    </a:cubicBezTo>
                    <a:cubicBezTo>
                      <a:pt x="304" y="143"/>
                      <a:pt x="304" y="143"/>
                      <a:pt x="304" y="143"/>
                    </a:cubicBezTo>
                    <a:cubicBezTo>
                      <a:pt x="307" y="149"/>
                      <a:pt x="308" y="156"/>
                      <a:pt x="309" y="163"/>
                    </a:cubicBezTo>
                    <a:cubicBezTo>
                      <a:pt x="309" y="162"/>
                      <a:pt x="309" y="162"/>
                      <a:pt x="309" y="162"/>
                    </a:cubicBezTo>
                    <a:cubicBezTo>
                      <a:pt x="334" y="167"/>
                      <a:pt x="334" y="167"/>
                      <a:pt x="334" y="167"/>
                    </a:cubicBezTo>
                    <a:lnTo>
                      <a:pt x="334" y="1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44" name="Group 43"/>
          <p:cNvGrpSpPr/>
          <p:nvPr/>
        </p:nvGrpSpPr>
        <p:grpSpPr>
          <a:xfrm>
            <a:off x="7229540" y="1639560"/>
            <a:ext cx="1224000" cy="323007"/>
            <a:chOff x="7229540" y="1639560"/>
            <a:chExt cx="1224000" cy="323007"/>
          </a:xfrm>
          <a:solidFill>
            <a:schemeClr val="accent6"/>
          </a:solidFill>
        </p:grpSpPr>
        <p:sp>
          <p:nvSpPr>
            <p:cNvPr id="410" name="Round Diagonal Corner Rectangle 216"/>
            <p:cNvSpPr/>
            <p:nvPr/>
          </p:nvSpPr>
          <p:spPr>
            <a:xfrm>
              <a:off x="7229540" y="1639560"/>
              <a:ext cx="1224000" cy="323007"/>
            </a:xfrm>
            <a:prstGeom prst="round2DiagRect">
              <a:avLst>
                <a:gd name="adj1" fmla="val 21773"/>
                <a:gd name="adj2" fmla="val 0"/>
              </a:avLst>
            </a:prstGeom>
            <a:grp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Event routing </a:t>
              </a:r>
              <a:b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br>
              <a:r>
                <a:rPr kumimoji="0" lang="en-US" sz="800" b="0" i="0" u="none" strike="noStrike" kern="0" cap="none" spc="0" normalizeH="0" baseline="0" noProof="0" dirty="0" smtClean="0">
                  <a:ln>
                    <a:noFill/>
                  </a:ln>
                  <a:solidFill>
                    <a:srgbClr val="FFFFFF"/>
                  </a:solidFill>
                  <a:effectLst/>
                  <a:uLnTx/>
                  <a:uFillTx/>
                  <a:latin typeface="Arial" panose="020B0604020202020204"/>
                  <a:ea typeface="+mn-ea"/>
                  <a:cs typeface="+mn-cs"/>
                </a:rPr>
                <a:t>&amp; persistence</a:t>
              </a:r>
            </a:p>
          </p:txBody>
        </p:sp>
        <p:grpSp>
          <p:nvGrpSpPr>
            <p:cNvPr id="411" name="Group 321"/>
            <p:cNvGrpSpPr/>
            <p:nvPr/>
          </p:nvGrpSpPr>
          <p:grpSpPr>
            <a:xfrm>
              <a:off x="7323307" y="1691186"/>
              <a:ext cx="219755" cy="219755"/>
              <a:chOff x="8967788" y="1871663"/>
              <a:chExt cx="619124" cy="619125"/>
            </a:xfrm>
            <a:grpFill/>
          </p:grpSpPr>
          <p:sp>
            <p:nvSpPr>
              <p:cNvPr id="412" name="Freeform 38"/>
              <p:cNvSpPr>
                <a:spLocks/>
              </p:cNvSpPr>
              <p:nvPr/>
            </p:nvSpPr>
            <p:spPr bwMode="auto">
              <a:xfrm>
                <a:off x="9267825" y="2166938"/>
                <a:ext cx="319087" cy="323850"/>
              </a:xfrm>
              <a:custGeom>
                <a:avLst/>
                <a:gdLst>
                  <a:gd name="T0" fmla="*/ 77 w 85"/>
                  <a:gd name="T1" fmla="*/ 35 h 86"/>
                  <a:gd name="T2" fmla="*/ 85 w 85"/>
                  <a:gd name="T3" fmla="*/ 30 h 86"/>
                  <a:gd name="T4" fmla="*/ 74 w 85"/>
                  <a:gd name="T5" fmla="*/ 12 h 86"/>
                  <a:gd name="T6" fmla="*/ 66 w 85"/>
                  <a:gd name="T7" fmla="*/ 16 h 86"/>
                  <a:gd name="T8" fmla="*/ 53 w 85"/>
                  <a:gd name="T9" fmla="*/ 9 h 86"/>
                  <a:gd name="T10" fmla="*/ 53 w 85"/>
                  <a:gd name="T11" fmla="*/ 0 h 86"/>
                  <a:gd name="T12" fmla="*/ 31 w 85"/>
                  <a:gd name="T13" fmla="*/ 0 h 86"/>
                  <a:gd name="T14" fmla="*/ 31 w 85"/>
                  <a:gd name="T15" fmla="*/ 9 h 86"/>
                  <a:gd name="T16" fmla="*/ 18 w 85"/>
                  <a:gd name="T17" fmla="*/ 16 h 86"/>
                  <a:gd name="T18" fmla="*/ 10 w 85"/>
                  <a:gd name="T19" fmla="*/ 12 h 86"/>
                  <a:gd name="T20" fmla="*/ 0 w 85"/>
                  <a:gd name="T21" fmla="*/ 30 h 86"/>
                  <a:gd name="T22" fmla="*/ 7 w 85"/>
                  <a:gd name="T23" fmla="*/ 35 h 86"/>
                  <a:gd name="T24" fmla="*/ 7 w 85"/>
                  <a:gd name="T25" fmla="*/ 50 h 86"/>
                  <a:gd name="T26" fmla="*/ 0 w 85"/>
                  <a:gd name="T27" fmla="*/ 55 h 86"/>
                  <a:gd name="T28" fmla="*/ 10 w 85"/>
                  <a:gd name="T29" fmla="*/ 73 h 86"/>
                  <a:gd name="T30" fmla="*/ 18 w 85"/>
                  <a:gd name="T31" fmla="*/ 69 h 86"/>
                  <a:gd name="T32" fmla="*/ 31 w 85"/>
                  <a:gd name="T33" fmla="*/ 77 h 86"/>
                  <a:gd name="T34" fmla="*/ 31 w 85"/>
                  <a:gd name="T35" fmla="*/ 86 h 86"/>
                  <a:gd name="T36" fmla="*/ 53 w 85"/>
                  <a:gd name="T37" fmla="*/ 86 h 86"/>
                  <a:gd name="T38" fmla="*/ 53 w 85"/>
                  <a:gd name="T39" fmla="*/ 77 h 86"/>
                  <a:gd name="T40" fmla="*/ 66 w 85"/>
                  <a:gd name="T41" fmla="*/ 69 h 86"/>
                  <a:gd name="T42" fmla="*/ 74 w 85"/>
                  <a:gd name="T43" fmla="*/ 73 h 86"/>
                  <a:gd name="T44" fmla="*/ 85 w 85"/>
                  <a:gd name="T45" fmla="*/ 55 h 86"/>
                  <a:gd name="T46" fmla="*/ 77 w 85"/>
                  <a:gd name="T47" fmla="*/ 50 h 86"/>
                  <a:gd name="T48" fmla="*/ 77 w 85"/>
                  <a:gd name="T49" fmla="*/ 3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86">
                    <a:moveTo>
                      <a:pt x="77" y="35"/>
                    </a:moveTo>
                    <a:cubicBezTo>
                      <a:pt x="85" y="30"/>
                      <a:pt x="85" y="30"/>
                      <a:pt x="85" y="30"/>
                    </a:cubicBezTo>
                    <a:cubicBezTo>
                      <a:pt x="74" y="12"/>
                      <a:pt x="74" y="12"/>
                      <a:pt x="74" y="12"/>
                    </a:cubicBezTo>
                    <a:cubicBezTo>
                      <a:pt x="66" y="16"/>
                      <a:pt x="66" y="16"/>
                      <a:pt x="66" y="16"/>
                    </a:cubicBezTo>
                    <a:cubicBezTo>
                      <a:pt x="62" y="13"/>
                      <a:pt x="58" y="10"/>
                      <a:pt x="53" y="9"/>
                    </a:cubicBezTo>
                    <a:cubicBezTo>
                      <a:pt x="53" y="0"/>
                      <a:pt x="53" y="0"/>
                      <a:pt x="53" y="0"/>
                    </a:cubicBezTo>
                    <a:cubicBezTo>
                      <a:pt x="31" y="0"/>
                      <a:pt x="31" y="0"/>
                      <a:pt x="31" y="0"/>
                    </a:cubicBezTo>
                    <a:cubicBezTo>
                      <a:pt x="31" y="9"/>
                      <a:pt x="31" y="9"/>
                      <a:pt x="31" y="9"/>
                    </a:cubicBezTo>
                    <a:cubicBezTo>
                      <a:pt x="26" y="10"/>
                      <a:pt x="22" y="13"/>
                      <a:pt x="18" y="16"/>
                    </a:cubicBezTo>
                    <a:cubicBezTo>
                      <a:pt x="10" y="12"/>
                      <a:pt x="10" y="12"/>
                      <a:pt x="10" y="12"/>
                    </a:cubicBezTo>
                    <a:cubicBezTo>
                      <a:pt x="0" y="30"/>
                      <a:pt x="0" y="30"/>
                      <a:pt x="0" y="30"/>
                    </a:cubicBezTo>
                    <a:cubicBezTo>
                      <a:pt x="7" y="35"/>
                      <a:pt x="7" y="35"/>
                      <a:pt x="7" y="35"/>
                    </a:cubicBezTo>
                    <a:cubicBezTo>
                      <a:pt x="6" y="40"/>
                      <a:pt x="6" y="45"/>
                      <a:pt x="7" y="50"/>
                    </a:cubicBezTo>
                    <a:cubicBezTo>
                      <a:pt x="0" y="55"/>
                      <a:pt x="0" y="55"/>
                      <a:pt x="0" y="55"/>
                    </a:cubicBezTo>
                    <a:cubicBezTo>
                      <a:pt x="10" y="73"/>
                      <a:pt x="10" y="73"/>
                      <a:pt x="10" y="73"/>
                    </a:cubicBezTo>
                    <a:cubicBezTo>
                      <a:pt x="18" y="69"/>
                      <a:pt x="18" y="69"/>
                      <a:pt x="18" y="69"/>
                    </a:cubicBezTo>
                    <a:cubicBezTo>
                      <a:pt x="22" y="72"/>
                      <a:pt x="26" y="75"/>
                      <a:pt x="31" y="77"/>
                    </a:cubicBezTo>
                    <a:cubicBezTo>
                      <a:pt x="31" y="86"/>
                      <a:pt x="31" y="86"/>
                      <a:pt x="31" y="86"/>
                    </a:cubicBezTo>
                    <a:cubicBezTo>
                      <a:pt x="53" y="86"/>
                      <a:pt x="53" y="86"/>
                      <a:pt x="53" y="86"/>
                    </a:cubicBezTo>
                    <a:cubicBezTo>
                      <a:pt x="53" y="77"/>
                      <a:pt x="53" y="77"/>
                      <a:pt x="53" y="77"/>
                    </a:cubicBezTo>
                    <a:cubicBezTo>
                      <a:pt x="58" y="75"/>
                      <a:pt x="62" y="72"/>
                      <a:pt x="66" y="69"/>
                    </a:cubicBezTo>
                    <a:cubicBezTo>
                      <a:pt x="74" y="73"/>
                      <a:pt x="74" y="73"/>
                      <a:pt x="74" y="73"/>
                    </a:cubicBezTo>
                    <a:cubicBezTo>
                      <a:pt x="85" y="55"/>
                      <a:pt x="85" y="55"/>
                      <a:pt x="85" y="55"/>
                    </a:cubicBezTo>
                    <a:cubicBezTo>
                      <a:pt x="77" y="50"/>
                      <a:pt x="77" y="50"/>
                      <a:pt x="77" y="50"/>
                    </a:cubicBezTo>
                    <a:cubicBezTo>
                      <a:pt x="78" y="45"/>
                      <a:pt x="78" y="40"/>
                      <a:pt x="77" y="35"/>
                    </a:cubicBezTo>
                    <a:close/>
                  </a:path>
                </a:pathLst>
              </a:custGeom>
              <a:grpFill/>
              <a:ln w="9525" cap="flat">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413" name="Oval 39"/>
              <p:cNvSpPr>
                <a:spLocks noChangeArrowheads="1"/>
              </p:cNvSpPr>
              <p:nvPr/>
            </p:nvSpPr>
            <p:spPr bwMode="auto">
              <a:xfrm>
                <a:off x="9374188" y="2273300"/>
                <a:ext cx="107950" cy="107950"/>
              </a:xfrm>
              <a:prstGeom prst="ellipse">
                <a:avLst/>
              </a:prstGeom>
              <a:grpFill/>
              <a:ln w="9525" cap="flat">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414" name="Freeform 40"/>
              <p:cNvSpPr>
                <a:spLocks/>
              </p:cNvSpPr>
              <p:nvPr/>
            </p:nvSpPr>
            <p:spPr bwMode="auto">
              <a:xfrm>
                <a:off x="9399588" y="1924050"/>
                <a:ext cx="109537" cy="201613"/>
              </a:xfrm>
              <a:custGeom>
                <a:avLst/>
                <a:gdLst>
                  <a:gd name="T0" fmla="*/ 69 w 69"/>
                  <a:gd name="T1" fmla="*/ 127 h 127"/>
                  <a:gd name="T2" fmla="*/ 69 w 69"/>
                  <a:gd name="T3" fmla="*/ 0 h 127"/>
                  <a:gd name="T4" fmla="*/ 0 w 69"/>
                  <a:gd name="T5" fmla="*/ 0 h 127"/>
                </a:gdLst>
                <a:ahLst/>
                <a:cxnLst>
                  <a:cxn ang="0">
                    <a:pos x="T0" y="T1"/>
                  </a:cxn>
                  <a:cxn ang="0">
                    <a:pos x="T2" y="T3"/>
                  </a:cxn>
                  <a:cxn ang="0">
                    <a:pos x="T4" y="T5"/>
                  </a:cxn>
                </a:cxnLst>
                <a:rect l="0" t="0" r="r" b="b"/>
                <a:pathLst>
                  <a:path w="69" h="127">
                    <a:moveTo>
                      <a:pt x="69" y="127"/>
                    </a:moveTo>
                    <a:lnTo>
                      <a:pt x="69" y="0"/>
                    </a:lnTo>
                    <a:lnTo>
                      <a:pt x="0"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415" name="Freeform 41"/>
              <p:cNvSpPr>
                <a:spLocks/>
              </p:cNvSpPr>
              <p:nvPr/>
            </p:nvSpPr>
            <p:spPr bwMode="auto">
              <a:xfrm>
                <a:off x="8967788" y="1924050"/>
                <a:ext cx="244475" cy="431800"/>
              </a:xfrm>
              <a:custGeom>
                <a:avLst/>
                <a:gdLst>
                  <a:gd name="T0" fmla="*/ 69 w 154"/>
                  <a:gd name="T1" fmla="*/ 0 h 272"/>
                  <a:gd name="T2" fmla="*/ 0 w 154"/>
                  <a:gd name="T3" fmla="*/ 0 h 272"/>
                  <a:gd name="T4" fmla="*/ 0 w 154"/>
                  <a:gd name="T5" fmla="*/ 272 h 272"/>
                  <a:gd name="T6" fmla="*/ 154 w 154"/>
                  <a:gd name="T7" fmla="*/ 272 h 272"/>
                </a:gdLst>
                <a:ahLst/>
                <a:cxnLst>
                  <a:cxn ang="0">
                    <a:pos x="T0" y="T1"/>
                  </a:cxn>
                  <a:cxn ang="0">
                    <a:pos x="T2" y="T3"/>
                  </a:cxn>
                  <a:cxn ang="0">
                    <a:pos x="T4" y="T5"/>
                  </a:cxn>
                  <a:cxn ang="0">
                    <a:pos x="T6" y="T7"/>
                  </a:cxn>
                </a:cxnLst>
                <a:rect l="0" t="0" r="r" b="b"/>
                <a:pathLst>
                  <a:path w="154" h="272">
                    <a:moveTo>
                      <a:pt x="69" y="0"/>
                    </a:moveTo>
                    <a:lnTo>
                      <a:pt x="0" y="0"/>
                    </a:lnTo>
                    <a:lnTo>
                      <a:pt x="0" y="272"/>
                    </a:lnTo>
                    <a:lnTo>
                      <a:pt x="154" y="272"/>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416" name="Rectangle 42"/>
              <p:cNvSpPr>
                <a:spLocks noChangeArrowheads="1"/>
              </p:cNvSpPr>
              <p:nvPr/>
            </p:nvSpPr>
            <p:spPr bwMode="auto">
              <a:xfrm>
                <a:off x="9077325" y="1871663"/>
                <a:ext cx="82550" cy="107950"/>
              </a:xfrm>
              <a:prstGeom prst="rect">
                <a:avLst/>
              </a:pr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417" name="Rectangle 43"/>
              <p:cNvSpPr>
                <a:spLocks noChangeArrowheads="1"/>
              </p:cNvSpPr>
              <p:nvPr/>
            </p:nvSpPr>
            <p:spPr bwMode="auto">
              <a:xfrm>
                <a:off x="9320213" y="1871663"/>
                <a:ext cx="79375" cy="107950"/>
              </a:xfrm>
              <a:prstGeom prst="rect">
                <a:avLst/>
              </a:pr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418" name="Line 44"/>
              <p:cNvSpPr>
                <a:spLocks noChangeShapeType="1"/>
              </p:cNvSpPr>
              <p:nvPr/>
            </p:nvSpPr>
            <p:spPr bwMode="auto">
              <a:xfrm>
                <a:off x="9159875" y="1924050"/>
                <a:ext cx="160337" cy="0"/>
              </a:xfrm>
              <a:prstGeom prst="line">
                <a:avLst/>
              </a:pr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419" name="Line 45"/>
              <p:cNvSpPr>
                <a:spLocks noChangeShapeType="1"/>
              </p:cNvSpPr>
              <p:nvPr/>
            </p:nvSpPr>
            <p:spPr bwMode="auto">
              <a:xfrm>
                <a:off x="8967788" y="2058988"/>
                <a:ext cx="541337" cy="0"/>
              </a:xfrm>
              <a:prstGeom prst="line">
                <a:avLst/>
              </a:pr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45" name="Group 44"/>
          <p:cNvGrpSpPr/>
          <p:nvPr/>
        </p:nvGrpSpPr>
        <p:grpSpPr>
          <a:xfrm>
            <a:off x="5930843" y="1639560"/>
            <a:ext cx="1224000" cy="323007"/>
            <a:chOff x="5930843" y="1639560"/>
            <a:chExt cx="1224000" cy="323007"/>
          </a:xfrm>
          <a:solidFill>
            <a:schemeClr val="accent6"/>
          </a:solidFill>
        </p:grpSpPr>
        <p:sp>
          <p:nvSpPr>
            <p:cNvPr id="421" name="Round Diagonal Corner Rectangle 216"/>
            <p:cNvSpPr/>
            <p:nvPr/>
          </p:nvSpPr>
          <p:spPr>
            <a:xfrm>
              <a:off x="5930843" y="1639560"/>
              <a:ext cx="1224000" cy="323007"/>
            </a:xfrm>
            <a:prstGeom prst="round2DiagRect">
              <a:avLst>
                <a:gd name="adj1" fmla="val 21773"/>
                <a:gd name="adj2" fmla="val 0"/>
              </a:avLst>
            </a:prstGeom>
            <a:grp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rPr>
                <a:t>Alerts &amp;</a:t>
              </a:r>
            </a:p>
            <a:p>
              <a:pPr marL="355600" marR="0" lvl="0" indent="0" defTabSz="914400" eaLnBrk="1" fontAlgn="auto" latinLnBrk="0" hangingPunct="1">
                <a:lnSpc>
                  <a:spcPct val="100000"/>
                </a:lnSpc>
                <a:spcBef>
                  <a:spcPts val="0"/>
                </a:spcBef>
                <a:spcAft>
                  <a:spcPts val="0"/>
                </a:spcAft>
                <a:buClrTx/>
                <a:buSzTx/>
                <a:buFontTx/>
                <a:buNone/>
                <a:tabLst/>
                <a:defRPr/>
              </a:pPr>
              <a:r>
                <a:rPr lang="en-US" sz="800" kern="0" dirty="0" smtClean="0">
                  <a:solidFill>
                    <a:srgbClr val="FFFFFF"/>
                  </a:solidFill>
                  <a:latin typeface="Arial" panose="020B0604020202020204"/>
                </a:rPr>
                <a:t>actions</a:t>
              </a:r>
              <a:endParaRPr kumimoji="0" lang="en-US" sz="800" b="0" i="0" u="none" strike="noStrike" kern="0" cap="none" spc="0" normalizeH="0" baseline="0" noProof="0" dirty="0" smtClean="0">
                <a:ln>
                  <a:noFill/>
                </a:ln>
                <a:solidFill>
                  <a:srgbClr val="FFFFFF"/>
                </a:solidFill>
                <a:effectLst/>
                <a:uLnTx/>
                <a:uFillTx/>
                <a:latin typeface="Arial" panose="020B0604020202020204"/>
              </a:endParaRPr>
            </a:p>
          </p:txBody>
        </p:sp>
        <p:grpSp>
          <p:nvGrpSpPr>
            <p:cNvPr id="422" name="Group 1060"/>
            <p:cNvGrpSpPr/>
            <p:nvPr/>
          </p:nvGrpSpPr>
          <p:grpSpPr>
            <a:xfrm>
              <a:off x="6042953" y="1703172"/>
              <a:ext cx="190460" cy="198071"/>
              <a:chOff x="12214381" y="2824710"/>
              <a:chExt cx="534941" cy="556312"/>
            </a:xfrm>
            <a:grpFill/>
          </p:grpSpPr>
          <p:sp>
            <p:nvSpPr>
              <p:cNvPr id="423" name="object 402"/>
              <p:cNvSpPr/>
              <p:nvPr/>
            </p:nvSpPr>
            <p:spPr>
              <a:xfrm>
                <a:off x="12526192" y="3097888"/>
                <a:ext cx="223130" cy="283134"/>
              </a:xfrm>
              <a:custGeom>
                <a:avLst/>
                <a:gdLst/>
                <a:ahLst/>
                <a:cxnLst/>
                <a:rect l="l" t="t" r="r" b="b"/>
                <a:pathLst>
                  <a:path w="167640" h="212725">
                    <a:moveTo>
                      <a:pt x="55247" y="16324"/>
                    </a:moveTo>
                    <a:lnTo>
                      <a:pt x="55247" y="7298"/>
                    </a:lnTo>
                    <a:lnTo>
                      <a:pt x="62557" y="0"/>
                    </a:lnTo>
                    <a:lnTo>
                      <a:pt x="71584" y="0"/>
                    </a:lnTo>
                    <a:lnTo>
                      <a:pt x="80622" y="0"/>
                    </a:lnTo>
                    <a:lnTo>
                      <a:pt x="87921" y="7298"/>
                    </a:lnTo>
                    <a:lnTo>
                      <a:pt x="87921" y="16324"/>
                    </a:lnTo>
                    <a:lnTo>
                      <a:pt x="87921" y="93993"/>
                    </a:lnTo>
                    <a:lnTo>
                      <a:pt x="152721" y="112742"/>
                    </a:lnTo>
                    <a:lnTo>
                      <a:pt x="159859" y="116407"/>
                    </a:lnTo>
                    <a:lnTo>
                      <a:pt x="164961" y="122265"/>
                    </a:lnTo>
                    <a:lnTo>
                      <a:pt x="167593" y="129579"/>
                    </a:lnTo>
                    <a:lnTo>
                      <a:pt x="167317" y="137608"/>
                    </a:lnTo>
                    <a:lnTo>
                      <a:pt x="165937" y="143600"/>
                    </a:lnTo>
                    <a:lnTo>
                      <a:pt x="153430" y="212354"/>
                    </a:lnTo>
                    <a:lnTo>
                      <a:pt x="53456" y="212354"/>
                    </a:lnTo>
                    <a:lnTo>
                      <a:pt x="3451" y="137359"/>
                    </a:lnTo>
                    <a:lnTo>
                      <a:pt x="0" y="119022"/>
                    </a:lnTo>
                    <a:lnTo>
                      <a:pt x="13446" y="112034"/>
                    </a:lnTo>
                    <a:lnTo>
                      <a:pt x="34843" y="120202"/>
                    </a:lnTo>
                    <a:lnTo>
                      <a:pt x="55247" y="147330"/>
                    </a:lnTo>
                    <a:lnTo>
                      <a:pt x="55247" y="16324"/>
                    </a:lnTo>
                    <a:close/>
                  </a:path>
                </a:pathLst>
              </a:custGeom>
              <a:grpFill/>
              <a:ln w="12333">
                <a:solidFill>
                  <a:srgbClr val="FFFFFF"/>
                </a:solidFill>
              </a:ln>
            </p:spPr>
            <p:txBody>
              <a:bodyPr wrap="square" lIns="0" tIns="0" rIns="0" bIns="0" rtlCol="0"/>
              <a:lstStyle/>
              <a:p>
                <a:endParaRPr lang="en-US" dirty="0"/>
              </a:p>
            </p:txBody>
          </p:sp>
          <p:sp>
            <p:nvSpPr>
              <p:cNvPr id="424" name="object 403"/>
              <p:cNvSpPr/>
              <p:nvPr/>
            </p:nvSpPr>
            <p:spPr>
              <a:xfrm>
                <a:off x="12214381" y="2824710"/>
                <a:ext cx="527970" cy="402853"/>
              </a:xfrm>
              <a:custGeom>
                <a:avLst/>
                <a:gdLst/>
                <a:ahLst/>
                <a:cxnLst/>
                <a:rect l="l" t="t" r="r" b="b"/>
                <a:pathLst>
                  <a:path w="375920" h="245110">
                    <a:moveTo>
                      <a:pt x="179706" y="245041"/>
                    </a:moveTo>
                    <a:lnTo>
                      <a:pt x="16336" y="245041"/>
                    </a:lnTo>
                    <a:lnTo>
                      <a:pt x="7360" y="245041"/>
                    </a:lnTo>
                    <a:lnTo>
                      <a:pt x="0" y="237668"/>
                    </a:lnTo>
                    <a:lnTo>
                      <a:pt x="0" y="228716"/>
                    </a:lnTo>
                    <a:lnTo>
                      <a:pt x="0" y="16336"/>
                    </a:lnTo>
                    <a:lnTo>
                      <a:pt x="0" y="7323"/>
                    </a:lnTo>
                    <a:lnTo>
                      <a:pt x="7360" y="0"/>
                    </a:lnTo>
                    <a:lnTo>
                      <a:pt x="16336" y="0"/>
                    </a:lnTo>
                    <a:lnTo>
                      <a:pt x="359412" y="0"/>
                    </a:lnTo>
                    <a:lnTo>
                      <a:pt x="368401" y="0"/>
                    </a:lnTo>
                    <a:lnTo>
                      <a:pt x="375748" y="7323"/>
                    </a:lnTo>
                    <a:lnTo>
                      <a:pt x="375748" y="16336"/>
                    </a:lnTo>
                    <a:lnTo>
                      <a:pt x="375748" y="196030"/>
                    </a:lnTo>
                  </a:path>
                </a:pathLst>
              </a:custGeom>
              <a:grpFill/>
              <a:ln w="12333">
                <a:solidFill>
                  <a:srgbClr val="FFFFFF"/>
                </a:solidFill>
              </a:ln>
            </p:spPr>
            <p:txBody>
              <a:bodyPr wrap="square" lIns="0" tIns="0" rIns="0" bIns="0" rtlCol="0"/>
              <a:lstStyle/>
              <a:p>
                <a:endParaRPr lang="en-US" dirty="0"/>
              </a:p>
            </p:txBody>
          </p:sp>
          <p:sp>
            <p:nvSpPr>
              <p:cNvPr id="425" name="object 404"/>
              <p:cNvSpPr/>
              <p:nvPr/>
            </p:nvSpPr>
            <p:spPr>
              <a:xfrm>
                <a:off x="12453827" y="3159325"/>
                <a:ext cx="81915" cy="0"/>
              </a:xfrm>
              <a:custGeom>
                <a:avLst/>
                <a:gdLst/>
                <a:ahLst/>
                <a:cxnLst/>
                <a:rect l="l" t="t" r="r" b="b"/>
                <a:pathLst>
                  <a:path w="81915">
                    <a:moveTo>
                      <a:pt x="0" y="0"/>
                    </a:moveTo>
                    <a:lnTo>
                      <a:pt x="81684" y="0"/>
                    </a:lnTo>
                  </a:path>
                </a:pathLst>
              </a:custGeom>
              <a:grpFill/>
              <a:ln w="12333">
                <a:solidFill>
                  <a:srgbClr val="FFFFFF"/>
                </a:solidFill>
              </a:ln>
            </p:spPr>
            <p:txBody>
              <a:bodyPr wrap="square" lIns="0" tIns="0" rIns="0" bIns="0" rtlCol="0"/>
              <a:lstStyle/>
              <a:p>
                <a:endParaRPr lang="en-US" dirty="0"/>
              </a:p>
            </p:txBody>
          </p:sp>
          <p:sp>
            <p:nvSpPr>
              <p:cNvPr id="426" name="object 405"/>
              <p:cNvSpPr/>
              <p:nvPr/>
            </p:nvSpPr>
            <p:spPr>
              <a:xfrm>
                <a:off x="12511006" y="3110317"/>
                <a:ext cx="0" cy="49530"/>
              </a:xfrm>
              <a:custGeom>
                <a:avLst/>
                <a:gdLst/>
                <a:ahLst/>
                <a:cxnLst/>
                <a:rect l="l" t="t" r="r" b="b"/>
                <a:pathLst>
                  <a:path h="49530">
                    <a:moveTo>
                      <a:pt x="0" y="0"/>
                    </a:moveTo>
                    <a:lnTo>
                      <a:pt x="0" y="49010"/>
                    </a:lnTo>
                  </a:path>
                </a:pathLst>
              </a:custGeom>
              <a:grpFill/>
              <a:ln w="12333">
                <a:solidFill>
                  <a:srgbClr val="FFFFFF"/>
                </a:solidFill>
              </a:ln>
            </p:spPr>
            <p:txBody>
              <a:bodyPr wrap="square" lIns="0" tIns="0" rIns="0" bIns="0" rtlCol="0"/>
              <a:lstStyle/>
              <a:p>
                <a:endParaRPr lang="en-US" dirty="0"/>
              </a:p>
            </p:txBody>
          </p:sp>
          <p:sp>
            <p:nvSpPr>
              <p:cNvPr id="427" name="object 406"/>
              <p:cNvSpPr/>
              <p:nvPr/>
            </p:nvSpPr>
            <p:spPr>
              <a:xfrm>
                <a:off x="12354006" y="2875763"/>
                <a:ext cx="238934" cy="217210"/>
              </a:xfrm>
              <a:custGeom>
                <a:avLst/>
                <a:gdLst/>
                <a:ahLst/>
                <a:cxnLst/>
                <a:rect l="l" t="t" r="r" b="b"/>
                <a:pathLst>
                  <a:path w="163195" h="163194">
                    <a:moveTo>
                      <a:pt x="0" y="163132"/>
                    </a:moveTo>
                    <a:lnTo>
                      <a:pt x="163132" y="163132"/>
                    </a:lnTo>
                    <a:lnTo>
                      <a:pt x="81560" y="0"/>
                    </a:lnTo>
                    <a:lnTo>
                      <a:pt x="0" y="163132"/>
                    </a:lnTo>
                    <a:close/>
                  </a:path>
                </a:pathLst>
              </a:custGeom>
              <a:grpFill/>
              <a:ln w="12333">
                <a:solidFill>
                  <a:srgbClr val="FFFFFF"/>
                </a:solidFill>
              </a:ln>
            </p:spPr>
            <p:txBody>
              <a:bodyPr wrap="square" lIns="0" tIns="0" rIns="0" bIns="0" rtlCol="0"/>
              <a:lstStyle/>
              <a:p>
                <a:endParaRPr lang="en-US" dirty="0"/>
              </a:p>
            </p:txBody>
          </p:sp>
          <p:sp>
            <p:nvSpPr>
              <p:cNvPr id="428" name="object 407"/>
              <p:cNvSpPr/>
              <p:nvPr/>
            </p:nvSpPr>
            <p:spPr>
              <a:xfrm>
                <a:off x="12473442" y="2970742"/>
                <a:ext cx="0" cy="47625"/>
              </a:xfrm>
              <a:custGeom>
                <a:avLst/>
                <a:gdLst/>
                <a:ahLst/>
                <a:cxnLst/>
                <a:rect l="l" t="t" r="r" b="b"/>
                <a:pathLst>
                  <a:path h="47625">
                    <a:moveTo>
                      <a:pt x="0" y="0"/>
                    </a:moveTo>
                    <a:lnTo>
                      <a:pt x="0" y="47580"/>
                    </a:lnTo>
                  </a:path>
                </a:pathLst>
              </a:custGeom>
              <a:grpFill/>
              <a:ln w="12333">
                <a:solidFill>
                  <a:srgbClr val="FFFFFF"/>
                </a:solidFill>
              </a:ln>
            </p:spPr>
            <p:txBody>
              <a:bodyPr wrap="square" lIns="0" tIns="0" rIns="0" bIns="0" rtlCol="0"/>
              <a:lstStyle/>
              <a:p>
                <a:endParaRPr lang="en-US" dirty="0"/>
              </a:p>
            </p:txBody>
          </p:sp>
          <p:sp>
            <p:nvSpPr>
              <p:cNvPr id="429" name="object 408"/>
              <p:cNvSpPr/>
              <p:nvPr/>
            </p:nvSpPr>
            <p:spPr>
              <a:xfrm>
                <a:off x="12466642" y="3031916"/>
                <a:ext cx="13970" cy="13970"/>
              </a:xfrm>
              <a:custGeom>
                <a:avLst/>
                <a:gdLst/>
                <a:ahLst/>
                <a:cxnLst/>
                <a:rect l="l" t="t" r="r" b="b"/>
                <a:pathLst>
                  <a:path w="13970" h="13969">
                    <a:moveTo>
                      <a:pt x="6800" y="0"/>
                    </a:moveTo>
                    <a:lnTo>
                      <a:pt x="3046" y="0"/>
                    </a:lnTo>
                    <a:lnTo>
                      <a:pt x="0" y="3046"/>
                    </a:lnTo>
                    <a:lnTo>
                      <a:pt x="0" y="6800"/>
                    </a:lnTo>
                    <a:lnTo>
                      <a:pt x="0" y="10555"/>
                    </a:lnTo>
                    <a:lnTo>
                      <a:pt x="3046" y="13601"/>
                    </a:lnTo>
                    <a:lnTo>
                      <a:pt x="6800" y="13601"/>
                    </a:lnTo>
                    <a:lnTo>
                      <a:pt x="10555" y="13601"/>
                    </a:lnTo>
                    <a:lnTo>
                      <a:pt x="13589" y="10555"/>
                    </a:lnTo>
                    <a:lnTo>
                      <a:pt x="13589" y="6800"/>
                    </a:lnTo>
                    <a:lnTo>
                      <a:pt x="13589" y="3046"/>
                    </a:lnTo>
                    <a:lnTo>
                      <a:pt x="10555" y="0"/>
                    </a:lnTo>
                    <a:lnTo>
                      <a:pt x="6800" y="0"/>
                    </a:lnTo>
                  </a:path>
                </a:pathLst>
              </a:custGeom>
              <a:grpFill/>
              <a:ln w="12333">
                <a:solidFill>
                  <a:srgbClr val="FFFFFF"/>
                </a:solidFill>
              </a:ln>
            </p:spPr>
            <p:txBody>
              <a:bodyPr wrap="square" lIns="0" tIns="0" rIns="0" bIns="0" rtlCol="0"/>
              <a:lstStyle/>
              <a:p>
                <a:endParaRPr lang="en-US" dirty="0"/>
              </a:p>
            </p:txBody>
          </p:sp>
        </p:grpSp>
      </p:grpSp>
      <p:grpSp>
        <p:nvGrpSpPr>
          <p:cNvPr id="46" name="Group 45"/>
          <p:cNvGrpSpPr/>
          <p:nvPr/>
        </p:nvGrpSpPr>
        <p:grpSpPr>
          <a:xfrm>
            <a:off x="4632147" y="1639560"/>
            <a:ext cx="1224000" cy="323007"/>
            <a:chOff x="4632147" y="1639560"/>
            <a:chExt cx="1224000" cy="323007"/>
          </a:xfrm>
        </p:grpSpPr>
        <p:sp>
          <p:nvSpPr>
            <p:cNvPr id="431" name="Round Diagonal Corner Rectangle 216"/>
            <p:cNvSpPr/>
            <p:nvPr/>
          </p:nvSpPr>
          <p:spPr>
            <a:xfrm>
              <a:off x="4632147" y="1639560"/>
              <a:ext cx="1224000" cy="323007"/>
            </a:xfrm>
            <a:prstGeom prst="round2DiagRect">
              <a:avLst>
                <a:gd name="adj1" fmla="val 21773"/>
                <a:gd name="adj2" fmla="val 0"/>
              </a:avLst>
            </a:prstGeom>
            <a:solidFill>
              <a:schemeClr val="bg2"/>
            </a:solid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rPr>
                <a:t>Distributed</a:t>
              </a:r>
              <a:r>
                <a:rPr kumimoji="0" lang="en-US" sz="800" b="0" i="0" u="none" strike="noStrike" kern="0" cap="none" spc="0" normalizeH="0" noProof="0" dirty="0" smtClean="0">
                  <a:ln>
                    <a:noFill/>
                  </a:ln>
                  <a:solidFill>
                    <a:srgbClr val="FFFFFF"/>
                  </a:solidFill>
                  <a:effectLst/>
                  <a:uLnTx/>
                  <a:uFillTx/>
                  <a:latin typeface="Arial" panose="020B0604020202020204"/>
                </a:rPr>
                <a:t> </a:t>
              </a:r>
            </a:p>
            <a:p>
              <a:pPr marL="355600" marR="0" lvl="0" indent="0" defTabSz="914400" eaLnBrk="1" fontAlgn="auto" latinLnBrk="0" hangingPunct="1">
                <a:lnSpc>
                  <a:spcPct val="100000"/>
                </a:lnSpc>
                <a:spcBef>
                  <a:spcPts val="0"/>
                </a:spcBef>
                <a:spcAft>
                  <a:spcPts val="0"/>
                </a:spcAft>
                <a:buClrTx/>
                <a:buSzTx/>
                <a:buFontTx/>
                <a:buNone/>
                <a:tabLst/>
                <a:defRPr/>
              </a:pPr>
              <a:r>
                <a:rPr lang="en-US" sz="800" kern="0" dirty="0" smtClean="0">
                  <a:solidFill>
                    <a:srgbClr val="FFFFFF"/>
                  </a:solidFill>
                  <a:latin typeface="Arial" panose="020B0604020202020204"/>
                </a:rPr>
                <a:t>c</a:t>
              </a:r>
              <a:r>
                <a:rPr kumimoji="0" lang="en-US" sz="800" b="0" i="0" u="none" strike="noStrike" kern="0" cap="none" spc="0" normalizeH="0" noProof="0" dirty="0" smtClean="0">
                  <a:ln>
                    <a:noFill/>
                  </a:ln>
                  <a:solidFill>
                    <a:srgbClr val="FFFFFF"/>
                  </a:solidFill>
                  <a:effectLst/>
                  <a:uLnTx/>
                  <a:uFillTx/>
                  <a:latin typeface="Arial" panose="020B0604020202020204"/>
                </a:rPr>
                <a:t>aching</a:t>
              </a:r>
              <a:endParaRPr kumimoji="0" lang="en-US" sz="800" b="0" i="0" u="none" strike="noStrike" kern="0" cap="none" spc="0" normalizeH="0" baseline="0" noProof="0" dirty="0" smtClean="0">
                <a:ln>
                  <a:noFill/>
                </a:ln>
                <a:solidFill>
                  <a:srgbClr val="FFFFFF"/>
                </a:solidFill>
                <a:effectLst/>
                <a:uLnTx/>
                <a:uFillTx/>
                <a:latin typeface="Arial" panose="020B0604020202020204"/>
              </a:endParaRPr>
            </a:p>
          </p:txBody>
        </p:sp>
        <p:pic>
          <p:nvPicPr>
            <p:cNvPr id="432" name="Picture 164" descr="C:\Users\luj\Dropbox\SAG WORK\SAG WORK\SAG_PPT\Graphics Library_PPT\icons\icon35.png"/>
            <p:cNvPicPr>
              <a:picLocks noChangeAspect="1" noChangeArrowheads="1"/>
            </p:cNvPicPr>
            <p:nvPr/>
          </p:nvPicPr>
          <p:blipFill>
            <a:blip r:embed="rId25" cstate="print"/>
            <a:stretch>
              <a:fillRect/>
            </a:stretch>
          </p:blipFill>
          <p:spPr bwMode="auto">
            <a:xfrm>
              <a:off x="4745787" y="1711828"/>
              <a:ext cx="203504" cy="203676"/>
            </a:xfrm>
            <a:prstGeom prst="rect">
              <a:avLst/>
            </a:prstGeom>
            <a:noFill/>
            <a:extLst/>
          </p:spPr>
        </p:pic>
      </p:grpSp>
      <p:grpSp>
        <p:nvGrpSpPr>
          <p:cNvPr id="50" name="Group 49"/>
          <p:cNvGrpSpPr/>
          <p:nvPr/>
        </p:nvGrpSpPr>
        <p:grpSpPr>
          <a:xfrm>
            <a:off x="5930843" y="1252015"/>
            <a:ext cx="1224000" cy="323007"/>
            <a:chOff x="5930843" y="1252015"/>
            <a:chExt cx="1224000" cy="323007"/>
          </a:xfrm>
        </p:grpSpPr>
        <p:sp>
          <p:nvSpPr>
            <p:cNvPr id="434" name="Round Diagonal Corner Rectangle 216"/>
            <p:cNvSpPr/>
            <p:nvPr/>
          </p:nvSpPr>
          <p:spPr>
            <a:xfrm>
              <a:off x="5930843" y="1252015"/>
              <a:ext cx="1224000" cy="323007"/>
            </a:xfrm>
            <a:prstGeom prst="round2DiagRect">
              <a:avLst>
                <a:gd name="adj1" fmla="val 21773"/>
                <a:gd name="adj2" fmla="val 0"/>
              </a:avLst>
            </a:prstGeom>
            <a:solidFill>
              <a:schemeClr val="bg2"/>
            </a:solid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55600" lvl="0" defTabSz="914400">
                <a:defRPr/>
              </a:pPr>
              <a:r>
                <a:rPr lang="en-US" sz="800" kern="0" dirty="0">
                  <a:solidFill>
                    <a:srgbClr val="FFFFFF"/>
                  </a:solidFill>
                </a:rPr>
                <a:t>Predictive </a:t>
              </a:r>
              <a:endParaRPr lang="en-US" sz="800" kern="0" dirty="0" smtClean="0">
                <a:solidFill>
                  <a:srgbClr val="FFFFFF"/>
                </a:solidFill>
              </a:endParaRPr>
            </a:p>
            <a:p>
              <a:pPr marL="355600" lvl="0" defTabSz="914400">
                <a:defRPr/>
              </a:pPr>
              <a:r>
                <a:rPr lang="en-US" sz="800" kern="0" dirty="0" smtClean="0">
                  <a:solidFill>
                    <a:srgbClr val="FFFFFF"/>
                  </a:solidFill>
                </a:rPr>
                <a:t>analytics</a:t>
              </a:r>
              <a:endParaRPr lang="en-US" sz="800" kern="0" dirty="0">
                <a:solidFill>
                  <a:srgbClr val="FFFFFF"/>
                </a:solidFill>
              </a:endParaRPr>
            </a:p>
          </p:txBody>
        </p:sp>
        <p:sp>
          <p:nvSpPr>
            <p:cNvPr id="435" name="Freeform 120"/>
            <p:cNvSpPr>
              <a:spLocks noChangeAspect="1" noEditPoints="1"/>
            </p:cNvSpPr>
            <p:nvPr/>
          </p:nvSpPr>
          <p:spPr bwMode="auto">
            <a:xfrm>
              <a:off x="6018342" y="1298389"/>
              <a:ext cx="231153" cy="234287"/>
            </a:xfrm>
            <a:custGeom>
              <a:avLst/>
              <a:gdLst>
                <a:gd name="T0" fmla="*/ 132 w 405"/>
                <a:gd name="T1" fmla="*/ 382 h 410"/>
                <a:gd name="T2" fmla="*/ 156 w 405"/>
                <a:gd name="T3" fmla="*/ 311 h 410"/>
                <a:gd name="T4" fmla="*/ 50 w 405"/>
                <a:gd name="T5" fmla="*/ 336 h 410"/>
                <a:gd name="T6" fmla="*/ 30 w 405"/>
                <a:gd name="T7" fmla="*/ 288 h 410"/>
                <a:gd name="T8" fmla="*/ 78 w 405"/>
                <a:gd name="T9" fmla="*/ 304 h 410"/>
                <a:gd name="T10" fmla="*/ 212 w 405"/>
                <a:gd name="T11" fmla="*/ 311 h 410"/>
                <a:gd name="T12" fmla="*/ 180 w 405"/>
                <a:gd name="T13" fmla="*/ 362 h 410"/>
                <a:gd name="T14" fmla="*/ 160 w 405"/>
                <a:gd name="T15" fmla="*/ 410 h 410"/>
                <a:gd name="T16" fmla="*/ 140 w 405"/>
                <a:gd name="T17" fmla="*/ 382 h 410"/>
                <a:gd name="T18" fmla="*/ 175 w 405"/>
                <a:gd name="T19" fmla="*/ 396 h 410"/>
                <a:gd name="T20" fmla="*/ 160 w 405"/>
                <a:gd name="T21" fmla="*/ 362 h 410"/>
                <a:gd name="T22" fmla="*/ 30 w 405"/>
                <a:gd name="T23" fmla="*/ 308 h 410"/>
                <a:gd name="T24" fmla="*/ 65 w 405"/>
                <a:gd name="T25" fmla="*/ 322 h 410"/>
                <a:gd name="T26" fmla="*/ 50 w 405"/>
                <a:gd name="T27" fmla="*/ 287 h 410"/>
                <a:gd name="T28" fmla="*/ 264 w 405"/>
                <a:gd name="T29" fmla="*/ 331 h 410"/>
                <a:gd name="T30" fmla="*/ 346 w 405"/>
                <a:gd name="T31" fmla="*/ 215 h 410"/>
                <a:gd name="T32" fmla="*/ 335 w 405"/>
                <a:gd name="T33" fmla="*/ 104 h 410"/>
                <a:gd name="T34" fmla="*/ 328 w 405"/>
                <a:gd name="T35" fmla="*/ 90 h 410"/>
                <a:gd name="T36" fmla="*/ 195 w 405"/>
                <a:gd name="T37" fmla="*/ 16 h 410"/>
                <a:gd name="T38" fmla="*/ 200 w 405"/>
                <a:gd name="T39" fmla="*/ 8 h 410"/>
                <a:gd name="T40" fmla="*/ 335 w 405"/>
                <a:gd name="T41" fmla="*/ 89 h 410"/>
                <a:gd name="T42" fmla="*/ 404 w 405"/>
                <a:gd name="T43" fmla="*/ 217 h 410"/>
                <a:gd name="T44" fmla="*/ 353 w 405"/>
                <a:gd name="T45" fmla="*/ 331 h 410"/>
                <a:gd name="T46" fmla="*/ 271 w 405"/>
                <a:gd name="T47" fmla="*/ 395 h 410"/>
                <a:gd name="T48" fmla="*/ 101 w 405"/>
                <a:gd name="T49" fmla="*/ 249 h 410"/>
                <a:gd name="T50" fmla="*/ 117 w 405"/>
                <a:gd name="T51" fmla="*/ 202 h 410"/>
                <a:gd name="T52" fmla="*/ 25 w 405"/>
                <a:gd name="T53" fmla="*/ 155 h 410"/>
                <a:gd name="T54" fmla="*/ 0 w 405"/>
                <a:gd name="T55" fmla="*/ 90 h 410"/>
                <a:gd name="T56" fmla="*/ 48 w 405"/>
                <a:gd name="T57" fmla="*/ 70 h 410"/>
                <a:gd name="T58" fmla="*/ 32 w 405"/>
                <a:gd name="T59" fmla="*/ 118 h 410"/>
                <a:gd name="T60" fmla="*/ 261 w 405"/>
                <a:gd name="T61" fmla="*/ 155 h 410"/>
                <a:gd name="T62" fmla="*/ 125 w 405"/>
                <a:gd name="T63" fmla="*/ 202 h 410"/>
                <a:gd name="T64" fmla="*/ 141 w 405"/>
                <a:gd name="T65" fmla="*/ 249 h 410"/>
                <a:gd name="T66" fmla="*/ 106 w 405"/>
                <a:gd name="T67" fmla="*/ 215 h 410"/>
                <a:gd name="T68" fmla="*/ 121 w 405"/>
                <a:gd name="T69" fmla="*/ 250 h 410"/>
                <a:gd name="T70" fmla="*/ 136 w 405"/>
                <a:gd name="T71" fmla="*/ 215 h 410"/>
                <a:gd name="T72" fmla="*/ 14 w 405"/>
                <a:gd name="T73" fmla="*/ 76 h 410"/>
                <a:gd name="T74" fmla="*/ 29 w 405"/>
                <a:gd name="T75" fmla="*/ 111 h 410"/>
                <a:gd name="T76" fmla="*/ 43 w 405"/>
                <a:gd name="T77" fmla="*/ 76 h 410"/>
                <a:gd name="T78" fmla="*/ 121 w 405"/>
                <a:gd name="T79" fmla="*/ 94 h 410"/>
                <a:gd name="T80" fmla="*/ 102 w 405"/>
                <a:gd name="T81" fmla="*/ 47 h 410"/>
                <a:gd name="T82" fmla="*/ 121 w 405"/>
                <a:gd name="T83" fmla="*/ 0 h 410"/>
                <a:gd name="T84" fmla="*/ 141 w 405"/>
                <a:gd name="T85" fmla="*/ 47 h 410"/>
                <a:gd name="T86" fmla="*/ 206 w 405"/>
                <a:gd name="T87" fmla="*/ 87 h 410"/>
                <a:gd name="T88" fmla="*/ 121 w 405"/>
                <a:gd name="T89" fmla="*/ 7 h 410"/>
                <a:gd name="T90" fmla="*/ 107 w 405"/>
                <a:gd name="T91" fmla="*/ 42 h 410"/>
                <a:gd name="T92" fmla="*/ 142 w 405"/>
                <a:gd name="T93" fmla="*/ 27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5" h="410">
                  <a:moveTo>
                    <a:pt x="160" y="410"/>
                  </a:moveTo>
                  <a:cubicBezTo>
                    <a:pt x="153" y="410"/>
                    <a:pt x="146" y="407"/>
                    <a:pt x="140" y="402"/>
                  </a:cubicBezTo>
                  <a:cubicBezTo>
                    <a:pt x="135" y="397"/>
                    <a:pt x="132" y="390"/>
                    <a:pt x="132" y="382"/>
                  </a:cubicBezTo>
                  <a:cubicBezTo>
                    <a:pt x="132" y="375"/>
                    <a:pt x="135" y="368"/>
                    <a:pt x="140" y="362"/>
                  </a:cubicBezTo>
                  <a:cubicBezTo>
                    <a:pt x="145" y="358"/>
                    <a:pt x="150" y="355"/>
                    <a:pt x="156" y="354"/>
                  </a:cubicBezTo>
                  <a:cubicBezTo>
                    <a:pt x="156" y="311"/>
                    <a:pt x="156" y="311"/>
                    <a:pt x="156" y="311"/>
                  </a:cubicBezTo>
                  <a:cubicBezTo>
                    <a:pt x="78" y="311"/>
                    <a:pt x="78" y="311"/>
                    <a:pt x="78" y="311"/>
                  </a:cubicBezTo>
                  <a:cubicBezTo>
                    <a:pt x="77" y="318"/>
                    <a:pt x="74" y="323"/>
                    <a:pt x="70" y="328"/>
                  </a:cubicBezTo>
                  <a:cubicBezTo>
                    <a:pt x="64" y="333"/>
                    <a:pt x="58" y="336"/>
                    <a:pt x="50" y="336"/>
                  </a:cubicBezTo>
                  <a:cubicBezTo>
                    <a:pt x="42" y="336"/>
                    <a:pt x="35" y="333"/>
                    <a:pt x="30" y="328"/>
                  </a:cubicBezTo>
                  <a:cubicBezTo>
                    <a:pt x="25" y="322"/>
                    <a:pt x="22" y="315"/>
                    <a:pt x="22" y="308"/>
                  </a:cubicBezTo>
                  <a:cubicBezTo>
                    <a:pt x="22" y="300"/>
                    <a:pt x="25" y="293"/>
                    <a:pt x="30" y="288"/>
                  </a:cubicBezTo>
                  <a:cubicBezTo>
                    <a:pt x="35" y="283"/>
                    <a:pt x="42" y="280"/>
                    <a:pt x="50" y="280"/>
                  </a:cubicBezTo>
                  <a:cubicBezTo>
                    <a:pt x="58" y="280"/>
                    <a:pt x="64" y="283"/>
                    <a:pt x="70" y="288"/>
                  </a:cubicBezTo>
                  <a:cubicBezTo>
                    <a:pt x="74" y="292"/>
                    <a:pt x="77" y="298"/>
                    <a:pt x="78" y="304"/>
                  </a:cubicBezTo>
                  <a:cubicBezTo>
                    <a:pt x="212" y="304"/>
                    <a:pt x="212" y="304"/>
                    <a:pt x="212" y="304"/>
                  </a:cubicBezTo>
                  <a:cubicBezTo>
                    <a:pt x="214" y="304"/>
                    <a:pt x="216" y="306"/>
                    <a:pt x="216" y="308"/>
                  </a:cubicBezTo>
                  <a:cubicBezTo>
                    <a:pt x="216" y="310"/>
                    <a:pt x="214" y="311"/>
                    <a:pt x="212" y="311"/>
                  </a:cubicBezTo>
                  <a:cubicBezTo>
                    <a:pt x="164" y="311"/>
                    <a:pt x="164" y="311"/>
                    <a:pt x="164" y="311"/>
                  </a:cubicBezTo>
                  <a:cubicBezTo>
                    <a:pt x="164" y="354"/>
                    <a:pt x="164" y="354"/>
                    <a:pt x="164" y="354"/>
                  </a:cubicBezTo>
                  <a:cubicBezTo>
                    <a:pt x="170" y="355"/>
                    <a:pt x="175" y="358"/>
                    <a:pt x="180" y="362"/>
                  </a:cubicBezTo>
                  <a:cubicBezTo>
                    <a:pt x="185" y="368"/>
                    <a:pt x="188" y="375"/>
                    <a:pt x="188" y="382"/>
                  </a:cubicBezTo>
                  <a:cubicBezTo>
                    <a:pt x="188" y="390"/>
                    <a:pt x="185" y="397"/>
                    <a:pt x="180" y="402"/>
                  </a:cubicBezTo>
                  <a:cubicBezTo>
                    <a:pt x="175" y="407"/>
                    <a:pt x="168" y="410"/>
                    <a:pt x="160" y="410"/>
                  </a:cubicBezTo>
                  <a:close/>
                  <a:moveTo>
                    <a:pt x="160" y="362"/>
                  </a:moveTo>
                  <a:cubicBezTo>
                    <a:pt x="155" y="362"/>
                    <a:pt x="150" y="364"/>
                    <a:pt x="145" y="368"/>
                  </a:cubicBezTo>
                  <a:cubicBezTo>
                    <a:pt x="142" y="372"/>
                    <a:pt x="140" y="376"/>
                    <a:pt x="140" y="382"/>
                  </a:cubicBezTo>
                  <a:cubicBezTo>
                    <a:pt x="140" y="388"/>
                    <a:pt x="142" y="393"/>
                    <a:pt x="145" y="396"/>
                  </a:cubicBezTo>
                  <a:cubicBezTo>
                    <a:pt x="150" y="400"/>
                    <a:pt x="155" y="402"/>
                    <a:pt x="160" y="402"/>
                  </a:cubicBezTo>
                  <a:cubicBezTo>
                    <a:pt x="166" y="402"/>
                    <a:pt x="171" y="400"/>
                    <a:pt x="175" y="396"/>
                  </a:cubicBezTo>
                  <a:cubicBezTo>
                    <a:pt x="179" y="393"/>
                    <a:pt x="181" y="388"/>
                    <a:pt x="181" y="382"/>
                  </a:cubicBezTo>
                  <a:cubicBezTo>
                    <a:pt x="181" y="376"/>
                    <a:pt x="179" y="372"/>
                    <a:pt x="175" y="368"/>
                  </a:cubicBezTo>
                  <a:cubicBezTo>
                    <a:pt x="171" y="364"/>
                    <a:pt x="166" y="362"/>
                    <a:pt x="160" y="362"/>
                  </a:cubicBezTo>
                  <a:close/>
                  <a:moveTo>
                    <a:pt x="50" y="287"/>
                  </a:moveTo>
                  <a:cubicBezTo>
                    <a:pt x="44" y="287"/>
                    <a:pt x="39" y="289"/>
                    <a:pt x="35" y="293"/>
                  </a:cubicBezTo>
                  <a:cubicBezTo>
                    <a:pt x="32" y="297"/>
                    <a:pt x="30" y="302"/>
                    <a:pt x="30" y="308"/>
                  </a:cubicBezTo>
                  <a:cubicBezTo>
                    <a:pt x="30" y="313"/>
                    <a:pt x="32" y="318"/>
                    <a:pt x="35" y="322"/>
                  </a:cubicBezTo>
                  <a:cubicBezTo>
                    <a:pt x="39" y="326"/>
                    <a:pt x="44" y="328"/>
                    <a:pt x="50" y="328"/>
                  </a:cubicBezTo>
                  <a:cubicBezTo>
                    <a:pt x="56" y="328"/>
                    <a:pt x="60" y="326"/>
                    <a:pt x="65" y="322"/>
                  </a:cubicBezTo>
                  <a:cubicBezTo>
                    <a:pt x="69" y="318"/>
                    <a:pt x="71" y="313"/>
                    <a:pt x="71" y="308"/>
                  </a:cubicBezTo>
                  <a:cubicBezTo>
                    <a:pt x="71" y="302"/>
                    <a:pt x="69" y="297"/>
                    <a:pt x="65" y="294"/>
                  </a:cubicBezTo>
                  <a:cubicBezTo>
                    <a:pt x="60" y="289"/>
                    <a:pt x="56" y="287"/>
                    <a:pt x="50" y="287"/>
                  </a:cubicBezTo>
                  <a:close/>
                  <a:moveTo>
                    <a:pt x="268" y="399"/>
                  </a:moveTo>
                  <a:cubicBezTo>
                    <a:pt x="266" y="399"/>
                    <a:pt x="264" y="397"/>
                    <a:pt x="264" y="395"/>
                  </a:cubicBezTo>
                  <a:cubicBezTo>
                    <a:pt x="264" y="331"/>
                    <a:pt x="264" y="331"/>
                    <a:pt x="264" y="331"/>
                  </a:cubicBezTo>
                  <a:cubicBezTo>
                    <a:pt x="264" y="329"/>
                    <a:pt x="266" y="327"/>
                    <a:pt x="268" y="327"/>
                  </a:cubicBezTo>
                  <a:cubicBezTo>
                    <a:pt x="346" y="327"/>
                    <a:pt x="346" y="327"/>
                    <a:pt x="346" y="327"/>
                  </a:cubicBezTo>
                  <a:cubicBezTo>
                    <a:pt x="346" y="215"/>
                    <a:pt x="346" y="215"/>
                    <a:pt x="346" y="215"/>
                  </a:cubicBezTo>
                  <a:cubicBezTo>
                    <a:pt x="346" y="213"/>
                    <a:pt x="347" y="211"/>
                    <a:pt x="349" y="211"/>
                  </a:cubicBezTo>
                  <a:cubicBezTo>
                    <a:pt x="395" y="211"/>
                    <a:pt x="395" y="211"/>
                    <a:pt x="395" y="211"/>
                  </a:cubicBezTo>
                  <a:cubicBezTo>
                    <a:pt x="335" y="104"/>
                    <a:pt x="335" y="104"/>
                    <a:pt x="335" y="104"/>
                  </a:cubicBezTo>
                  <a:cubicBezTo>
                    <a:pt x="335" y="104"/>
                    <a:pt x="335" y="104"/>
                    <a:pt x="335" y="104"/>
                  </a:cubicBezTo>
                  <a:cubicBezTo>
                    <a:pt x="334" y="100"/>
                    <a:pt x="331" y="96"/>
                    <a:pt x="329" y="92"/>
                  </a:cubicBezTo>
                  <a:cubicBezTo>
                    <a:pt x="328" y="91"/>
                    <a:pt x="328" y="91"/>
                    <a:pt x="328" y="90"/>
                  </a:cubicBezTo>
                  <a:cubicBezTo>
                    <a:pt x="322" y="80"/>
                    <a:pt x="314" y="71"/>
                    <a:pt x="305" y="62"/>
                  </a:cubicBezTo>
                  <a:cubicBezTo>
                    <a:pt x="276" y="33"/>
                    <a:pt x="241" y="17"/>
                    <a:pt x="200" y="16"/>
                  </a:cubicBezTo>
                  <a:cubicBezTo>
                    <a:pt x="195" y="16"/>
                    <a:pt x="195" y="16"/>
                    <a:pt x="195" y="16"/>
                  </a:cubicBezTo>
                  <a:cubicBezTo>
                    <a:pt x="193" y="16"/>
                    <a:pt x="191" y="14"/>
                    <a:pt x="191" y="12"/>
                  </a:cubicBezTo>
                  <a:cubicBezTo>
                    <a:pt x="191" y="10"/>
                    <a:pt x="193" y="8"/>
                    <a:pt x="195" y="8"/>
                  </a:cubicBezTo>
                  <a:cubicBezTo>
                    <a:pt x="200" y="8"/>
                    <a:pt x="200" y="8"/>
                    <a:pt x="200" y="8"/>
                  </a:cubicBezTo>
                  <a:cubicBezTo>
                    <a:pt x="243" y="10"/>
                    <a:pt x="280" y="26"/>
                    <a:pt x="310" y="57"/>
                  </a:cubicBezTo>
                  <a:cubicBezTo>
                    <a:pt x="320" y="66"/>
                    <a:pt x="328" y="76"/>
                    <a:pt x="335" y="87"/>
                  </a:cubicBezTo>
                  <a:cubicBezTo>
                    <a:pt x="335" y="87"/>
                    <a:pt x="335" y="88"/>
                    <a:pt x="335" y="89"/>
                  </a:cubicBezTo>
                  <a:cubicBezTo>
                    <a:pt x="338" y="93"/>
                    <a:pt x="340" y="97"/>
                    <a:pt x="342" y="101"/>
                  </a:cubicBezTo>
                  <a:cubicBezTo>
                    <a:pt x="404" y="213"/>
                    <a:pt x="404" y="213"/>
                    <a:pt x="404" y="213"/>
                  </a:cubicBezTo>
                  <a:cubicBezTo>
                    <a:pt x="405" y="214"/>
                    <a:pt x="405" y="215"/>
                    <a:pt x="404" y="217"/>
                  </a:cubicBezTo>
                  <a:cubicBezTo>
                    <a:pt x="404" y="218"/>
                    <a:pt x="403" y="218"/>
                    <a:pt x="401" y="218"/>
                  </a:cubicBezTo>
                  <a:cubicBezTo>
                    <a:pt x="353" y="218"/>
                    <a:pt x="353" y="218"/>
                    <a:pt x="353" y="218"/>
                  </a:cubicBezTo>
                  <a:cubicBezTo>
                    <a:pt x="353" y="331"/>
                    <a:pt x="353" y="331"/>
                    <a:pt x="353" y="331"/>
                  </a:cubicBezTo>
                  <a:cubicBezTo>
                    <a:pt x="353" y="333"/>
                    <a:pt x="352" y="335"/>
                    <a:pt x="349" y="335"/>
                  </a:cubicBezTo>
                  <a:cubicBezTo>
                    <a:pt x="271" y="335"/>
                    <a:pt x="271" y="335"/>
                    <a:pt x="271" y="335"/>
                  </a:cubicBezTo>
                  <a:cubicBezTo>
                    <a:pt x="271" y="395"/>
                    <a:pt x="271" y="395"/>
                    <a:pt x="271" y="395"/>
                  </a:cubicBezTo>
                  <a:cubicBezTo>
                    <a:pt x="271" y="397"/>
                    <a:pt x="270" y="399"/>
                    <a:pt x="268" y="399"/>
                  </a:cubicBezTo>
                  <a:close/>
                  <a:moveTo>
                    <a:pt x="121" y="257"/>
                  </a:moveTo>
                  <a:cubicBezTo>
                    <a:pt x="114" y="257"/>
                    <a:pt x="107" y="254"/>
                    <a:pt x="101" y="249"/>
                  </a:cubicBezTo>
                  <a:cubicBezTo>
                    <a:pt x="96" y="244"/>
                    <a:pt x="93" y="237"/>
                    <a:pt x="93" y="229"/>
                  </a:cubicBezTo>
                  <a:cubicBezTo>
                    <a:pt x="93" y="222"/>
                    <a:pt x="96" y="215"/>
                    <a:pt x="101" y="210"/>
                  </a:cubicBezTo>
                  <a:cubicBezTo>
                    <a:pt x="106" y="205"/>
                    <a:pt x="111" y="202"/>
                    <a:pt x="117" y="202"/>
                  </a:cubicBezTo>
                  <a:cubicBezTo>
                    <a:pt x="117" y="159"/>
                    <a:pt x="117" y="159"/>
                    <a:pt x="117" y="159"/>
                  </a:cubicBezTo>
                  <a:cubicBezTo>
                    <a:pt x="29" y="159"/>
                    <a:pt x="29" y="159"/>
                    <a:pt x="29" y="159"/>
                  </a:cubicBezTo>
                  <a:cubicBezTo>
                    <a:pt x="26" y="159"/>
                    <a:pt x="25" y="157"/>
                    <a:pt x="25" y="155"/>
                  </a:cubicBezTo>
                  <a:cubicBezTo>
                    <a:pt x="25" y="118"/>
                    <a:pt x="25" y="118"/>
                    <a:pt x="25" y="118"/>
                  </a:cubicBezTo>
                  <a:cubicBezTo>
                    <a:pt x="19" y="117"/>
                    <a:pt x="13" y="115"/>
                    <a:pt x="9" y="110"/>
                  </a:cubicBezTo>
                  <a:cubicBezTo>
                    <a:pt x="3" y="105"/>
                    <a:pt x="0" y="98"/>
                    <a:pt x="0" y="90"/>
                  </a:cubicBezTo>
                  <a:cubicBezTo>
                    <a:pt x="0" y="83"/>
                    <a:pt x="3" y="76"/>
                    <a:pt x="9" y="71"/>
                  </a:cubicBezTo>
                  <a:cubicBezTo>
                    <a:pt x="14" y="65"/>
                    <a:pt x="21" y="63"/>
                    <a:pt x="29" y="63"/>
                  </a:cubicBezTo>
                  <a:cubicBezTo>
                    <a:pt x="36" y="63"/>
                    <a:pt x="43" y="65"/>
                    <a:pt x="48" y="70"/>
                  </a:cubicBezTo>
                  <a:cubicBezTo>
                    <a:pt x="54" y="76"/>
                    <a:pt x="57" y="83"/>
                    <a:pt x="57" y="90"/>
                  </a:cubicBezTo>
                  <a:cubicBezTo>
                    <a:pt x="57" y="98"/>
                    <a:pt x="54" y="105"/>
                    <a:pt x="48" y="110"/>
                  </a:cubicBezTo>
                  <a:cubicBezTo>
                    <a:pt x="44" y="115"/>
                    <a:pt x="38" y="117"/>
                    <a:pt x="32" y="118"/>
                  </a:cubicBezTo>
                  <a:cubicBezTo>
                    <a:pt x="32" y="151"/>
                    <a:pt x="32" y="151"/>
                    <a:pt x="32" y="151"/>
                  </a:cubicBezTo>
                  <a:cubicBezTo>
                    <a:pt x="257" y="151"/>
                    <a:pt x="257" y="151"/>
                    <a:pt x="257" y="151"/>
                  </a:cubicBezTo>
                  <a:cubicBezTo>
                    <a:pt x="259" y="151"/>
                    <a:pt x="261" y="153"/>
                    <a:pt x="261" y="155"/>
                  </a:cubicBezTo>
                  <a:cubicBezTo>
                    <a:pt x="261" y="157"/>
                    <a:pt x="259" y="159"/>
                    <a:pt x="257" y="159"/>
                  </a:cubicBezTo>
                  <a:cubicBezTo>
                    <a:pt x="125" y="159"/>
                    <a:pt x="125" y="159"/>
                    <a:pt x="125" y="159"/>
                  </a:cubicBezTo>
                  <a:cubicBezTo>
                    <a:pt x="125" y="202"/>
                    <a:pt x="125" y="202"/>
                    <a:pt x="125" y="202"/>
                  </a:cubicBezTo>
                  <a:cubicBezTo>
                    <a:pt x="131" y="202"/>
                    <a:pt x="136" y="205"/>
                    <a:pt x="141" y="210"/>
                  </a:cubicBezTo>
                  <a:cubicBezTo>
                    <a:pt x="146" y="215"/>
                    <a:pt x="149" y="222"/>
                    <a:pt x="149" y="229"/>
                  </a:cubicBezTo>
                  <a:cubicBezTo>
                    <a:pt x="149" y="237"/>
                    <a:pt x="146" y="244"/>
                    <a:pt x="141" y="249"/>
                  </a:cubicBezTo>
                  <a:cubicBezTo>
                    <a:pt x="135" y="254"/>
                    <a:pt x="129" y="257"/>
                    <a:pt x="121" y="257"/>
                  </a:cubicBezTo>
                  <a:close/>
                  <a:moveTo>
                    <a:pt x="121" y="209"/>
                  </a:moveTo>
                  <a:cubicBezTo>
                    <a:pt x="115" y="209"/>
                    <a:pt x="111" y="211"/>
                    <a:pt x="106" y="215"/>
                  </a:cubicBezTo>
                  <a:cubicBezTo>
                    <a:pt x="103" y="219"/>
                    <a:pt x="101" y="224"/>
                    <a:pt x="101" y="229"/>
                  </a:cubicBezTo>
                  <a:cubicBezTo>
                    <a:pt x="101" y="235"/>
                    <a:pt x="103" y="240"/>
                    <a:pt x="106" y="244"/>
                  </a:cubicBezTo>
                  <a:cubicBezTo>
                    <a:pt x="111" y="248"/>
                    <a:pt x="115" y="250"/>
                    <a:pt x="121" y="250"/>
                  </a:cubicBezTo>
                  <a:cubicBezTo>
                    <a:pt x="127" y="250"/>
                    <a:pt x="132" y="248"/>
                    <a:pt x="136" y="244"/>
                  </a:cubicBezTo>
                  <a:cubicBezTo>
                    <a:pt x="140" y="240"/>
                    <a:pt x="142" y="235"/>
                    <a:pt x="142" y="229"/>
                  </a:cubicBezTo>
                  <a:cubicBezTo>
                    <a:pt x="142" y="224"/>
                    <a:pt x="140" y="219"/>
                    <a:pt x="136" y="215"/>
                  </a:cubicBezTo>
                  <a:cubicBezTo>
                    <a:pt x="132" y="211"/>
                    <a:pt x="127" y="209"/>
                    <a:pt x="121" y="209"/>
                  </a:cubicBezTo>
                  <a:close/>
                  <a:moveTo>
                    <a:pt x="29" y="70"/>
                  </a:moveTo>
                  <a:cubicBezTo>
                    <a:pt x="23" y="70"/>
                    <a:pt x="18" y="72"/>
                    <a:pt x="14" y="76"/>
                  </a:cubicBezTo>
                  <a:cubicBezTo>
                    <a:pt x="10" y="80"/>
                    <a:pt x="8" y="85"/>
                    <a:pt x="8" y="90"/>
                  </a:cubicBezTo>
                  <a:cubicBezTo>
                    <a:pt x="8" y="96"/>
                    <a:pt x="10" y="101"/>
                    <a:pt x="14" y="105"/>
                  </a:cubicBezTo>
                  <a:cubicBezTo>
                    <a:pt x="18" y="109"/>
                    <a:pt x="23" y="111"/>
                    <a:pt x="29" y="111"/>
                  </a:cubicBezTo>
                  <a:cubicBezTo>
                    <a:pt x="34" y="111"/>
                    <a:pt x="39" y="109"/>
                    <a:pt x="43" y="105"/>
                  </a:cubicBezTo>
                  <a:cubicBezTo>
                    <a:pt x="47" y="101"/>
                    <a:pt x="49" y="96"/>
                    <a:pt x="49" y="90"/>
                  </a:cubicBezTo>
                  <a:cubicBezTo>
                    <a:pt x="49" y="85"/>
                    <a:pt x="47" y="80"/>
                    <a:pt x="43" y="76"/>
                  </a:cubicBezTo>
                  <a:cubicBezTo>
                    <a:pt x="39" y="72"/>
                    <a:pt x="34" y="70"/>
                    <a:pt x="29" y="70"/>
                  </a:cubicBezTo>
                  <a:close/>
                  <a:moveTo>
                    <a:pt x="206" y="94"/>
                  </a:moveTo>
                  <a:cubicBezTo>
                    <a:pt x="121" y="94"/>
                    <a:pt x="121" y="94"/>
                    <a:pt x="121" y="94"/>
                  </a:cubicBezTo>
                  <a:cubicBezTo>
                    <a:pt x="119" y="94"/>
                    <a:pt x="118" y="92"/>
                    <a:pt x="118" y="90"/>
                  </a:cubicBezTo>
                  <a:cubicBezTo>
                    <a:pt x="118" y="55"/>
                    <a:pt x="118" y="55"/>
                    <a:pt x="118" y="55"/>
                  </a:cubicBezTo>
                  <a:cubicBezTo>
                    <a:pt x="112" y="54"/>
                    <a:pt x="106" y="52"/>
                    <a:pt x="102" y="47"/>
                  </a:cubicBezTo>
                  <a:cubicBezTo>
                    <a:pt x="96" y="42"/>
                    <a:pt x="93" y="35"/>
                    <a:pt x="93" y="27"/>
                  </a:cubicBezTo>
                  <a:cubicBezTo>
                    <a:pt x="93" y="20"/>
                    <a:pt x="96" y="13"/>
                    <a:pt x="101" y="8"/>
                  </a:cubicBezTo>
                  <a:cubicBezTo>
                    <a:pt x="107" y="2"/>
                    <a:pt x="114" y="0"/>
                    <a:pt x="121" y="0"/>
                  </a:cubicBezTo>
                  <a:cubicBezTo>
                    <a:pt x="129" y="0"/>
                    <a:pt x="136" y="2"/>
                    <a:pt x="141" y="7"/>
                  </a:cubicBezTo>
                  <a:cubicBezTo>
                    <a:pt x="147" y="13"/>
                    <a:pt x="150" y="20"/>
                    <a:pt x="150" y="27"/>
                  </a:cubicBezTo>
                  <a:cubicBezTo>
                    <a:pt x="150" y="35"/>
                    <a:pt x="147" y="42"/>
                    <a:pt x="141" y="47"/>
                  </a:cubicBezTo>
                  <a:cubicBezTo>
                    <a:pt x="137" y="52"/>
                    <a:pt x="131" y="54"/>
                    <a:pt x="125" y="55"/>
                  </a:cubicBezTo>
                  <a:cubicBezTo>
                    <a:pt x="125" y="87"/>
                    <a:pt x="125" y="87"/>
                    <a:pt x="125" y="87"/>
                  </a:cubicBezTo>
                  <a:cubicBezTo>
                    <a:pt x="206" y="87"/>
                    <a:pt x="206" y="87"/>
                    <a:pt x="206" y="87"/>
                  </a:cubicBezTo>
                  <a:cubicBezTo>
                    <a:pt x="208" y="87"/>
                    <a:pt x="209" y="88"/>
                    <a:pt x="209" y="90"/>
                  </a:cubicBezTo>
                  <a:cubicBezTo>
                    <a:pt x="209" y="92"/>
                    <a:pt x="208" y="94"/>
                    <a:pt x="206" y="94"/>
                  </a:cubicBezTo>
                  <a:close/>
                  <a:moveTo>
                    <a:pt x="121" y="7"/>
                  </a:moveTo>
                  <a:cubicBezTo>
                    <a:pt x="116" y="7"/>
                    <a:pt x="111" y="9"/>
                    <a:pt x="107" y="13"/>
                  </a:cubicBezTo>
                  <a:cubicBezTo>
                    <a:pt x="103" y="17"/>
                    <a:pt x="101" y="22"/>
                    <a:pt x="101" y="27"/>
                  </a:cubicBezTo>
                  <a:cubicBezTo>
                    <a:pt x="101" y="33"/>
                    <a:pt x="103" y="38"/>
                    <a:pt x="107" y="42"/>
                  </a:cubicBezTo>
                  <a:cubicBezTo>
                    <a:pt x="111" y="46"/>
                    <a:pt x="116" y="48"/>
                    <a:pt x="121" y="48"/>
                  </a:cubicBezTo>
                  <a:cubicBezTo>
                    <a:pt x="127" y="48"/>
                    <a:pt x="132" y="46"/>
                    <a:pt x="135" y="42"/>
                  </a:cubicBezTo>
                  <a:cubicBezTo>
                    <a:pt x="140" y="38"/>
                    <a:pt x="142" y="33"/>
                    <a:pt x="142" y="27"/>
                  </a:cubicBezTo>
                  <a:cubicBezTo>
                    <a:pt x="142" y="22"/>
                    <a:pt x="140" y="17"/>
                    <a:pt x="136" y="13"/>
                  </a:cubicBezTo>
                  <a:cubicBezTo>
                    <a:pt x="132" y="9"/>
                    <a:pt x="127" y="7"/>
                    <a:pt x="121" y="7"/>
                  </a:cubicBezTo>
                  <a:close/>
                </a:path>
              </a:pathLst>
            </a:custGeom>
            <a:solidFill>
              <a:schemeClr val="bg1"/>
            </a:solidFill>
            <a:ln w="6350">
              <a:solidFill>
                <a:schemeClr val="bg1"/>
              </a:solidFill>
            </a:ln>
          </p:spPr>
          <p:txBody>
            <a:bodyPr vert="horz" wrap="square" lIns="91440" tIns="45720" rIns="91440" bIns="45720" numCol="1" anchor="t" anchorCtr="0" compatLnSpc="1">
              <a:prstTxWarp prst="textNoShape">
                <a:avLst/>
              </a:prstTxWarp>
            </a:bodyPr>
            <a:lstStyle/>
            <a:p>
              <a:endParaRPr lang="en-US" dirty="0"/>
            </a:p>
          </p:txBody>
        </p:sp>
      </p:grpSp>
      <p:grpSp>
        <p:nvGrpSpPr>
          <p:cNvPr id="52" name="Group 51"/>
          <p:cNvGrpSpPr/>
          <p:nvPr/>
        </p:nvGrpSpPr>
        <p:grpSpPr>
          <a:xfrm>
            <a:off x="3333451" y="1252015"/>
            <a:ext cx="1224000" cy="323007"/>
            <a:chOff x="3333451" y="1252015"/>
            <a:chExt cx="1224000" cy="323007"/>
          </a:xfrm>
          <a:solidFill>
            <a:schemeClr val="accent6"/>
          </a:solidFill>
        </p:grpSpPr>
        <p:sp>
          <p:nvSpPr>
            <p:cNvPr id="437" name="Round Diagonal Corner Rectangle 216"/>
            <p:cNvSpPr/>
            <p:nvPr/>
          </p:nvSpPr>
          <p:spPr>
            <a:xfrm>
              <a:off x="3333451" y="1252015"/>
              <a:ext cx="1224000" cy="323007"/>
            </a:xfrm>
            <a:prstGeom prst="round2DiagRect">
              <a:avLst>
                <a:gd name="adj1" fmla="val 21773"/>
                <a:gd name="adj2" fmla="val 0"/>
              </a:avLst>
            </a:prstGeom>
            <a:grp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5560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Arial" panose="020B0604020202020204"/>
                </a:rPr>
                <a:t>Streaming</a:t>
              </a:r>
              <a:r>
                <a:rPr lang="en-US" sz="800" kern="0" dirty="0">
                  <a:solidFill>
                    <a:srgbClr val="FFFFFF"/>
                  </a:solidFill>
                  <a:latin typeface="Arial" panose="020B0604020202020204"/>
                </a:rPr>
                <a:t/>
              </a:r>
              <a:br>
                <a:rPr lang="en-US" sz="800" kern="0" dirty="0">
                  <a:solidFill>
                    <a:srgbClr val="FFFFFF"/>
                  </a:solidFill>
                  <a:latin typeface="Arial" panose="020B0604020202020204"/>
                </a:rPr>
              </a:br>
              <a:r>
                <a:rPr lang="en-US" sz="800" kern="0" dirty="0">
                  <a:solidFill>
                    <a:srgbClr val="FFFFFF"/>
                  </a:solidFill>
                  <a:latin typeface="Arial" panose="020B0604020202020204"/>
                </a:rPr>
                <a:t>a</a:t>
              </a:r>
              <a:r>
                <a:rPr lang="en-US" sz="800" kern="0" dirty="0" smtClean="0">
                  <a:solidFill>
                    <a:srgbClr val="FFFFFF"/>
                  </a:solidFill>
                  <a:latin typeface="Arial" panose="020B0604020202020204"/>
                </a:rPr>
                <a:t>nalytics</a:t>
              </a:r>
              <a:endParaRPr kumimoji="0" lang="en-US" sz="800" b="0" i="0" u="none" strike="noStrike" kern="0" cap="none" spc="0" normalizeH="0" baseline="0" noProof="0" dirty="0" smtClean="0">
                <a:ln>
                  <a:noFill/>
                </a:ln>
                <a:solidFill>
                  <a:srgbClr val="FFFFFF"/>
                </a:solidFill>
                <a:effectLst/>
                <a:uLnTx/>
                <a:uFillTx/>
                <a:latin typeface="Arial" panose="020B0604020202020204"/>
              </a:endParaRPr>
            </a:p>
          </p:txBody>
        </p:sp>
        <p:pic>
          <p:nvPicPr>
            <p:cNvPr id="438" name="Picture 164" descr="C:\Users\luj\Dropbox\SAG WORK\SAG WORK\SAG_PPT\Graphics Library_PPT\icons\icon35.png"/>
            <p:cNvPicPr>
              <a:picLocks noChangeAspect="1" noChangeArrowheads="1"/>
            </p:cNvPicPr>
            <p:nvPr/>
          </p:nvPicPr>
          <p:blipFill>
            <a:blip r:embed="rId26" cstate="print"/>
            <a:stretch>
              <a:fillRect/>
            </a:stretch>
          </p:blipFill>
          <p:spPr bwMode="auto">
            <a:xfrm>
              <a:off x="3402866" y="1279319"/>
              <a:ext cx="270402" cy="271552"/>
            </a:xfrm>
            <a:prstGeom prst="rect">
              <a:avLst/>
            </a:prstGeom>
            <a:grpFill/>
            <a:extLst/>
          </p:spPr>
        </p:pic>
      </p:grpSp>
      <p:grpSp>
        <p:nvGrpSpPr>
          <p:cNvPr id="49" name="Group 48"/>
          <p:cNvGrpSpPr/>
          <p:nvPr/>
        </p:nvGrpSpPr>
        <p:grpSpPr>
          <a:xfrm>
            <a:off x="7229540" y="1251863"/>
            <a:ext cx="1224000" cy="323008"/>
            <a:chOff x="7229540" y="1251863"/>
            <a:chExt cx="1224000" cy="323008"/>
          </a:xfrm>
        </p:grpSpPr>
        <p:sp>
          <p:nvSpPr>
            <p:cNvPr id="440" name="Round Diagonal Corner Rectangle 216"/>
            <p:cNvSpPr/>
            <p:nvPr/>
          </p:nvSpPr>
          <p:spPr>
            <a:xfrm>
              <a:off x="7229540" y="1251863"/>
              <a:ext cx="1224000" cy="323008"/>
            </a:xfrm>
            <a:prstGeom prst="round2DiagRect">
              <a:avLst>
                <a:gd name="adj1" fmla="val 21773"/>
                <a:gd name="adj2" fmla="val 0"/>
              </a:avLst>
            </a:prstGeom>
            <a:solidFill>
              <a:srgbClr val="0899CC"/>
            </a:solidFill>
            <a:ln w="19050" cap="flat" cmpd="sng" algn="ctr">
              <a:noFill/>
              <a:prstDash val="solid"/>
              <a:miter lim="800000"/>
            </a:ln>
            <a:effectLst/>
            <a:scene3d>
              <a:camera prst="orthographicFront">
                <a:rot lat="0" lon="0" rev="0"/>
              </a:camera>
              <a:lightRig rig="threePt" dir="t"/>
            </a:scene3d>
            <a:sp3d prstMaterial="plastic"/>
          </p:spPr>
          <p:txBody>
            <a:bodyPr wrap="none" lIns="36000" tIns="36000" rIns="36000" bIns="36000" rtlCol="0" anchor="ctr" anchorCtr="0"/>
            <a:lstStyle/>
            <a:p>
              <a:pPr marL="355600" lvl="0" defTabSz="914400">
                <a:defRPr/>
              </a:pPr>
              <a:r>
                <a:rPr lang="en-US" sz="800" kern="0" dirty="0" smtClean="0">
                  <a:solidFill>
                    <a:srgbClr val="FFFFFF"/>
                  </a:solidFill>
                </a:rPr>
                <a:t>Edge</a:t>
              </a:r>
            </a:p>
            <a:p>
              <a:pPr marL="355600" lvl="0" defTabSz="914400">
                <a:defRPr/>
              </a:pPr>
              <a:r>
                <a:rPr lang="en-US" sz="800" kern="0" dirty="0" smtClean="0">
                  <a:solidFill>
                    <a:srgbClr val="FFFFFF"/>
                  </a:solidFill>
                </a:rPr>
                <a:t>analytics</a:t>
              </a:r>
              <a:endParaRPr lang="en-US" sz="800" kern="0" dirty="0">
                <a:solidFill>
                  <a:srgbClr val="FFFFFF"/>
                </a:solidFill>
              </a:endParaRPr>
            </a:p>
          </p:txBody>
        </p:sp>
        <p:pic>
          <p:nvPicPr>
            <p:cNvPr id="441" name="Picture 9"/>
            <p:cNvPicPr>
              <a:picLocks noChangeAspect="1" noChangeArrowheads="1"/>
            </p:cNvPicPr>
            <p:nvPr/>
          </p:nvPicPr>
          <p:blipFill>
            <a:blip r:embed="rId27" cstate="print">
              <a:biLevel thresh="25000"/>
              <a:extLst>
                <a:ext uri="{28A0092B-C50C-407E-A947-70E740481C1C}">
                  <a14:useLocalDpi xmlns:a14="http://schemas.microsoft.com/office/drawing/2010/main" val="0"/>
                </a:ext>
              </a:extLst>
            </a:blip>
            <a:srcRect/>
            <a:stretch>
              <a:fillRect/>
            </a:stretch>
          </p:blipFill>
          <p:spPr bwMode="auto">
            <a:xfrm>
              <a:off x="7311992" y="1335070"/>
              <a:ext cx="201149" cy="133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2" name="Freeform 41"/>
            <p:cNvSpPr>
              <a:spLocks noEditPoints="1"/>
            </p:cNvSpPr>
            <p:nvPr/>
          </p:nvSpPr>
          <p:spPr bwMode="auto">
            <a:xfrm>
              <a:off x="7300412" y="1282567"/>
              <a:ext cx="233533" cy="232297"/>
            </a:xfrm>
            <a:custGeom>
              <a:avLst/>
              <a:gdLst>
                <a:gd name="T0" fmla="*/ 143 w 389"/>
                <a:gd name="T1" fmla="*/ 387 h 387"/>
                <a:gd name="T2" fmla="*/ 139 w 389"/>
                <a:gd name="T3" fmla="*/ 342 h 387"/>
                <a:gd name="T4" fmla="*/ 57 w 389"/>
                <a:gd name="T5" fmla="*/ 336 h 387"/>
                <a:gd name="T6" fmla="*/ 1 w 389"/>
                <a:gd name="T7" fmla="*/ 245 h 387"/>
                <a:gd name="T8" fmla="*/ 37 w 389"/>
                <a:gd name="T9" fmla="*/ 220 h 387"/>
                <a:gd name="T10" fmla="*/ 37 w 389"/>
                <a:gd name="T11" fmla="*/ 167 h 387"/>
                <a:gd name="T12" fmla="*/ 1 w 389"/>
                <a:gd name="T13" fmla="*/ 141 h 387"/>
                <a:gd name="T14" fmla="*/ 58 w 389"/>
                <a:gd name="T15" fmla="*/ 50 h 387"/>
                <a:gd name="T16" fmla="*/ 139 w 389"/>
                <a:gd name="T17" fmla="*/ 43 h 387"/>
                <a:gd name="T18" fmla="*/ 143 w 389"/>
                <a:gd name="T19" fmla="*/ 0 h 387"/>
                <a:gd name="T20" fmla="*/ 250 w 389"/>
                <a:gd name="T21" fmla="*/ 3 h 387"/>
                <a:gd name="T22" fmla="*/ 296 w 389"/>
                <a:gd name="T23" fmla="*/ 71 h 387"/>
                <a:gd name="T24" fmla="*/ 334 w 389"/>
                <a:gd name="T25" fmla="*/ 50 h 387"/>
                <a:gd name="T26" fmla="*/ 388 w 389"/>
                <a:gd name="T27" fmla="*/ 141 h 387"/>
                <a:gd name="T28" fmla="*/ 351 w 389"/>
                <a:gd name="T29" fmla="*/ 167 h 387"/>
                <a:gd name="T30" fmla="*/ 351 w 389"/>
                <a:gd name="T31" fmla="*/ 220 h 387"/>
                <a:gd name="T32" fmla="*/ 388 w 389"/>
                <a:gd name="T33" fmla="*/ 245 h 387"/>
                <a:gd name="T34" fmla="*/ 334 w 389"/>
                <a:gd name="T35" fmla="*/ 337 h 387"/>
                <a:gd name="T36" fmla="*/ 296 w 389"/>
                <a:gd name="T37" fmla="*/ 316 h 387"/>
                <a:gd name="T38" fmla="*/ 250 w 389"/>
                <a:gd name="T39" fmla="*/ 383 h 387"/>
                <a:gd name="T40" fmla="*/ 147 w 389"/>
                <a:gd name="T41" fmla="*/ 380 h 387"/>
                <a:gd name="T42" fmla="*/ 243 w 389"/>
                <a:gd name="T43" fmla="*/ 340 h 387"/>
                <a:gd name="T44" fmla="*/ 293 w 389"/>
                <a:gd name="T45" fmla="*/ 309 h 387"/>
                <a:gd name="T46" fmla="*/ 332 w 389"/>
                <a:gd name="T47" fmla="*/ 328 h 387"/>
                <a:gd name="T48" fmla="*/ 345 w 389"/>
                <a:gd name="T49" fmla="*/ 225 h 387"/>
                <a:gd name="T50" fmla="*/ 346 w 389"/>
                <a:gd name="T51" fmla="*/ 193 h 387"/>
                <a:gd name="T52" fmla="*/ 345 w 389"/>
                <a:gd name="T53" fmla="*/ 162 h 387"/>
                <a:gd name="T54" fmla="*/ 332 w 389"/>
                <a:gd name="T55" fmla="*/ 59 h 387"/>
                <a:gd name="T56" fmla="*/ 293 w 389"/>
                <a:gd name="T57" fmla="*/ 78 h 387"/>
                <a:gd name="T58" fmla="*/ 243 w 389"/>
                <a:gd name="T59" fmla="*/ 47 h 387"/>
                <a:gd name="T60" fmla="*/ 147 w 389"/>
                <a:gd name="T61" fmla="*/ 7 h 387"/>
                <a:gd name="T62" fmla="*/ 144 w 389"/>
                <a:gd name="T63" fmla="*/ 49 h 387"/>
                <a:gd name="T64" fmla="*/ 92 w 389"/>
                <a:gd name="T65" fmla="*/ 79 h 387"/>
                <a:gd name="T66" fmla="*/ 9 w 389"/>
                <a:gd name="T67" fmla="*/ 142 h 387"/>
                <a:gd name="T68" fmla="*/ 45 w 389"/>
                <a:gd name="T69" fmla="*/ 166 h 387"/>
                <a:gd name="T70" fmla="*/ 45 w 389"/>
                <a:gd name="T71" fmla="*/ 221 h 387"/>
                <a:gd name="T72" fmla="*/ 9 w 389"/>
                <a:gd name="T73" fmla="*/ 245 h 387"/>
                <a:gd name="T74" fmla="*/ 92 w 389"/>
                <a:gd name="T75" fmla="*/ 308 h 387"/>
                <a:gd name="T76" fmla="*/ 144 w 389"/>
                <a:gd name="T77" fmla="*/ 336 h 387"/>
                <a:gd name="T78" fmla="*/ 147 w 389"/>
                <a:gd name="T79" fmla="*/ 380 h 387"/>
                <a:gd name="T80" fmla="*/ 143 w 389"/>
                <a:gd name="T81" fmla="*/ 4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89" h="387">
                  <a:moveTo>
                    <a:pt x="247" y="387"/>
                  </a:moveTo>
                  <a:cubicBezTo>
                    <a:pt x="143" y="387"/>
                    <a:pt x="143" y="387"/>
                    <a:pt x="143" y="387"/>
                  </a:cubicBezTo>
                  <a:cubicBezTo>
                    <a:pt x="141" y="387"/>
                    <a:pt x="139" y="385"/>
                    <a:pt x="139" y="383"/>
                  </a:cubicBezTo>
                  <a:cubicBezTo>
                    <a:pt x="139" y="342"/>
                    <a:pt x="139" y="342"/>
                    <a:pt x="139" y="342"/>
                  </a:cubicBezTo>
                  <a:cubicBezTo>
                    <a:pt x="126" y="337"/>
                    <a:pt x="109" y="329"/>
                    <a:pt x="93" y="316"/>
                  </a:cubicBezTo>
                  <a:cubicBezTo>
                    <a:pt x="57" y="336"/>
                    <a:pt x="57" y="336"/>
                    <a:pt x="57" y="336"/>
                  </a:cubicBezTo>
                  <a:cubicBezTo>
                    <a:pt x="56" y="338"/>
                    <a:pt x="53" y="337"/>
                    <a:pt x="52" y="335"/>
                  </a:cubicBezTo>
                  <a:cubicBezTo>
                    <a:pt x="1" y="245"/>
                    <a:pt x="1" y="245"/>
                    <a:pt x="1" y="245"/>
                  </a:cubicBezTo>
                  <a:cubicBezTo>
                    <a:pt x="0" y="244"/>
                    <a:pt x="0" y="241"/>
                    <a:pt x="2" y="240"/>
                  </a:cubicBezTo>
                  <a:cubicBezTo>
                    <a:pt x="37" y="220"/>
                    <a:pt x="37" y="220"/>
                    <a:pt x="37" y="220"/>
                  </a:cubicBezTo>
                  <a:cubicBezTo>
                    <a:pt x="36" y="211"/>
                    <a:pt x="35" y="202"/>
                    <a:pt x="35" y="193"/>
                  </a:cubicBezTo>
                  <a:cubicBezTo>
                    <a:pt x="35" y="185"/>
                    <a:pt x="36" y="176"/>
                    <a:pt x="37" y="167"/>
                  </a:cubicBezTo>
                  <a:cubicBezTo>
                    <a:pt x="2" y="146"/>
                    <a:pt x="2" y="146"/>
                    <a:pt x="2" y="146"/>
                  </a:cubicBezTo>
                  <a:cubicBezTo>
                    <a:pt x="0" y="145"/>
                    <a:pt x="0" y="143"/>
                    <a:pt x="1" y="141"/>
                  </a:cubicBezTo>
                  <a:cubicBezTo>
                    <a:pt x="52" y="52"/>
                    <a:pt x="52" y="52"/>
                    <a:pt x="52" y="52"/>
                  </a:cubicBezTo>
                  <a:cubicBezTo>
                    <a:pt x="54" y="50"/>
                    <a:pt x="56" y="49"/>
                    <a:pt x="58" y="50"/>
                  </a:cubicBezTo>
                  <a:cubicBezTo>
                    <a:pt x="93" y="71"/>
                    <a:pt x="93" y="71"/>
                    <a:pt x="93" y="71"/>
                  </a:cubicBezTo>
                  <a:cubicBezTo>
                    <a:pt x="107" y="59"/>
                    <a:pt x="123" y="49"/>
                    <a:pt x="139" y="43"/>
                  </a:cubicBezTo>
                  <a:cubicBezTo>
                    <a:pt x="139" y="3"/>
                    <a:pt x="139" y="3"/>
                    <a:pt x="139" y="3"/>
                  </a:cubicBezTo>
                  <a:cubicBezTo>
                    <a:pt x="139" y="1"/>
                    <a:pt x="141" y="0"/>
                    <a:pt x="143" y="0"/>
                  </a:cubicBezTo>
                  <a:cubicBezTo>
                    <a:pt x="247" y="0"/>
                    <a:pt x="247" y="0"/>
                    <a:pt x="247" y="0"/>
                  </a:cubicBezTo>
                  <a:cubicBezTo>
                    <a:pt x="249" y="0"/>
                    <a:pt x="250" y="1"/>
                    <a:pt x="250" y="3"/>
                  </a:cubicBezTo>
                  <a:cubicBezTo>
                    <a:pt x="250" y="44"/>
                    <a:pt x="250" y="44"/>
                    <a:pt x="250" y="44"/>
                  </a:cubicBezTo>
                  <a:cubicBezTo>
                    <a:pt x="267" y="51"/>
                    <a:pt x="283" y="60"/>
                    <a:pt x="296" y="71"/>
                  </a:cubicBezTo>
                  <a:cubicBezTo>
                    <a:pt x="331" y="50"/>
                    <a:pt x="331" y="50"/>
                    <a:pt x="331" y="50"/>
                  </a:cubicBezTo>
                  <a:cubicBezTo>
                    <a:pt x="332" y="50"/>
                    <a:pt x="333" y="50"/>
                    <a:pt x="334" y="50"/>
                  </a:cubicBezTo>
                  <a:cubicBezTo>
                    <a:pt x="335" y="50"/>
                    <a:pt x="336" y="51"/>
                    <a:pt x="336" y="52"/>
                  </a:cubicBezTo>
                  <a:cubicBezTo>
                    <a:pt x="388" y="141"/>
                    <a:pt x="388" y="141"/>
                    <a:pt x="388" y="141"/>
                  </a:cubicBezTo>
                  <a:cubicBezTo>
                    <a:pt x="389" y="143"/>
                    <a:pt x="388" y="145"/>
                    <a:pt x="387" y="146"/>
                  </a:cubicBezTo>
                  <a:cubicBezTo>
                    <a:pt x="351" y="167"/>
                    <a:pt x="351" y="167"/>
                    <a:pt x="351" y="167"/>
                  </a:cubicBezTo>
                  <a:cubicBezTo>
                    <a:pt x="353" y="176"/>
                    <a:pt x="353" y="185"/>
                    <a:pt x="353" y="193"/>
                  </a:cubicBezTo>
                  <a:cubicBezTo>
                    <a:pt x="353" y="202"/>
                    <a:pt x="353" y="211"/>
                    <a:pt x="351" y="220"/>
                  </a:cubicBezTo>
                  <a:cubicBezTo>
                    <a:pt x="387" y="240"/>
                    <a:pt x="387" y="240"/>
                    <a:pt x="387" y="240"/>
                  </a:cubicBezTo>
                  <a:cubicBezTo>
                    <a:pt x="388" y="241"/>
                    <a:pt x="389" y="244"/>
                    <a:pt x="388" y="245"/>
                  </a:cubicBezTo>
                  <a:cubicBezTo>
                    <a:pt x="336" y="335"/>
                    <a:pt x="336" y="335"/>
                    <a:pt x="336" y="335"/>
                  </a:cubicBezTo>
                  <a:cubicBezTo>
                    <a:pt x="336" y="336"/>
                    <a:pt x="335" y="337"/>
                    <a:pt x="334" y="337"/>
                  </a:cubicBezTo>
                  <a:cubicBezTo>
                    <a:pt x="333" y="337"/>
                    <a:pt x="332" y="337"/>
                    <a:pt x="331" y="336"/>
                  </a:cubicBezTo>
                  <a:cubicBezTo>
                    <a:pt x="296" y="316"/>
                    <a:pt x="296" y="316"/>
                    <a:pt x="296" y="316"/>
                  </a:cubicBezTo>
                  <a:cubicBezTo>
                    <a:pt x="283" y="327"/>
                    <a:pt x="267" y="336"/>
                    <a:pt x="250" y="342"/>
                  </a:cubicBezTo>
                  <a:cubicBezTo>
                    <a:pt x="250" y="383"/>
                    <a:pt x="250" y="383"/>
                    <a:pt x="250" y="383"/>
                  </a:cubicBezTo>
                  <a:cubicBezTo>
                    <a:pt x="250" y="385"/>
                    <a:pt x="249" y="387"/>
                    <a:pt x="247" y="387"/>
                  </a:cubicBezTo>
                  <a:close/>
                  <a:moveTo>
                    <a:pt x="147" y="380"/>
                  </a:moveTo>
                  <a:cubicBezTo>
                    <a:pt x="243" y="380"/>
                    <a:pt x="243" y="380"/>
                    <a:pt x="243" y="380"/>
                  </a:cubicBezTo>
                  <a:cubicBezTo>
                    <a:pt x="243" y="340"/>
                    <a:pt x="243" y="340"/>
                    <a:pt x="243" y="340"/>
                  </a:cubicBezTo>
                  <a:cubicBezTo>
                    <a:pt x="243" y="338"/>
                    <a:pt x="244" y="337"/>
                    <a:pt x="245" y="336"/>
                  </a:cubicBezTo>
                  <a:cubicBezTo>
                    <a:pt x="263" y="330"/>
                    <a:pt x="280" y="320"/>
                    <a:pt x="293" y="309"/>
                  </a:cubicBezTo>
                  <a:cubicBezTo>
                    <a:pt x="294" y="308"/>
                    <a:pt x="296" y="307"/>
                    <a:pt x="297" y="308"/>
                  </a:cubicBezTo>
                  <a:cubicBezTo>
                    <a:pt x="332" y="328"/>
                    <a:pt x="332" y="328"/>
                    <a:pt x="332" y="328"/>
                  </a:cubicBezTo>
                  <a:cubicBezTo>
                    <a:pt x="380" y="245"/>
                    <a:pt x="380" y="245"/>
                    <a:pt x="380" y="245"/>
                  </a:cubicBezTo>
                  <a:cubicBezTo>
                    <a:pt x="345" y="225"/>
                    <a:pt x="345" y="225"/>
                    <a:pt x="345" y="225"/>
                  </a:cubicBezTo>
                  <a:cubicBezTo>
                    <a:pt x="344" y="224"/>
                    <a:pt x="343" y="223"/>
                    <a:pt x="343" y="221"/>
                  </a:cubicBezTo>
                  <a:cubicBezTo>
                    <a:pt x="345" y="211"/>
                    <a:pt x="346" y="202"/>
                    <a:pt x="346" y="193"/>
                  </a:cubicBezTo>
                  <a:cubicBezTo>
                    <a:pt x="346" y="185"/>
                    <a:pt x="345" y="176"/>
                    <a:pt x="343" y="166"/>
                  </a:cubicBezTo>
                  <a:cubicBezTo>
                    <a:pt x="343" y="164"/>
                    <a:pt x="344" y="163"/>
                    <a:pt x="345" y="162"/>
                  </a:cubicBezTo>
                  <a:cubicBezTo>
                    <a:pt x="380" y="142"/>
                    <a:pt x="380" y="142"/>
                    <a:pt x="380" y="142"/>
                  </a:cubicBezTo>
                  <a:cubicBezTo>
                    <a:pt x="332" y="59"/>
                    <a:pt x="332" y="59"/>
                    <a:pt x="332" y="59"/>
                  </a:cubicBezTo>
                  <a:cubicBezTo>
                    <a:pt x="297" y="79"/>
                    <a:pt x="297" y="79"/>
                    <a:pt x="297" y="79"/>
                  </a:cubicBezTo>
                  <a:cubicBezTo>
                    <a:pt x="296" y="79"/>
                    <a:pt x="294" y="79"/>
                    <a:pt x="293" y="78"/>
                  </a:cubicBezTo>
                  <a:cubicBezTo>
                    <a:pt x="280" y="67"/>
                    <a:pt x="263" y="57"/>
                    <a:pt x="245" y="50"/>
                  </a:cubicBezTo>
                  <a:cubicBezTo>
                    <a:pt x="244" y="50"/>
                    <a:pt x="243" y="49"/>
                    <a:pt x="243" y="47"/>
                  </a:cubicBezTo>
                  <a:cubicBezTo>
                    <a:pt x="243" y="7"/>
                    <a:pt x="243" y="7"/>
                    <a:pt x="243" y="7"/>
                  </a:cubicBezTo>
                  <a:cubicBezTo>
                    <a:pt x="147" y="7"/>
                    <a:pt x="147" y="7"/>
                    <a:pt x="147" y="7"/>
                  </a:cubicBezTo>
                  <a:cubicBezTo>
                    <a:pt x="147" y="46"/>
                    <a:pt x="147" y="46"/>
                    <a:pt x="147" y="46"/>
                  </a:cubicBezTo>
                  <a:cubicBezTo>
                    <a:pt x="147" y="47"/>
                    <a:pt x="146" y="49"/>
                    <a:pt x="144" y="49"/>
                  </a:cubicBezTo>
                  <a:cubicBezTo>
                    <a:pt x="128" y="55"/>
                    <a:pt x="110" y="66"/>
                    <a:pt x="96" y="78"/>
                  </a:cubicBezTo>
                  <a:cubicBezTo>
                    <a:pt x="95" y="79"/>
                    <a:pt x="93" y="79"/>
                    <a:pt x="92" y="79"/>
                  </a:cubicBezTo>
                  <a:cubicBezTo>
                    <a:pt x="57" y="59"/>
                    <a:pt x="57" y="59"/>
                    <a:pt x="57" y="59"/>
                  </a:cubicBezTo>
                  <a:cubicBezTo>
                    <a:pt x="9" y="142"/>
                    <a:pt x="9" y="142"/>
                    <a:pt x="9" y="142"/>
                  </a:cubicBezTo>
                  <a:cubicBezTo>
                    <a:pt x="43" y="162"/>
                    <a:pt x="43" y="162"/>
                    <a:pt x="43" y="162"/>
                  </a:cubicBezTo>
                  <a:cubicBezTo>
                    <a:pt x="45" y="163"/>
                    <a:pt x="45" y="164"/>
                    <a:pt x="45" y="166"/>
                  </a:cubicBezTo>
                  <a:cubicBezTo>
                    <a:pt x="43" y="175"/>
                    <a:pt x="43" y="184"/>
                    <a:pt x="43" y="193"/>
                  </a:cubicBezTo>
                  <a:cubicBezTo>
                    <a:pt x="43" y="202"/>
                    <a:pt x="43" y="212"/>
                    <a:pt x="45" y="221"/>
                  </a:cubicBezTo>
                  <a:cubicBezTo>
                    <a:pt x="45" y="223"/>
                    <a:pt x="45" y="224"/>
                    <a:pt x="43" y="225"/>
                  </a:cubicBezTo>
                  <a:cubicBezTo>
                    <a:pt x="9" y="245"/>
                    <a:pt x="9" y="245"/>
                    <a:pt x="9" y="245"/>
                  </a:cubicBezTo>
                  <a:cubicBezTo>
                    <a:pt x="57" y="328"/>
                    <a:pt x="57" y="328"/>
                    <a:pt x="57" y="328"/>
                  </a:cubicBezTo>
                  <a:cubicBezTo>
                    <a:pt x="92" y="308"/>
                    <a:pt x="92" y="308"/>
                    <a:pt x="92" y="308"/>
                  </a:cubicBezTo>
                  <a:cubicBezTo>
                    <a:pt x="93" y="307"/>
                    <a:pt x="95" y="308"/>
                    <a:pt x="96" y="309"/>
                  </a:cubicBezTo>
                  <a:cubicBezTo>
                    <a:pt x="109" y="320"/>
                    <a:pt x="126" y="330"/>
                    <a:pt x="144" y="336"/>
                  </a:cubicBezTo>
                  <a:cubicBezTo>
                    <a:pt x="146" y="337"/>
                    <a:pt x="147" y="338"/>
                    <a:pt x="147" y="340"/>
                  </a:cubicBezTo>
                  <a:lnTo>
                    <a:pt x="147" y="380"/>
                  </a:lnTo>
                  <a:close/>
                  <a:moveTo>
                    <a:pt x="143" y="46"/>
                  </a:moveTo>
                  <a:cubicBezTo>
                    <a:pt x="143" y="46"/>
                    <a:pt x="143" y="46"/>
                    <a:pt x="143" y="46"/>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sp>
        <p:nvSpPr>
          <p:cNvPr id="3" name="Footer Placeholder 2"/>
          <p:cNvSpPr>
            <a:spLocks noGrp="1"/>
          </p:cNvSpPr>
          <p:nvPr>
            <p:ph type="ftr" sz="quarter" idx="12"/>
          </p:nvPr>
        </p:nvSpPr>
        <p:spPr/>
        <p:txBody>
          <a:bodyPr/>
          <a:lstStyle/>
          <a:p>
            <a:r>
              <a:rPr lang="en-US" smtClean="0"/>
              <a:t>© 2018 Software AG. All rights reserved. For internal use only</a:t>
            </a:r>
            <a:endParaRPr lang="en-US" dirty="0" smtClean="0"/>
          </a:p>
        </p:txBody>
      </p:sp>
    </p:spTree>
    <p:custDataLst>
      <p:custData r:id="rId1"/>
    </p:custDataLst>
    <p:extLst>
      <p:ext uri="{BB962C8B-B14F-4D97-AF65-F5344CB8AC3E}">
        <p14:creationId xmlns:p14="http://schemas.microsoft.com/office/powerpoint/2010/main" val="10079921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t>© 2018 Software AG. All rights reserved. For internal use only</a:t>
            </a:r>
            <a:endParaRPr lang="en-US" dirty="0" smtClean="0"/>
          </a:p>
        </p:txBody>
      </p:sp>
    </p:spTree>
    <p:extLst>
      <p:ext uri="{BB962C8B-B14F-4D97-AF65-F5344CB8AC3E}">
        <p14:creationId xmlns:p14="http://schemas.microsoft.com/office/powerpoint/2010/main" val="25452505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Image result for industry background"/>
          <p:cNvPicPr>
            <a:picLocks noChangeAspect="1" noChangeArrowheads="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0" y="0"/>
            <a:ext cx="9158310"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3628390" y="2034540"/>
            <a:ext cx="1988820" cy="2651760"/>
            <a:chOff x="3399790" y="2034540"/>
            <a:chExt cx="1988820" cy="2651760"/>
          </a:xfrm>
        </p:grpSpPr>
        <p:sp>
          <p:nvSpPr>
            <p:cNvPr id="8" name="Rounded Rectangle 7"/>
            <p:cNvSpPr/>
            <p:nvPr/>
          </p:nvSpPr>
          <p:spPr>
            <a:xfrm>
              <a:off x="3399790" y="2034540"/>
              <a:ext cx="1988820" cy="2651760"/>
            </a:xfrm>
            <a:prstGeom prst="roundRect">
              <a:avLst/>
            </a:prstGeom>
            <a:solidFill>
              <a:srgbClr val="B51D1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a:p>
              <a:pPr algn="ctr"/>
              <a:endParaRPr lang="en-US" sz="1400" b="1" dirty="0">
                <a:solidFill>
                  <a:schemeClr val="bg1"/>
                </a:solidFill>
              </a:endParaRPr>
            </a:p>
            <a:p>
              <a:pPr algn="ctr"/>
              <a:endParaRPr lang="en-US" sz="1400" b="1" dirty="0" smtClean="0">
                <a:solidFill>
                  <a:schemeClr val="bg1"/>
                </a:solidFill>
              </a:endParaRPr>
            </a:p>
            <a:p>
              <a:pPr algn="ctr"/>
              <a:endParaRPr lang="en-US" sz="1400" b="1" dirty="0">
                <a:solidFill>
                  <a:schemeClr val="bg1"/>
                </a:solidFill>
              </a:endParaRPr>
            </a:p>
            <a:p>
              <a:pPr algn="ctr"/>
              <a:endParaRPr lang="en-US" sz="1400" b="1" dirty="0" smtClean="0">
                <a:solidFill>
                  <a:schemeClr val="bg1"/>
                </a:solidFill>
              </a:endParaRPr>
            </a:p>
            <a:p>
              <a:pPr algn="ctr"/>
              <a:endParaRPr lang="en-US" sz="1400" b="1" dirty="0">
                <a:solidFill>
                  <a:schemeClr val="bg1"/>
                </a:solidFill>
              </a:endParaRPr>
            </a:p>
            <a:p>
              <a:pPr algn="ctr"/>
              <a:endParaRPr lang="en-US" sz="1400" b="1" dirty="0" smtClean="0">
                <a:solidFill>
                  <a:schemeClr val="bg1"/>
                </a:solidFill>
              </a:endParaRPr>
            </a:p>
            <a:p>
              <a:pPr algn="ctr"/>
              <a:r>
                <a:rPr lang="en-US" sz="1400" b="1" dirty="0" smtClean="0">
                  <a:solidFill>
                    <a:schemeClr val="bg1"/>
                  </a:solidFill>
                </a:rPr>
                <a:t>Jonathan</a:t>
              </a:r>
            </a:p>
            <a:p>
              <a:pPr algn="ctr"/>
              <a:r>
                <a:rPr lang="en-US" sz="2000" b="1" dirty="0" smtClean="0">
                  <a:solidFill>
                    <a:schemeClr val="bg1"/>
                  </a:solidFill>
                </a:rPr>
                <a:t>CIO</a:t>
              </a:r>
            </a:p>
          </p:txBody>
        </p:sp>
        <p:sp>
          <p:nvSpPr>
            <p:cNvPr id="10" name="Rounded Rectangle 9"/>
            <p:cNvSpPr/>
            <p:nvPr/>
          </p:nvSpPr>
          <p:spPr>
            <a:xfrm>
              <a:off x="3628390" y="2232660"/>
              <a:ext cx="1531620" cy="1531620"/>
            </a:xfrm>
            <a:prstGeom prst="round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sp>
        <p:nvSpPr>
          <p:cNvPr id="11" name="Rounded Rectangle 10"/>
          <p:cNvSpPr/>
          <p:nvPr/>
        </p:nvSpPr>
        <p:spPr>
          <a:xfrm>
            <a:off x="2794000" y="251460"/>
            <a:ext cx="3299460" cy="1424940"/>
          </a:xfrm>
          <a:prstGeom prst="roundRect">
            <a:avLst/>
          </a:prstGeom>
          <a:blipFill dpi="0" rotWithShape="1">
            <a:blip r:embed="rId6">
              <a:extLst>
                <a:ext uri="{28A0092B-C50C-407E-A947-70E740481C1C}">
                  <a14:useLocalDpi xmlns:a14="http://schemas.microsoft.com/office/drawing/2010/main" val="0"/>
                </a:ext>
              </a:extLst>
            </a:blip>
            <a:srcRect/>
            <a:stretch>
              <a:fillRect/>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nvGrpSpPr>
          <p:cNvPr id="16" name="Group 15"/>
          <p:cNvGrpSpPr/>
          <p:nvPr/>
        </p:nvGrpSpPr>
        <p:grpSpPr>
          <a:xfrm>
            <a:off x="6562090" y="2034540"/>
            <a:ext cx="1988820" cy="2651760"/>
            <a:chOff x="6600190" y="2034540"/>
            <a:chExt cx="1988820" cy="2651760"/>
          </a:xfrm>
        </p:grpSpPr>
        <p:sp>
          <p:nvSpPr>
            <p:cNvPr id="14" name="Rounded Rectangle 13"/>
            <p:cNvSpPr/>
            <p:nvPr/>
          </p:nvSpPr>
          <p:spPr>
            <a:xfrm>
              <a:off x="6600190" y="2034540"/>
              <a:ext cx="1988820" cy="2651760"/>
            </a:xfrm>
            <a:prstGeom prst="roundRect">
              <a:avLst/>
            </a:prstGeom>
            <a:solidFill>
              <a:srgbClr val="B51D1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a:solidFill>
                  <a:schemeClr val="bg1"/>
                </a:solidFill>
              </a:endParaRPr>
            </a:p>
            <a:p>
              <a:pPr algn="ctr"/>
              <a:endParaRPr lang="en-US" sz="1400" b="1" dirty="0">
                <a:solidFill>
                  <a:schemeClr val="bg1"/>
                </a:solidFill>
              </a:endParaRPr>
            </a:p>
            <a:p>
              <a:pPr algn="ctr"/>
              <a:endParaRPr lang="en-US" sz="1400" b="1" dirty="0">
                <a:solidFill>
                  <a:schemeClr val="bg1"/>
                </a:solidFill>
              </a:endParaRPr>
            </a:p>
            <a:p>
              <a:pPr algn="ctr"/>
              <a:endParaRPr lang="en-US" sz="1400" b="1" dirty="0">
                <a:solidFill>
                  <a:schemeClr val="bg1"/>
                </a:solidFill>
              </a:endParaRPr>
            </a:p>
            <a:p>
              <a:pPr algn="ctr"/>
              <a:endParaRPr lang="en-US" sz="1400" b="1" dirty="0">
                <a:solidFill>
                  <a:schemeClr val="bg1"/>
                </a:solidFill>
              </a:endParaRPr>
            </a:p>
            <a:p>
              <a:pPr algn="ctr"/>
              <a:endParaRPr lang="en-US" sz="1400" b="1" dirty="0">
                <a:solidFill>
                  <a:schemeClr val="bg1"/>
                </a:solidFill>
              </a:endParaRPr>
            </a:p>
            <a:p>
              <a:pPr algn="ctr"/>
              <a:endParaRPr lang="en-US" sz="1400" b="1" dirty="0" smtClean="0">
                <a:solidFill>
                  <a:schemeClr val="bg1"/>
                </a:solidFill>
              </a:endParaRPr>
            </a:p>
            <a:p>
              <a:pPr algn="ctr"/>
              <a:endParaRPr lang="en-US" sz="1400" b="1" dirty="0">
                <a:solidFill>
                  <a:schemeClr val="bg1"/>
                </a:solidFill>
              </a:endParaRPr>
            </a:p>
            <a:p>
              <a:pPr algn="ctr"/>
              <a:r>
                <a:rPr lang="en-US" sz="1400" b="1" dirty="0" smtClean="0">
                  <a:solidFill>
                    <a:schemeClr val="bg1"/>
                  </a:solidFill>
                </a:rPr>
                <a:t>Jay</a:t>
              </a:r>
              <a:endParaRPr lang="en-US" sz="1400" b="1" dirty="0">
                <a:solidFill>
                  <a:schemeClr val="bg1"/>
                </a:solidFill>
              </a:endParaRPr>
            </a:p>
            <a:p>
              <a:pPr algn="ctr"/>
              <a:r>
                <a:rPr lang="en-US" sz="2000" b="1" dirty="0" smtClean="0">
                  <a:solidFill>
                    <a:schemeClr val="bg1"/>
                  </a:solidFill>
                </a:rPr>
                <a:t>Development Lead</a:t>
              </a:r>
              <a:endParaRPr lang="en-US" sz="2000" b="1" dirty="0">
                <a:solidFill>
                  <a:schemeClr val="bg1"/>
                </a:solidFill>
              </a:endParaRPr>
            </a:p>
          </p:txBody>
        </p:sp>
        <p:sp>
          <p:nvSpPr>
            <p:cNvPr id="15" name="Rounded Rectangle 14"/>
            <p:cNvSpPr/>
            <p:nvPr/>
          </p:nvSpPr>
          <p:spPr>
            <a:xfrm>
              <a:off x="6828790" y="2232660"/>
              <a:ext cx="1531620" cy="1531620"/>
            </a:xfrm>
            <a:prstGeom prst="roundRect">
              <a:avLst/>
            </a:prstGeom>
            <a:blipFill dpi="0" rotWithShape="1">
              <a:blip r:embed="rId7">
                <a:extLst>
                  <a:ext uri="{28A0092B-C50C-407E-A947-70E740481C1C}">
                    <a14:useLocalDpi xmlns:a14="http://schemas.microsoft.com/office/drawing/2010/main" val="0"/>
                  </a:ext>
                </a:extLst>
              </a:blip>
              <a:srcRect/>
              <a:stretch>
                <a:fillRect/>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grpSp>
        <p:nvGrpSpPr>
          <p:cNvPr id="12" name="Group 11"/>
          <p:cNvGrpSpPr/>
          <p:nvPr/>
        </p:nvGrpSpPr>
        <p:grpSpPr>
          <a:xfrm>
            <a:off x="694690" y="2034540"/>
            <a:ext cx="1988820" cy="2651760"/>
            <a:chOff x="732790" y="2034540"/>
            <a:chExt cx="1988820" cy="2651760"/>
          </a:xfrm>
        </p:grpSpPr>
        <p:sp>
          <p:nvSpPr>
            <p:cNvPr id="19" name="Rounded Rectangle 18"/>
            <p:cNvSpPr/>
            <p:nvPr/>
          </p:nvSpPr>
          <p:spPr>
            <a:xfrm>
              <a:off x="732790" y="2034540"/>
              <a:ext cx="1988820" cy="2651760"/>
            </a:xfrm>
            <a:prstGeom prst="roundRect">
              <a:avLst/>
            </a:prstGeom>
            <a:solidFill>
              <a:srgbClr val="B51D1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a:p>
              <a:pPr algn="ctr"/>
              <a:endParaRPr lang="en-US" sz="1400" b="1" dirty="0">
                <a:solidFill>
                  <a:schemeClr val="bg1"/>
                </a:solidFill>
              </a:endParaRPr>
            </a:p>
            <a:p>
              <a:pPr algn="ctr"/>
              <a:endParaRPr lang="en-US" sz="1400" b="1" dirty="0" smtClean="0">
                <a:solidFill>
                  <a:schemeClr val="bg1"/>
                </a:solidFill>
              </a:endParaRPr>
            </a:p>
            <a:p>
              <a:pPr algn="ctr"/>
              <a:endParaRPr lang="en-US" sz="1400" b="1" dirty="0">
                <a:solidFill>
                  <a:schemeClr val="bg1"/>
                </a:solidFill>
              </a:endParaRPr>
            </a:p>
            <a:p>
              <a:pPr algn="ctr"/>
              <a:endParaRPr lang="en-US" sz="1400" b="1" dirty="0" smtClean="0">
                <a:solidFill>
                  <a:schemeClr val="bg1"/>
                </a:solidFill>
              </a:endParaRPr>
            </a:p>
            <a:p>
              <a:pPr algn="ctr"/>
              <a:endParaRPr lang="en-US" sz="1400" b="1" dirty="0">
                <a:solidFill>
                  <a:schemeClr val="bg1"/>
                </a:solidFill>
              </a:endParaRPr>
            </a:p>
            <a:p>
              <a:pPr algn="ctr"/>
              <a:endParaRPr lang="en-US" sz="1400" b="1" dirty="0" smtClean="0">
                <a:solidFill>
                  <a:schemeClr val="bg1"/>
                </a:solidFill>
              </a:endParaRPr>
            </a:p>
            <a:p>
              <a:pPr algn="ctr"/>
              <a:r>
                <a:rPr lang="en-US" sz="1400" b="1" dirty="0" smtClean="0">
                  <a:solidFill>
                    <a:schemeClr val="bg1"/>
                  </a:solidFill>
                </a:rPr>
                <a:t>George</a:t>
              </a:r>
            </a:p>
            <a:p>
              <a:pPr algn="ctr"/>
              <a:r>
                <a:rPr lang="en-US" sz="2000" b="1" dirty="0" smtClean="0">
                  <a:solidFill>
                    <a:schemeClr val="bg1"/>
                  </a:solidFill>
                </a:rPr>
                <a:t>CEO</a:t>
              </a:r>
            </a:p>
          </p:txBody>
        </p:sp>
        <p:sp>
          <p:nvSpPr>
            <p:cNvPr id="20" name="Rounded Rectangle 19"/>
            <p:cNvSpPr/>
            <p:nvPr/>
          </p:nvSpPr>
          <p:spPr>
            <a:xfrm>
              <a:off x="961390" y="2232660"/>
              <a:ext cx="1531620" cy="1531620"/>
            </a:xfrm>
            <a:prstGeom prst="roundRect">
              <a:avLst/>
            </a:prstGeom>
            <a:blipFill dpi="0" rotWithShape="1">
              <a:blip r:embed="rId8">
                <a:extLst>
                  <a:ext uri="{28A0092B-C50C-407E-A947-70E740481C1C}">
                    <a14:useLocalDpi xmlns:a14="http://schemas.microsoft.com/office/drawing/2010/main" val="0"/>
                  </a:ext>
                </a:extLst>
              </a:blip>
              <a:srcRect/>
              <a:stretch>
                <a:fillRect/>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spTree>
    <p:extLst>
      <p:ext uri="{BB962C8B-B14F-4D97-AF65-F5344CB8AC3E}">
        <p14:creationId xmlns:p14="http://schemas.microsoft.com/office/powerpoint/2010/main" val="2669127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lang="en-US" smtClean="0"/>
              <a:t>© 2018 Software AG. All rights reserved. For internal use only</a:t>
            </a:r>
            <a:endParaRPr lang="en-US" dirty="0" smtClean="0"/>
          </a:p>
        </p:txBody>
      </p:sp>
      <p:pic>
        <p:nvPicPr>
          <p:cNvPr id="1026" name="Picture 2" descr="Image result for tv cooking show"/>
          <p:cNvPicPr>
            <a:picLocks noChangeAspect="1" noChangeArrowheads="1"/>
          </p:cNvPicPr>
          <p:nvPr/>
        </p:nvPicPr>
        <p:blipFill rotWithShape="1">
          <a:blip r:embed="rId3">
            <a:extLst>
              <a:ext uri="{28A0092B-C50C-407E-A947-70E740481C1C}">
                <a14:useLocalDpi xmlns:a14="http://schemas.microsoft.com/office/drawing/2010/main" val="0"/>
              </a:ext>
            </a:extLst>
          </a:blip>
          <a:srcRect l="13410" r="7617"/>
          <a:stretch/>
        </p:blipFill>
        <p:spPr bwMode="auto">
          <a:xfrm>
            <a:off x="0" y="0"/>
            <a:ext cx="6057900" cy="515251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in out oven"/>
          <p:cNvPicPr>
            <a:picLocks noChangeAspect="1" noChangeArrowheads="1"/>
          </p:cNvPicPr>
          <p:nvPr/>
        </p:nvPicPr>
        <p:blipFill rotWithShape="1">
          <a:blip r:embed="rId4">
            <a:extLst>
              <a:ext uri="{28A0092B-C50C-407E-A947-70E740481C1C}">
                <a14:useLocalDpi xmlns:a14="http://schemas.microsoft.com/office/drawing/2010/main" val="0"/>
              </a:ext>
            </a:extLst>
          </a:blip>
          <a:srcRect l="10389"/>
          <a:stretch/>
        </p:blipFill>
        <p:spPr bwMode="auto">
          <a:xfrm>
            <a:off x="6057899" y="0"/>
            <a:ext cx="3098801" cy="515251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6057899" y="0"/>
            <a:ext cx="1" cy="515251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Circular Arrow 6"/>
          <p:cNvSpPr/>
          <p:nvPr/>
        </p:nvSpPr>
        <p:spPr>
          <a:xfrm rot="4873380">
            <a:off x="5610937" y="1223016"/>
            <a:ext cx="2282331" cy="2282331"/>
          </a:xfrm>
          <a:prstGeom prst="circularArrow">
            <a:avLst>
              <a:gd name="adj1" fmla="val 12500"/>
              <a:gd name="adj2" fmla="val 1142319"/>
              <a:gd name="adj3" fmla="val 20457681"/>
              <a:gd name="adj4" fmla="val 16253110"/>
              <a:gd name="adj5" fmla="val 12500"/>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8" name="TextBox 7"/>
          <p:cNvSpPr txBox="1"/>
          <p:nvPr/>
        </p:nvSpPr>
        <p:spPr>
          <a:xfrm>
            <a:off x="6292847" y="1647310"/>
            <a:ext cx="2863853" cy="369332"/>
          </a:xfrm>
          <a:prstGeom prst="rect">
            <a:avLst/>
          </a:prstGeom>
          <a:noFill/>
        </p:spPr>
        <p:txBody>
          <a:bodyPr vert="horz" wrap="square" lIns="0" tIns="0" rIns="0" bIns="0" rtlCol="0">
            <a:spAutoFit/>
          </a:bodyPr>
          <a:lstStyle/>
          <a:p>
            <a:pPr>
              <a:spcBef>
                <a:spcPts val="432"/>
              </a:spcBef>
              <a:buClr>
                <a:schemeClr val="bg1">
                  <a:lumMod val="50000"/>
                </a:schemeClr>
              </a:buClr>
            </a:pPr>
            <a:r>
              <a:rPr lang="en-US" sz="2400" dirty="0" err="1" smtClean="0">
                <a:solidFill>
                  <a:schemeClr val="bg1"/>
                </a:solidFill>
                <a:effectLst>
                  <a:outerShdw blurRad="38100" dist="38100" dir="2700000" algn="tl">
                    <a:srgbClr val="000000">
                      <a:alpha val="43137"/>
                    </a:srgbClr>
                  </a:outerShdw>
                </a:effectLst>
                <a:latin typeface="Arial Black" panose="020B0A04020102020204" pitchFamily="34" charset="0"/>
              </a:rPr>
              <a:t>HelloDBPdemo</a:t>
            </a:r>
            <a:endParaRPr lang="en-US" sz="2400" dirty="0" smtClean="0">
              <a:solidFill>
                <a:schemeClr val="bg1"/>
              </a:solidFill>
              <a:effectLst>
                <a:outerShdw blurRad="38100" dist="38100" dir="2700000" algn="tl">
                  <a:srgbClr val="000000">
                    <a:alpha val="43137"/>
                  </a:srgbClr>
                </a:outerShdw>
              </a:effectLst>
              <a:latin typeface="Arial Black" panose="020B0A04020102020204" pitchFamily="34" charset="0"/>
            </a:endParaRPr>
          </a:p>
        </p:txBody>
      </p:sp>
      <p:sp>
        <p:nvSpPr>
          <p:cNvPr id="13" name="TextBox 12"/>
          <p:cNvSpPr txBox="1"/>
          <p:nvPr/>
        </p:nvSpPr>
        <p:spPr>
          <a:xfrm>
            <a:off x="6676409" y="4527947"/>
            <a:ext cx="2096728" cy="492443"/>
          </a:xfrm>
          <a:prstGeom prst="rect">
            <a:avLst/>
          </a:prstGeom>
          <a:noFill/>
        </p:spPr>
        <p:txBody>
          <a:bodyPr vert="horz" wrap="none" lIns="0" tIns="0" rIns="0" bIns="0" rtlCol="0">
            <a:spAutoFit/>
          </a:bodyPr>
          <a:lstStyle/>
          <a:p>
            <a:pPr>
              <a:spcBef>
                <a:spcPts val="432"/>
              </a:spcBef>
              <a:buClr>
                <a:schemeClr val="bg1">
                  <a:lumMod val="50000"/>
                </a:schemeClr>
              </a:buClr>
            </a:pPr>
            <a:r>
              <a:rPr lang="en-US" sz="3200" dirty="0" err="1" smtClean="0">
                <a:solidFill>
                  <a:schemeClr val="bg1"/>
                </a:solidFill>
                <a:effectLst>
                  <a:outerShdw blurRad="38100" dist="38100" dir="2700000" algn="tl">
                    <a:srgbClr val="000000">
                      <a:alpha val="43137"/>
                    </a:srgbClr>
                  </a:outerShdw>
                </a:effectLst>
                <a:latin typeface="Arial Black" panose="020B0A04020102020204" pitchFamily="34" charset="0"/>
              </a:rPr>
              <a:t>HelloDBP</a:t>
            </a:r>
            <a:endParaRPr lang="en-US" sz="3200" dirty="0" smtClean="0">
              <a:solidFill>
                <a:schemeClr val="bg1"/>
              </a:solidFill>
              <a:effectLst>
                <a:outerShdw blurRad="38100" dist="38100" dir="2700000" algn="tl">
                  <a:srgbClr val="000000">
                    <a:alpha val="43137"/>
                  </a:srgbClr>
                </a:outerShdw>
              </a:effectLst>
              <a:latin typeface="Arial Black" panose="020B0A04020102020204" pitchFamily="34" charset="0"/>
            </a:endParaRPr>
          </a:p>
        </p:txBody>
      </p:sp>
      <p:sp>
        <p:nvSpPr>
          <p:cNvPr id="14" name="Circular Arrow 13"/>
          <p:cNvSpPr/>
          <p:nvPr/>
        </p:nvSpPr>
        <p:spPr>
          <a:xfrm>
            <a:off x="5771704" y="3386781"/>
            <a:ext cx="2282331" cy="2282331"/>
          </a:xfrm>
          <a:prstGeom prst="circularArrow">
            <a:avLst>
              <a:gd name="adj1" fmla="val 12500"/>
              <a:gd name="adj2" fmla="val 1142319"/>
              <a:gd name="adj3" fmla="val 20457681"/>
              <a:gd name="adj4" fmla="val 16253110"/>
              <a:gd name="adj5" fmla="val 12500"/>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Tree>
    <p:extLst>
      <p:ext uri="{BB962C8B-B14F-4D97-AF65-F5344CB8AC3E}">
        <p14:creationId xmlns:p14="http://schemas.microsoft.com/office/powerpoint/2010/main" val="25199882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Image result for industry background"/>
          <p:cNvPicPr>
            <a:picLocks noChangeAspect="1" noChangeArrowheads="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0" y="0"/>
            <a:ext cx="9158310" cy="51435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7297462" y="251460"/>
            <a:ext cx="1649730" cy="712470"/>
          </a:xfrm>
          <a:prstGeom prst="roundRect">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nvGrpSpPr>
          <p:cNvPr id="4" name="Group 3"/>
          <p:cNvGrpSpPr/>
          <p:nvPr/>
        </p:nvGrpSpPr>
        <p:grpSpPr>
          <a:xfrm>
            <a:off x="1647930" y="607695"/>
            <a:ext cx="4783015" cy="1964055"/>
            <a:chOff x="1647930" y="607695"/>
            <a:chExt cx="4783015" cy="1964055"/>
          </a:xfrm>
        </p:grpSpPr>
        <p:sp>
          <p:nvSpPr>
            <p:cNvPr id="2" name="Rounded Rectangle 1"/>
            <p:cNvSpPr/>
            <p:nvPr/>
          </p:nvSpPr>
          <p:spPr>
            <a:xfrm>
              <a:off x="1647930" y="607695"/>
              <a:ext cx="4783015" cy="1964055"/>
            </a:xfrm>
            <a:prstGeom prst="roundRect">
              <a:avLst/>
            </a:prstGeom>
            <a:solidFill>
              <a:schemeClr val="bg1">
                <a:lumMod val="9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3" name="TextBox 2"/>
            <p:cNvSpPr txBox="1"/>
            <p:nvPr/>
          </p:nvSpPr>
          <p:spPr>
            <a:xfrm>
              <a:off x="2371411" y="748486"/>
              <a:ext cx="3989196" cy="276999"/>
            </a:xfrm>
            <a:prstGeom prst="rect">
              <a:avLst/>
            </a:prstGeom>
            <a:noFill/>
          </p:spPr>
          <p:txBody>
            <a:bodyPr vert="horz" wrap="square" lIns="0" tIns="0" rIns="0" bIns="0" rtlCol="0">
              <a:spAutoFit/>
            </a:bodyPr>
            <a:lstStyle/>
            <a:p>
              <a:pPr>
                <a:spcBef>
                  <a:spcPts val="432"/>
                </a:spcBef>
                <a:buClr>
                  <a:schemeClr val="bg1">
                    <a:lumMod val="50000"/>
                  </a:schemeClr>
                </a:buClr>
              </a:pPr>
              <a:r>
                <a:rPr lang="en-US" sz="1800" b="1" dirty="0" smtClean="0">
                  <a:solidFill>
                    <a:srgbClr val="C00000"/>
                  </a:solidFill>
                </a:rPr>
                <a:t>PROBLEM</a:t>
              </a:r>
            </a:p>
          </p:txBody>
        </p:sp>
        <p:sp>
          <p:nvSpPr>
            <p:cNvPr id="22" name="TextBox 21"/>
            <p:cNvSpPr txBox="1"/>
            <p:nvPr/>
          </p:nvSpPr>
          <p:spPr>
            <a:xfrm>
              <a:off x="2371411" y="1084436"/>
              <a:ext cx="3989196" cy="913070"/>
            </a:xfrm>
            <a:prstGeom prst="rect">
              <a:avLst/>
            </a:prstGeom>
            <a:noFill/>
          </p:spPr>
          <p:txBody>
            <a:bodyPr vert="horz" wrap="square" lIns="0" tIns="0" rIns="0" bIns="0" rtlCol="0">
              <a:spAutoFit/>
            </a:bodyPr>
            <a:lstStyle/>
            <a:p>
              <a:pPr marL="169200" indent="-169200">
                <a:spcBef>
                  <a:spcPts val="432"/>
                </a:spcBef>
                <a:buClr>
                  <a:schemeClr val="bg1">
                    <a:lumMod val="50000"/>
                  </a:schemeClr>
                </a:buClr>
                <a:buFont typeface="Arial" panose="020B0604020202020204" pitchFamily="34" charset="0"/>
                <a:buChar char="•"/>
              </a:pPr>
              <a:r>
                <a:rPr lang="en-US" sz="1400" dirty="0" smtClean="0"/>
                <a:t>Our engineers have added a bunch of sensors on the new Thing. We need to get them connected somehow.</a:t>
              </a:r>
              <a:endParaRPr lang="en-US" sz="1400" dirty="0"/>
            </a:p>
            <a:p>
              <a:pPr marL="169200" indent="-169200">
                <a:spcBef>
                  <a:spcPts val="432"/>
                </a:spcBef>
                <a:buClr>
                  <a:schemeClr val="bg1">
                    <a:lumMod val="50000"/>
                  </a:schemeClr>
                </a:buClr>
                <a:buFont typeface="Arial" panose="020B0604020202020204" pitchFamily="34" charset="0"/>
                <a:buChar char="•"/>
              </a:pPr>
              <a:endParaRPr lang="en-US" sz="1400" dirty="0" smtClean="0"/>
            </a:p>
          </p:txBody>
        </p:sp>
      </p:grpSp>
      <p:grpSp>
        <p:nvGrpSpPr>
          <p:cNvPr id="23" name="Group 22"/>
          <p:cNvGrpSpPr/>
          <p:nvPr/>
        </p:nvGrpSpPr>
        <p:grpSpPr>
          <a:xfrm>
            <a:off x="2514447" y="2747994"/>
            <a:ext cx="4783015" cy="1964055"/>
            <a:chOff x="1647930" y="607695"/>
            <a:chExt cx="4783015" cy="1964055"/>
          </a:xfrm>
        </p:grpSpPr>
        <p:sp>
          <p:nvSpPr>
            <p:cNvPr id="24" name="Rounded Rectangle 23"/>
            <p:cNvSpPr/>
            <p:nvPr/>
          </p:nvSpPr>
          <p:spPr>
            <a:xfrm>
              <a:off x="1647930" y="607695"/>
              <a:ext cx="4783015" cy="1964055"/>
            </a:xfrm>
            <a:prstGeom prst="roundRect">
              <a:avLst/>
            </a:prstGeom>
            <a:solidFill>
              <a:schemeClr val="bg1">
                <a:lumMod val="9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25" name="TextBox 24"/>
            <p:cNvSpPr txBox="1"/>
            <p:nvPr/>
          </p:nvSpPr>
          <p:spPr>
            <a:xfrm>
              <a:off x="1869011" y="748486"/>
              <a:ext cx="3989196" cy="276999"/>
            </a:xfrm>
            <a:prstGeom prst="rect">
              <a:avLst/>
            </a:prstGeom>
            <a:noFill/>
          </p:spPr>
          <p:txBody>
            <a:bodyPr vert="horz" wrap="square" lIns="0" tIns="0" rIns="0" bIns="0" rtlCol="0">
              <a:spAutoFit/>
            </a:bodyPr>
            <a:lstStyle/>
            <a:p>
              <a:pPr>
                <a:spcBef>
                  <a:spcPts val="432"/>
                </a:spcBef>
                <a:buClr>
                  <a:schemeClr val="bg1">
                    <a:lumMod val="50000"/>
                  </a:schemeClr>
                </a:buClr>
              </a:pPr>
              <a:r>
                <a:rPr lang="en-US" sz="1800" b="1" dirty="0" smtClean="0">
                  <a:solidFill>
                    <a:srgbClr val="C00000"/>
                  </a:solidFill>
                </a:rPr>
                <a:t>SOLUTION</a:t>
              </a:r>
            </a:p>
          </p:txBody>
        </p:sp>
        <p:sp>
          <p:nvSpPr>
            <p:cNvPr id="26" name="TextBox 25"/>
            <p:cNvSpPr txBox="1"/>
            <p:nvPr/>
          </p:nvSpPr>
          <p:spPr>
            <a:xfrm>
              <a:off x="1869011" y="1084436"/>
              <a:ext cx="3989196" cy="430887"/>
            </a:xfrm>
            <a:prstGeom prst="rect">
              <a:avLst/>
            </a:prstGeom>
            <a:noFill/>
          </p:spPr>
          <p:txBody>
            <a:bodyPr vert="horz" wrap="square" lIns="0" tIns="0" rIns="0" bIns="0" rtlCol="0">
              <a:spAutoFit/>
            </a:bodyPr>
            <a:lstStyle/>
            <a:p>
              <a:pPr marL="285750" indent="-285750">
                <a:buFont typeface="Arial" panose="020B0604020202020204" pitchFamily="34" charset="0"/>
                <a:buChar char="•"/>
              </a:pPr>
              <a:r>
                <a:rPr lang="en-US" sz="1400" dirty="0" smtClean="0"/>
                <a:t>Investigate Cumulocity as a possible platform for connecting our Thing sensors.</a:t>
              </a:r>
              <a:endParaRPr lang="en-US" sz="1400" dirty="0"/>
            </a:p>
          </p:txBody>
        </p:sp>
      </p:grpSp>
      <p:grpSp>
        <p:nvGrpSpPr>
          <p:cNvPr id="13" name="Group 12"/>
          <p:cNvGrpSpPr/>
          <p:nvPr/>
        </p:nvGrpSpPr>
        <p:grpSpPr>
          <a:xfrm>
            <a:off x="272241" y="346710"/>
            <a:ext cx="1988820" cy="2651760"/>
            <a:chOff x="3399790" y="2034540"/>
            <a:chExt cx="1988820" cy="2651760"/>
          </a:xfrm>
        </p:grpSpPr>
        <p:sp>
          <p:nvSpPr>
            <p:cNvPr id="8" name="Rounded Rectangle 7"/>
            <p:cNvSpPr/>
            <p:nvPr/>
          </p:nvSpPr>
          <p:spPr>
            <a:xfrm>
              <a:off x="3399790" y="2034540"/>
              <a:ext cx="1988820" cy="2651760"/>
            </a:xfrm>
            <a:prstGeom prst="roundRect">
              <a:avLst/>
            </a:prstGeom>
            <a:solidFill>
              <a:srgbClr val="B51D1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a:p>
              <a:pPr algn="ctr"/>
              <a:endParaRPr lang="en-US" sz="1400" b="1" dirty="0">
                <a:solidFill>
                  <a:schemeClr val="bg1"/>
                </a:solidFill>
              </a:endParaRPr>
            </a:p>
            <a:p>
              <a:pPr algn="ctr"/>
              <a:endParaRPr lang="en-US" sz="1400" b="1" dirty="0" smtClean="0">
                <a:solidFill>
                  <a:schemeClr val="bg1"/>
                </a:solidFill>
              </a:endParaRPr>
            </a:p>
            <a:p>
              <a:pPr algn="ctr"/>
              <a:endParaRPr lang="en-US" sz="1400" b="1" dirty="0">
                <a:solidFill>
                  <a:schemeClr val="bg1"/>
                </a:solidFill>
              </a:endParaRPr>
            </a:p>
            <a:p>
              <a:pPr algn="ctr"/>
              <a:endParaRPr lang="en-US" sz="1400" b="1" dirty="0" smtClean="0">
                <a:solidFill>
                  <a:schemeClr val="bg1"/>
                </a:solidFill>
              </a:endParaRPr>
            </a:p>
            <a:p>
              <a:pPr algn="ctr"/>
              <a:endParaRPr lang="en-US" sz="1400" b="1" dirty="0">
                <a:solidFill>
                  <a:schemeClr val="bg1"/>
                </a:solidFill>
              </a:endParaRPr>
            </a:p>
            <a:p>
              <a:pPr algn="ctr"/>
              <a:endParaRPr lang="en-US" sz="1400" b="1" dirty="0" smtClean="0">
                <a:solidFill>
                  <a:schemeClr val="bg1"/>
                </a:solidFill>
              </a:endParaRPr>
            </a:p>
            <a:p>
              <a:pPr algn="ctr"/>
              <a:r>
                <a:rPr lang="en-US" sz="1400" b="1" dirty="0" smtClean="0">
                  <a:solidFill>
                    <a:schemeClr val="bg1"/>
                  </a:solidFill>
                </a:rPr>
                <a:t>Jonathan</a:t>
              </a:r>
            </a:p>
            <a:p>
              <a:pPr algn="ctr"/>
              <a:r>
                <a:rPr lang="en-US" sz="2000" b="1" dirty="0" smtClean="0">
                  <a:solidFill>
                    <a:schemeClr val="bg1"/>
                  </a:solidFill>
                </a:rPr>
                <a:t>CIO</a:t>
              </a:r>
            </a:p>
          </p:txBody>
        </p:sp>
        <p:sp>
          <p:nvSpPr>
            <p:cNvPr id="10" name="Rounded Rectangle 9"/>
            <p:cNvSpPr/>
            <p:nvPr/>
          </p:nvSpPr>
          <p:spPr>
            <a:xfrm>
              <a:off x="3628390" y="2232660"/>
              <a:ext cx="1531620" cy="1531620"/>
            </a:xfrm>
            <a:prstGeom prst="roundRec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grpSp>
        <p:nvGrpSpPr>
          <p:cNvPr id="16" name="Group 15"/>
          <p:cNvGrpSpPr/>
          <p:nvPr/>
        </p:nvGrpSpPr>
        <p:grpSpPr>
          <a:xfrm>
            <a:off x="6790690" y="2232660"/>
            <a:ext cx="1988820" cy="2651760"/>
            <a:chOff x="6600190" y="2034540"/>
            <a:chExt cx="1988820" cy="2651760"/>
          </a:xfrm>
        </p:grpSpPr>
        <p:sp>
          <p:nvSpPr>
            <p:cNvPr id="14" name="Rounded Rectangle 13"/>
            <p:cNvSpPr/>
            <p:nvPr/>
          </p:nvSpPr>
          <p:spPr>
            <a:xfrm>
              <a:off x="6600190" y="2034540"/>
              <a:ext cx="1988820" cy="2651760"/>
            </a:xfrm>
            <a:prstGeom prst="roundRect">
              <a:avLst/>
            </a:prstGeom>
            <a:solidFill>
              <a:srgbClr val="B51D1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a:solidFill>
                  <a:schemeClr val="bg1"/>
                </a:solidFill>
              </a:endParaRPr>
            </a:p>
            <a:p>
              <a:pPr algn="ctr"/>
              <a:endParaRPr lang="en-US" sz="1400" b="1" dirty="0">
                <a:solidFill>
                  <a:schemeClr val="bg1"/>
                </a:solidFill>
              </a:endParaRPr>
            </a:p>
            <a:p>
              <a:pPr algn="ctr"/>
              <a:endParaRPr lang="en-US" sz="1400" b="1" dirty="0">
                <a:solidFill>
                  <a:schemeClr val="bg1"/>
                </a:solidFill>
              </a:endParaRPr>
            </a:p>
            <a:p>
              <a:pPr algn="ctr"/>
              <a:endParaRPr lang="en-US" sz="1400" b="1" dirty="0">
                <a:solidFill>
                  <a:schemeClr val="bg1"/>
                </a:solidFill>
              </a:endParaRPr>
            </a:p>
            <a:p>
              <a:pPr algn="ctr"/>
              <a:endParaRPr lang="en-US" sz="1400" b="1" dirty="0">
                <a:solidFill>
                  <a:schemeClr val="bg1"/>
                </a:solidFill>
              </a:endParaRPr>
            </a:p>
            <a:p>
              <a:pPr algn="ctr"/>
              <a:endParaRPr lang="en-US" sz="1400" b="1" dirty="0">
                <a:solidFill>
                  <a:schemeClr val="bg1"/>
                </a:solidFill>
              </a:endParaRPr>
            </a:p>
            <a:p>
              <a:pPr algn="ctr"/>
              <a:endParaRPr lang="en-US" sz="1400" b="1" dirty="0" smtClean="0">
                <a:solidFill>
                  <a:schemeClr val="bg1"/>
                </a:solidFill>
              </a:endParaRPr>
            </a:p>
            <a:p>
              <a:pPr algn="ctr"/>
              <a:endParaRPr lang="en-US" sz="1400" b="1" dirty="0">
                <a:solidFill>
                  <a:schemeClr val="bg1"/>
                </a:solidFill>
              </a:endParaRPr>
            </a:p>
            <a:p>
              <a:pPr algn="ctr"/>
              <a:r>
                <a:rPr lang="en-US" sz="1400" b="1" dirty="0" smtClean="0">
                  <a:solidFill>
                    <a:schemeClr val="bg1"/>
                  </a:solidFill>
                </a:rPr>
                <a:t>Jay</a:t>
              </a:r>
              <a:endParaRPr lang="en-US" sz="1400" b="1" dirty="0">
                <a:solidFill>
                  <a:schemeClr val="bg1"/>
                </a:solidFill>
              </a:endParaRPr>
            </a:p>
            <a:p>
              <a:pPr algn="ctr"/>
              <a:r>
                <a:rPr lang="en-US" sz="2000" b="1" dirty="0" smtClean="0">
                  <a:solidFill>
                    <a:schemeClr val="bg1"/>
                  </a:solidFill>
                </a:rPr>
                <a:t>Development Lead</a:t>
              </a:r>
              <a:endParaRPr lang="en-US" sz="2000" b="1" dirty="0">
                <a:solidFill>
                  <a:schemeClr val="bg1"/>
                </a:solidFill>
              </a:endParaRPr>
            </a:p>
          </p:txBody>
        </p:sp>
        <p:sp>
          <p:nvSpPr>
            <p:cNvPr id="15" name="Rounded Rectangle 14"/>
            <p:cNvSpPr/>
            <p:nvPr/>
          </p:nvSpPr>
          <p:spPr>
            <a:xfrm>
              <a:off x="6828790" y="2232660"/>
              <a:ext cx="1531620" cy="1531620"/>
            </a:xfrm>
            <a:prstGeom prst="roundRect">
              <a:avLst/>
            </a:prstGeom>
            <a:blipFill dpi="0" rotWithShape="1">
              <a:blip r:embed="rId7">
                <a:extLst>
                  <a:ext uri="{28A0092B-C50C-407E-A947-70E740481C1C}">
                    <a14:useLocalDpi xmlns:a14="http://schemas.microsoft.com/office/drawing/2010/main" val="0"/>
                  </a:ext>
                </a:extLst>
              </a:blip>
              <a:srcRect/>
              <a:stretch>
                <a:fillRect/>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sp>
        <p:nvSpPr>
          <p:cNvPr id="7" name="Oval 6"/>
          <p:cNvSpPr/>
          <p:nvPr/>
        </p:nvSpPr>
        <p:spPr>
          <a:xfrm>
            <a:off x="724040" y="3493230"/>
            <a:ext cx="1085222" cy="108522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smtClean="0">
                <a:solidFill>
                  <a:schemeClr val="bg1"/>
                </a:solidFill>
                <a:latin typeface="Arial Black" panose="020B0A04020102020204" pitchFamily="34" charset="0"/>
              </a:rPr>
              <a:t>1</a:t>
            </a:r>
          </a:p>
        </p:txBody>
      </p:sp>
      <p:grpSp>
        <p:nvGrpSpPr>
          <p:cNvPr id="6" name="Group 5"/>
          <p:cNvGrpSpPr/>
          <p:nvPr/>
        </p:nvGrpSpPr>
        <p:grpSpPr>
          <a:xfrm>
            <a:off x="562714" y="3332457"/>
            <a:ext cx="1406771" cy="1428320"/>
            <a:chOff x="733530" y="3332457"/>
            <a:chExt cx="1406771" cy="1428320"/>
          </a:xfrm>
          <a:solidFill>
            <a:schemeClr val="bg1">
              <a:lumMod val="75000"/>
            </a:schemeClr>
          </a:solidFill>
          <a:scene3d>
            <a:camera prst="orthographicFront">
              <a:rot lat="0" lon="0" rev="0"/>
            </a:camera>
            <a:lightRig rig="soft" dir="t">
              <a:rot lat="0" lon="0" rev="0"/>
            </a:lightRig>
          </a:scene3d>
        </p:grpSpPr>
        <p:sp>
          <p:nvSpPr>
            <p:cNvPr id="5" name="Circular Arrow 4"/>
            <p:cNvSpPr/>
            <p:nvPr/>
          </p:nvSpPr>
          <p:spPr>
            <a:xfrm>
              <a:off x="733530" y="3332457"/>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19" name="Circular Arrow 18"/>
            <p:cNvSpPr/>
            <p:nvPr/>
          </p:nvSpPr>
          <p:spPr>
            <a:xfrm rot="7200000">
              <a:off x="733530" y="3344588"/>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20" name="Circular Arrow 19"/>
            <p:cNvSpPr/>
            <p:nvPr/>
          </p:nvSpPr>
          <p:spPr>
            <a:xfrm rot="14400000">
              <a:off x="733532" y="3354008"/>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spTree>
    <p:extLst>
      <p:ext uri="{BB962C8B-B14F-4D97-AF65-F5344CB8AC3E}">
        <p14:creationId xmlns:p14="http://schemas.microsoft.com/office/powerpoint/2010/main" val="3487231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1" presetClass="entr" presetSubtype="1"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500"/>
                                        <p:tgtEl>
                                          <p:spTgt spid="6"/>
                                        </p:tgtEl>
                                      </p:cBhvr>
                                    </p:animEffect>
                                  </p:childTnLst>
                                </p:cTn>
                              </p:par>
                            </p:childTnLst>
                          </p:cTn>
                        </p:par>
                        <p:par>
                          <p:cTn id="13" fill="hold">
                            <p:stCondLst>
                              <p:cond delay="500"/>
                            </p:stCondLst>
                            <p:childTnLst>
                              <p:par>
                                <p:cTn id="14" presetID="42"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ppt_x</p:attrName>
                                        </p:attrNameLst>
                                      </p:cBhvr>
                                      <p:tavLst>
                                        <p:tav tm="0">
                                          <p:val>
                                            <p:strVal val="#ppt_x-#ppt_w*1.125000"/>
                                          </p:val>
                                        </p:tav>
                                        <p:tav tm="100000">
                                          <p:val>
                                            <p:strVal val="#ppt_x"/>
                                          </p:val>
                                        </p:tav>
                                      </p:tavLst>
                                    </p:anim>
                                    <p:animEffect transition="in" filter="wipe(right)">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childTnLst>
                          </p:cTn>
                        </p:par>
                        <p:par>
                          <p:cTn id="31" fill="hold">
                            <p:stCondLst>
                              <p:cond delay="1000"/>
                            </p:stCondLst>
                            <p:childTnLst>
                              <p:par>
                                <p:cTn id="32" presetID="12" presetClass="entr" presetSubtype="2" fill="hold" nodeType="after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additive="base">
                                        <p:cTn id="34" dur="500"/>
                                        <p:tgtEl>
                                          <p:spTgt spid="23"/>
                                        </p:tgtEl>
                                        <p:attrNameLst>
                                          <p:attrName>ppt_x</p:attrName>
                                        </p:attrNameLst>
                                      </p:cBhvr>
                                      <p:tavLst>
                                        <p:tav tm="0">
                                          <p:val>
                                            <p:strVal val="#ppt_x+#ppt_w*1.125000"/>
                                          </p:val>
                                        </p:tav>
                                        <p:tav tm="100000">
                                          <p:val>
                                            <p:strVal val="#ppt_x"/>
                                          </p:val>
                                        </p:tav>
                                      </p:tavLst>
                                    </p:anim>
                                    <p:animEffect transition="in" filter="wipe(left)">
                                      <p:cBhvr>
                                        <p:cTn id="3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Image result for industry background"/>
          <p:cNvPicPr>
            <a:picLocks noChangeAspect="1" noChangeArrowheads="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0" y="0"/>
            <a:ext cx="9158310" cy="51435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7297462" y="251460"/>
            <a:ext cx="1649730" cy="712470"/>
          </a:xfrm>
          <a:prstGeom prst="roundRect">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24" name="Rounded Rectangle 23"/>
          <p:cNvSpPr/>
          <p:nvPr/>
        </p:nvSpPr>
        <p:spPr>
          <a:xfrm>
            <a:off x="305260" y="1181100"/>
            <a:ext cx="8641932" cy="3703320"/>
          </a:xfrm>
          <a:prstGeom prst="roundRect">
            <a:avLst>
              <a:gd name="adj" fmla="val 7081"/>
            </a:avLst>
          </a:prstGeom>
          <a:solidFill>
            <a:schemeClr val="bg1">
              <a:lumMod val="9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7" name="Oval 6"/>
          <p:cNvSpPr/>
          <p:nvPr/>
        </p:nvSpPr>
        <p:spPr>
          <a:xfrm>
            <a:off x="724040" y="2490149"/>
            <a:ext cx="1085222" cy="108522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smtClean="0">
                <a:solidFill>
                  <a:schemeClr val="bg1"/>
                </a:solidFill>
                <a:latin typeface="Arial Black" panose="020B0A04020102020204" pitchFamily="34" charset="0"/>
              </a:rPr>
              <a:t>1</a:t>
            </a:r>
          </a:p>
        </p:txBody>
      </p:sp>
      <p:grpSp>
        <p:nvGrpSpPr>
          <p:cNvPr id="6" name="Group 5"/>
          <p:cNvGrpSpPr/>
          <p:nvPr/>
        </p:nvGrpSpPr>
        <p:grpSpPr>
          <a:xfrm>
            <a:off x="562714" y="2329376"/>
            <a:ext cx="1406771" cy="1428320"/>
            <a:chOff x="733530" y="3332457"/>
            <a:chExt cx="1406771" cy="1428320"/>
          </a:xfrm>
          <a:solidFill>
            <a:schemeClr val="bg1">
              <a:lumMod val="75000"/>
            </a:schemeClr>
          </a:solidFill>
          <a:scene3d>
            <a:camera prst="orthographicFront">
              <a:rot lat="0" lon="0" rev="0"/>
            </a:camera>
            <a:lightRig rig="soft" dir="t">
              <a:rot lat="0" lon="0" rev="0"/>
            </a:lightRig>
          </a:scene3d>
        </p:grpSpPr>
        <p:sp>
          <p:nvSpPr>
            <p:cNvPr id="5" name="Circular Arrow 4"/>
            <p:cNvSpPr/>
            <p:nvPr/>
          </p:nvSpPr>
          <p:spPr>
            <a:xfrm>
              <a:off x="733530" y="3332457"/>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19" name="Circular Arrow 18"/>
            <p:cNvSpPr/>
            <p:nvPr/>
          </p:nvSpPr>
          <p:spPr>
            <a:xfrm rot="7200000">
              <a:off x="733530" y="3344588"/>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20" name="Circular Arrow 19"/>
            <p:cNvSpPr/>
            <p:nvPr/>
          </p:nvSpPr>
          <p:spPr>
            <a:xfrm rot="14400000">
              <a:off x="733532" y="3354008"/>
              <a:ext cx="1406769" cy="1406769"/>
            </a:xfrm>
            <a:prstGeom prst="circularArrow">
              <a:avLst>
                <a:gd name="adj1" fmla="val 12500"/>
                <a:gd name="adj2" fmla="val 1142319"/>
                <a:gd name="adj3" fmla="val 20457681"/>
                <a:gd name="adj4" fmla="val 14529985"/>
                <a:gd name="adj5" fmla="val 125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graphicFrame>
        <p:nvGraphicFramePr>
          <p:cNvPr id="9" name="Diagram 8"/>
          <p:cNvGraphicFramePr/>
          <p:nvPr>
            <p:extLst>
              <p:ext uri="{D42A27DB-BD31-4B8C-83A1-F6EECF244321}">
                <p14:modId xmlns:p14="http://schemas.microsoft.com/office/powerpoint/2010/main" val="1870732859"/>
              </p:ext>
            </p:extLst>
          </p:nvPr>
        </p:nvGraphicFramePr>
        <p:xfrm>
          <a:off x="1809262" y="1181099"/>
          <a:ext cx="6941038" cy="370332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2" name="TextBox 11"/>
          <p:cNvSpPr txBox="1"/>
          <p:nvPr/>
        </p:nvSpPr>
        <p:spPr>
          <a:xfrm>
            <a:off x="413046" y="299918"/>
            <a:ext cx="1396216" cy="615553"/>
          </a:xfrm>
          <a:prstGeom prst="rect">
            <a:avLst/>
          </a:prstGeom>
          <a:noFill/>
        </p:spPr>
        <p:txBody>
          <a:bodyPr vert="horz" wrap="none" lIns="0" tIns="0" rIns="0" bIns="0" rtlCol="0">
            <a:spAutoFit/>
          </a:bodyPr>
          <a:lstStyle/>
          <a:p>
            <a:pPr>
              <a:spcBef>
                <a:spcPts val="432"/>
              </a:spcBef>
              <a:buClr>
                <a:schemeClr val="bg1">
                  <a:lumMod val="50000"/>
                </a:schemeClr>
              </a:buClr>
            </a:pPr>
            <a:r>
              <a:rPr lang="en-US" sz="4000" b="1" dirty="0" smtClean="0">
                <a:solidFill>
                  <a:srgbClr val="C00000"/>
                </a:solidFill>
              </a:rPr>
              <a:t>Steps</a:t>
            </a:r>
          </a:p>
        </p:txBody>
      </p:sp>
    </p:spTree>
    <p:extLst>
      <p:ext uri="{BB962C8B-B14F-4D97-AF65-F5344CB8AC3E}">
        <p14:creationId xmlns:p14="http://schemas.microsoft.com/office/powerpoint/2010/main" val="41818661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 name="Group 131"/>
          <p:cNvGrpSpPr/>
          <p:nvPr/>
        </p:nvGrpSpPr>
        <p:grpSpPr>
          <a:xfrm>
            <a:off x="793814" y="1316329"/>
            <a:ext cx="6991140" cy="2974321"/>
            <a:chOff x="793814" y="1316329"/>
            <a:chExt cx="6991140" cy="2974321"/>
          </a:xfrm>
        </p:grpSpPr>
        <p:cxnSp>
          <p:nvCxnSpPr>
            <p:cNvPr id="133" name="Curved Connector 132"/>
            <p:cNvCxnSpPr/>
            <p:nvPr/>
          </p:nvCxnSpPr>
          <p:spPr>
            <a:xfrm rot="5400000" flipH="1" flipV="1">
              <a:off x="550139" y="1620291"/>
              <a:ext cx="698365" cy="90442"/>
            </a:xfrm>
            <a:prstGeom prst="curvedConnector3">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4" name="Curved Connector 133"/>
            <p:cNvCxnSpPr/>
            <p:nvPr/>
          </p:nvCxnSpPr>
          <p:spPr>
            <a:xfrm rot="5400000" flipH="1" flipV="1">
              <a:off x="1728312" y="964644"/>
              <a:ext cx="381846" cy="1085215"/>
            </a:xfrm>
            <a:prstGeom prst="curvedConnector3">
              <a:avLst>
                <a:gd name="adj1" fmla="val 50000"/>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5" name="Curved Connector 134"/>
            <p:cNvCxnSpPr/>
            <p:nvPr/>
          </p:nvCxnSpPr>
          <p:spPr>
            <a:xfrm rot="16200000" flipV="1">
              <a:off x="75356" y="3526970"/>
              <a:ext cx="1482135" cy="45220"/>
            </a:xfrm>
            <a:prstGeom prst="curvedConnector3">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6" name="Curved Connector 135"/>
            <p:cNvCxnSpPr/>
            <p:nvPr/>
          </p:nvCxnSpPr>
          <p:spPr>
            <a:xfrm rot="16200000" flipH="1">
              <a:off x="1050825" y="2626867"/>
              <a:ext cx="694597" cy="565518"/>
            </a:xfrm>
            <a:prstGeom prst="curvedConnector3">
              <a:avLst>
                <a:gd name="adj1" fmla="val 71700"/>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7" name="Curved Connector 136"/>
            <p:cNvCxnSpPr/>
            <p:nvPr/>
          </p:nvCxnSpPr>
          <p:spPr>
            <a:xfrm rot="16200000" flipH="1">
              <a:off x="2434203" y="1871500"/>
              <a:ext cx="266291" cy="2140302"/>
            </a:xfrm>
            <a:prstGeom prst="curvedConnector3">
              <a:avLst>
                <a:gd name="adj1" fmla="val 50000"/>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8" name="Curved Connector 137"/>
            <p:cNvCxnSpPr/>
            <p:nvPr/>
          </p:nvCxnSpPr>
          <p:spPr>
            <a:xfrm rot="16200000" flipV="1">
              <a:off x="7020020" y="3525716"/>
              <a:ext cx="1482135" cy="47732"/>
            </a:xfrm>
            <a:prstGeom prst="curvedConnector3">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9" name="Curved Connector 138"/>
            <p:cNvCxnSpPr/>
            <p:nvPr/>
          </p:nvCxnSpPr>
          <p:spPr>
            <a:xfrm rot="16200000" flipV="1">
              <a:off x="5902136" y="3465427"/>
              <a:ext cx="1482136" cy="168310"/>
            </a:xfrm>
            <a:prstGeom prst="curvedConnector3">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0" name="Curved Connector 139"/>
            <p:cNvCxnSpPr/>
            <p:nvPr/>
          </p:nvCxnSpPr>
          <p:spPr>
            <a:xfrm rot="5400000">
              <a:off x="5461272" y="2537213"/>
              <a:ext cx="266283" cy="808884"/>
            </a:xfrm>
            <a:prstGeom prst="curvedConnector3">
              <a:avLst>
                <a:gd name="adj1" fmla="val 50000"/>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1" name="Curved Connector 140"/>
            <p:cNvCxnSpPr/>
            <p:nvPr/>
          </p:nvCxnSpPr>
          <p:spPr>
            <a:xfrm rot="5400000">
              <a:off x="4391499" y="1812443"/>
              <a:ext cx="508354" cy="2016354"/>
            </a:xfrm>
            <a:prstGeom prst="curvedConnector3">
              <a:avLst>
                <a:gd name="adj1" fmla="val 50000"/>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2" name="Curved Connector 141"/>
            <p:cNvCxnSpPr/>
            <p:nvPr/>
          </p:nvCxnSpPr>
          <p:spPr>
            <a:xfrm flipV="1">
              <a:off x="2041775" y="2260881"/>
              <a:ext cx="686348" cy="6238"/>
            </a:xfrm>
            <a:prstGeom prst="curvedConnector3">
              <a:avLst>
                <a:gd name="adj1" fmla="val 50000"/>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3" name="Curved Connector 142"/>
            <p:cNvCxnSpPr/>
            <p:nvPr/>
          </p:nvCxnSpPr>
          <p:spPr>
            <a:xfrm rot="5400000" flipH="1" flipV="1">
              <a:off x="2731670" y="1331041"/>
              <a:ext cx="261262" cy="2133420"/>
            </a:xfrm>
            <a:prstGeom prst="curvedConnector4">
              <a:avLst>
                <a:gd name="adj1" fmla="val -64601"/>
                <a:gd name="adj2" fmla="val 90619"/>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4" name="Curved Connector 143"/>
            <p:cNvCxnSpPr/>
            <p:nvPr/>
          </p:nvCxnSpPr>
          <p:spPr>
            <a:xfrm rot="16200000" flipV="1">
              <a:off x="2858750" y="743576"/>
              <a:ext cx="266285" cy="4396158"/>
            </a:xfrm>
            <a:prstGeom prst="curvedConnector3">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5" name="Curved Connector 144"/>
            <p:cNvCxnSpPr/>
            <p:nvPr/>
          </p:nvCxnSpPr>
          <p:spPr>
            <a:xfrm rot="16200000" flipH="1">
              <a:off x="3210439" y="1095264"/>
              <a:ext cx="266291" cy="3692774"/>
            </a:xfrm>
            <a:prstGeom prst="curvedConnector3">
              <a:avLst>
                <a:gd name="adj1" fmla="val 50000"/>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46" name="Group 145"/>
          <p:cNvGrpSpPr/>
          <p:nvPr/>
        </p:nvGrpSpPr>
        <p:grpSpPr>
          <a:xfrm>
            <a:off x="312622" y="1426459"/>
            <a:ext cx="8597169" cy="1850112"/>
            <a:chOff x="312622" y="1426459"/>
            <a:chExt cx="8597169" cy="1850112"/>
          </a:xfrm>
        </p:grpSpPr>
        <p:sp>
          <p:nvSpPr>
            <p:cNvPr id="147" name="TextBox 146"/>
            <p:cNvSpPr txBox="1"/>
            <p:nvPr/>
          </p:nvSpPr>
          <p:spPr>
            <a:xfrm>
              <a:off x="312622" y="1426459"/>
              <a:ext cx="586699"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olidFill>
                    <a:schemeClr val="accent3"/>
                  </a:solidFill>
                  <a:sym typeface="Wingdings"/>
                </a:rPr>
                <a:t> </a:t>
              </a:r>
              <a:r>
                <a:rPr lang="en-US" sz="1050" dirty="0" smtClean="0">
                  <a:solidFill>
                    <a:schemeClr val="accent3"/>
                  </a:solidFill>
                </a:rPr>
                <a:t>publish</a:t>
              </a:r>
            </a:p>
          </p:txBody>
        </p:sp>
        <p:sp>
          <p:nvSpPr>
            <p:cNvPr id="148" name="TextBox 147"/>
            <p:cNvSpPr txBox="1"/>
            <p:nvPr/>
          </p:nvSpPr>
          <p:spPr>
            <a:xfrm>
              <a:off x="1668031" y="1536592"/>
              <a:ext cx="548227"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a:solidFill>
                    <a:schemeClr val="accent3"/>
                  </a:solidFill>
                  <a:sym typeface="Wingdings"/>
                </a:rPr>
                <a:t></a:t>
              </a:r>
              <a:r>
                <a:rPr lang="en-US" sz="1050" dirty="0" smtClean="0">
                  <a:solidFill>
                    <a:schemeClr val="accent3"/>
                  </a:solidFill>
                  <a:sym typeface="Wingdings"/>
                </a:rPr>
                <a:t> </a:t>
              </a:r>
              <a:r>
                <a:rPr lang="en-US" sz="1050" dirty="0" smtClean="0">
                  <a:solidFill>
                    <a:schemeClr val="accent3"/>
                  </a:solidFill>
                </a:rPr>
                <a:t>invoke</a:t>
              </a:r>
            </a:p>
          </p:txBody>
        </p:sp>
        <p:sp>
          <p:nvSpPr>
            <p:cNvPr id="149" name="TextBox 148"/>
            <p:cNvSpPr txBox="1"/>
            <p:nvPr/>
          </p:nvSpPr>
          <p:spPr>
            <a:xfrm>
              <a:off x="823962" y="2963454"/>
              <a:ext cx="411972"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a:solidFill>
                    <a:schemeClr val="accent3"/>
                  </a:solidFill>
                  <a:sym typeface="Wingdings"/>
                </a:rPr>
                <a:t></a:t>
              </a:r>
              <a:r>
                <a:rPr lang="en-US" sz="1050" dirty="0" smtClean="0">
                  <a:solidFill>
                    <a:schemeClr val="accent3"/>
                  </a:solidFill>
                  <a:sym typeface="Wingdings"/>
                </a:rPr>
                <a:t> </a:t>
              </a:r>
              <a:r>
                <a:rPr lang="en-US" sz="1050" dirty="0" smtClean="0">
                  <a:solidFill>
                    <a:schemeClr val="accent3"/>
                  </a:solidFill>
                </a:rPr>
                <a:t>emit</a:t>
              </a:r>
            </a:p>
          </p:txBody>
        </p:sp>
        <p:sp>
          <p:nvSpPr>
            <p:cNvPr id="150" name="TextBox 149"/>
            <p:cNvSpPr txBox="1"/>
            <p:nvPr/>
          </p:nvSpPr>
          <p:spPr>
            <a:xfrm>
              <a:off x="1680883" y="3044246"/>
              <a:ext cx="548227"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a:solidFill>
                    <a:schemeClr val="bg1">
                      <a:lumMod val="65000"/>
                    </a:schemeClr>
                  </a:solidFill>
                  <a:sym typeface="Wingdings"/>
                </a:rPr>
                <a:t></a:t>
              </a:r>
              <a:r>
                <a:rPr lang="en-US" sz="1050" dirty="0" smtClean="0">
                  <a:solidFill>
                    <a:schemeClr val="bg1">
                      <a:lumMod val="65000"/>
                    </a:schemeClr>
                  </a:solidFill>
                  <a:sym typeface="Wingdings"/>
                </a:rPr>
                <a:t> </a:t>
              </a:r>
              <a:r>
                <a:rPr lang="en-US" sz="1050" dirty="0" smtClean="0">
                  <a:solidFill>
                    <a:schemeClr val="bg1">
                      <a:lumMod val="65000"/>
                    </a:schemeClr>
                  </a:solidFill>
                </a:rPr>
                <a:t>invoke</a:t>
              </a:r>
            </a:p>
          </p:txBody>
        </p:sp>
        <p:sp>
          <p:nvSpPr>
            <p:cNvPr id="151" name="TextBox 150"/>
            <p:cNvSpPr txBox="1"/>
            <p:nvPr/>
          </p:nvSpPr>
          <p:spPr>
            <a:xfrm>
              <a:off x="2492298" y="2970096"/>
              <a:ext cx="419987"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a:solidFill>
                    <a:schemeClr val="accent3"/>
                  </a:solidFill>
                  <a:sym typeface="Wingdings"/>
                </a:rPr>
                <a:t></a:t>
              </a:r>
              <a:r>
                <a:rPr lang="en-US" sz="1050" dirty="0" smtClean="0">
                  <a:solidFill>
                    <a:schemeClr val="accent3"/>
                  </a:solidFill>
                  <a:sym typeface="Wingdings"/>
                </a:rPr>
                <a:t> </a:t>
              </a:r>
              <a:r>
                <a:rPr lang="en-US" sz="1050" dirty="0" smtClean="0">
                  <a:solidFill>
                    <a:schemeClr val="accent3"/>
                  </a:solidFill>
                </a:rPr>
                <a:t>crud</a:t>
              </a:r>
            </a:p>
          </p:txBody>
        </p:sp>
        <p:sp>
          <p:nvSpPr>
            <p:cNvPr id="152" name="TextBox 151"/>
            <p:cNvSpPr txBox="1"/>
            <p:nvPr/>
          </p:nvSpPr>
          <p:spPr>
            <a:xfrm>
              <a:off x="7792497" y="3114988"/>
              <a:ext cx="1117294"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a:solidFill>
                    <a:schemeClr val="accent3"/>
                  </a:solidFill>
                  <a:sym typeface="Wingdings"/>
                </a:rPr>
                <a:t> </a:t>
              </a:r>
              <a:r>
                <a:rPr lang="en-US" sz="1050" dirty="0" smtClean="0">
                  <a:solidFill>
                    <a:schemeClr val="accent3"/>
                  </a:solidFill>
                  <a:sym typeface="Wingdings"/>
                </a:rPr>
                <a:t>consume/</a:t>
              </a:r>
              <a:r>
                <a:rPr lang="en-US" sz="1050" dirty="0" smtClean="0">
                  <a:solidFill>
                    <a:schemeClr val="accent3"/>
                  </a:solidFill>
                </a:rPr>
                <a:t>emit</a:t>
              </a:r>
            </a:p>
          </p:txBody>
        </p:sp>
        <p:sp>
          <p:nvSpPr>
            <p:cNvPr id="153" name="TextBox 152"/>
            <p:cNvSpPr txBox="1"/>
            <p:nvPr/>
          </p:nvSpPr>
          <p:spPr>
            <a:xfrm>
              <a:off x="6627441" y="2889305"/>
              <a:ext cx="705321"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olidFill>
                    <a:schemeClr val="accent3"/>
                  </a:solidFill>
                  <a:sym typeface="Wingdings"/>
                </a:rPr>
                <a:t> </a:t>
              </a:r>
              <a:r>
                <a:rPr lang="en-US" sz="1050" dirty="0" smtClean="0">
                  <a:solidFill>
                    <a:schemeClr val="accent3"/>
                  </a:solidFill>
                </a:rPr>
                <a:t>consume</a:t>
              </a:r>
            </a:p>
          </p:txBody>
        </p:sp>
        <p:sp>
          <p:nvSpPr>
            <p:cNvPr id="154" name="TextBox 153"/>
            <p:cNvSpPr txBox="1"/>
            <p:nvPr/>
          </p:nvSpPr>
          <p:spPr>
            <a:xfrm>
              <a:off x="5797896" y="2937840"/>
              <a:ext cx="509755"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olidFill>
                    <a:schemeClr val="accent3"/>
                  </a:solidFill>
                  <a:sym typeface="Wingdings"/>
                </a:rPr>
                <a:t> </a:t>
              </a:r>
              <a:r>
                <a:rPr lang="en-US" sz="1050" dirty="0" smtClean="0">
                  <a:solidFill>
                    <a:schemeClr val="accent3"/>
                  </a:solidFill>
                </a:rPr>
                <a:t>select</a:t>
              </a:r>
            </a:p>
          </p:txBody>
        </p:sp>
        <p:sp>
          <p:nvSpPr>
            <p:cNvPr id="155" name="TextBox 154"/>
            <p:cNvSpPr txBox="1"/>
            <p:nvPr/>
          </p:nvSpPr>
          <p:spPr>
            <a:xfrm>
              <a:off x="5026885" y="2739828"/>
              <a:ext cx="509755"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olidFill>
                    <a:schemeClr val="accent3"/>
                  </a:solidFill>
                  <a:sym typeface="Wingdings"/>
                </a:rPr>
                <a:t> </a:t>
              </a:r>
              <a:r>
                <a:rPr lang="en-US" sz="1050" dirty="0" smtClean="0">
                  <a:solidFill>
                    <a:schemeClr val="accent3"/>
                  </a:solidFill>
                </a:rPr>
                <a:t>select</a:t>
              </a:r>
            </a:p>
          </p:txBody>
        </p:sp>
        <p:sp>
          <p:nvSpPr>
            <p:cNvPr id="156" name="TextBox 155"/>
            <p:cNvSpPr txBox="1"/>
            <p:nvPr/>
          </p:nvSpPr>
          <p:spPr>
            <a:xfrm>
              <a:off x="2124883" y="2095179"/>
              <a:ext cx="543418"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olidFill>
                    <a:schemeClr val="accent3"/>
                  </a:solidFill>
                  <a:sym typeface="Wingdings"/>
                </a:rPr>
                <a:t> </a:t>
              </a:r>
              <a:r>
                <a:rPr lang="en-US" sz="1050" dirty="0" smtClean="0">
                  <a:solidFill>
                    <a:schemeClr val="accent3"/>
                  </a:solidFill>
                </a:rPr>
                <a:t>create</a:t>
              </a:r>
            </a:p>
          </p:txBody>
        </p:sp>
        <p:sp>
          <p:nvSpPr>
            <p:cNvPr id="157" name="TextBox 156"/>
            <p:cNvSpPr txBox="1"/>
            <p:nvPr/>
          </p:nvSpPr>
          <p:spPr>
            <a:xfrm>
              <a:off x="2124883" y="2487110"/>
              <a:ext cx="543418" cy="161583"/>
            </a:xfrm>
            <a:prstGeom prst="rect">
              <a:avLst/>
            </a:prstGeom>
            <a:noFill/>
          </p:spPr>
          <p:txBody>
            <a:bodyPr vert="horz" wrap="none" lIns="0" tIns="0" rIns="0" bIns="0" rtlCol="0">
              <a:spAutoFit/>
            </a:bodyPr>
            <a:lstStyle/>
            <a:p>
              <a:pPr>
                <a:spcBef>
                  <a:spcPts val="432"/>
                </a:spcBef>
                <a:buClr>
                  <a:schemeClr val="bg1">
                    <a:lumMod val="50000"/>
                  </a:schemeClr>
                </a:buClr>
              </a:pPr>
              <a:r>
                <a:rPr lang="en-US" sz="1050" dirty="0" smtClean="0">
                  <a:solidFill>
                    <a:schemeClr val="accent3"/>
                  </a:solidFill>
                  <a:sym typeface="Wingdings"/>
                </a:rPr>
                <a:t> </a:t>
              </a:r>
              <a:r>
                <a:rPr lang="en-US" sz="1050" dirty="0" smtClean="0">
                  <a:solidFill>
                    <a:schemeClr val="accent3"/>
                  </a:solidFill>
                </a:rPr>
                <a:t>create</a:t>
              </a:r>
            </a:p>
          </p:txBody>
        </p:sp>
      </p:grpSp>
      <p:grpSp>
        <p:nvGrpSpPr>
          <p:cNvPr id="126" name="Group 125"/>
          <p:cNvGrpSpPr/>
          <p:nvPr/>
        </p:nvGrpSpPr>
        <p:grpSpPr>
          <a:xfrm>
            <a:off x="532550" y="226083"/>
            <a:ext cx="7465933" cy="3523211"/>
            <a:chOff x="532550" y="226083"/>
            <a:chExt cx="7465933" cy="3523211"/>
          </a:xfrm>
          <a:solidFill>
            <a:schemeClr val="bg1">
              <a:lumMod val="65000"/>
            </a:schemeClr>
          </a:solidFill>
        </p:grpSpPr>
        <p:sp>
          <p:nvSpPr>
            <p:cNvPr id="114" name="Rounded Rectangle 113"/>
            <p:cNvSpPr/>
            <p:nvPr/>
          </p:nvSpPr>
          <p:spPr>
            <a:xfrm rot="5400000">
              <a:off x="3913933" y="2020935"/>
              <a:ext cx="522525" cy="4923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TE</a:t>
              </a:r>
            </a:p>
          </p:txBody>
        </p:sp>
        <p:sp>
          <p:nvSpPr>
            <p:cNvPr id="101" name="Rounded Rectangle 100"/>
            <p:cNvSpPr/>
            <p:nvPr/>
          </p:nvSpPr>
          <p:spPr>
            <a:xfrm rot="16200000">
              <a:off x="1534328" y="2020935"/>
              <a:ext cx="522525" cy="4923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DBO</a:t>
              </a:r>
            </a:p>
          </p:txBody>
        </p:sp>
        <p:sp>
          <p:nvSpPr>
            <p:cNvPr id="73" name="Rounded Rectangle 72"/>
            <p:cNvSpPr/>
            <p:nvPr/>
          </p:nvSpPr>
          <p:spPr>
            <a:xfrm>
              <a:off x="5737592" y="2316145"/>
              <a:ext cx="522525" cy="4923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JDBC</a:t>
              </a:r>
            </a:p>
          </p:txBody>
        </p:sp>
        <p:sp>
          <p:nvSpPr>
            <p:cNvPr id="58" name="Rounded Rectangle 57"/>
            <p:cNvSpPr/>
            <p:nvPr/>
          </p:nvSpPr>
          <p:spPr>
            <a:xfrm>
              <a:off x="1235934" y="2316137"/>
              <a:ext cx="522525" cy="4923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Autofit/>
            </a:bodyPr>
            <a:lstStyle/>
            <a:p>
              <a:pPr algn="ctr"/>
              <a:r>
                <a:rPr lang="en-US" sz="1050" b="1" dirty="0" smtClean="0">
                  <a:solidFill>
                    <a:schemeClr val="bg1"/>
                  </a:solidFill>
                </a:rPr>
                <a:t>Adapter</a:t>
              </a:r>
            </a:p>
          </p:txBody>
        </p:sp>
        <p:sp>
          <p:nvSpPr>
            <p:cNvPr id="49" name="Rounded Rectangle 48"/>
            <p:cNvSpPr/>
            <p:nvPr/>
          </p:nvSpPr>
          <p:spPr>
            <a:xfrm>
              <a:off x="1419619" y="3256925"/>
              <a:ext cx="522525" cy="492369"/>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gn="ctr"/>
              <a:r>
                <a:rPr lang="en-US" sz="1100" b="1" dirty="0" smtClean="0">
                  <a:solidFill>
                    <a:schemeClr val="bg1"/>
                  </a:solidFill>
                </a:rPr>
                <a:t>REST</a:t>
              </a:r>
            </a:p>
          </p:txBody>
        </p:sp>
        <p:sp>
          <p:nvSpPr>
            <p:cNvPr id="33" name="Rounded Rectangle 32"/>
            <p:cNvSpPr/>
            <p:nvPr/>
          </p:nvSpPr>
          <p:spPr>
            <a:xfrm>
              <a:off x="2507049" y="226083"/>
              <a:ext cx="522525" cy="4923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gn="ctr"/>
              <a:r>
                <a:rPr lang="en-US" sz="1100" b="1" dirty="0" smtClean="0">
                  <a:solidFill>
                    <a:schemeClr val="bg1"/>
                  </a:solidFill>
                </a:rPr>
                <a:t>REST</a:t>
              </a:r>
            </a:p>
          </p:txBody>
        </p:sp>
        <p:sp>
          <p:nvSpPr>
            <p:cNvPr id="29" name="Rounded Rectangle 28"/>
            <p:cNvSpPr/>
            <p:nvPr/>
          </p:nvSpPr>
          <p:spPr>
            <a:xfrm>
              <a:off x="1115365" y="1698174"/>
              <a:ext cx="522525" cy="4923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gn="ctr"/>
              <a:r>
                <a:rPr lang="en-US" sz="1100" b="1" dirty="0" smtClean="0">
                  <a:solidFill>
                    <a:schemeClr val="bg1"/>
                  </a:solidFill>
                </a:rPr>
                <a:t>REST</a:t>
              </a:r>
            </a:p>
          </p:txBody>
        </p:sp>
        <p:sp>
          <p:nvSpPr>
            <p:cNvPr id="21" name="Rounded Rectangle 20"/>
            <p:cNvSpPr/>
            <p:nvPr/>
          </p:nvSpPr>
          <p:spPr>
            <a:xfrm>
              <a:off x="7475958" y="2316145"/>
              <a:ext cx="522525" cy="4923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DES</a:t>
              </a:r>
            </a:p>
          </p:txBody>
        </p:sp>
        <p:sp>
          <p:nvSpPr>
            <p:cNvPr id="22" name="Rounded Rectangle 21"/>
            <p:cNvSpPr/>
            <p:nvPr/>
          </p:nvSpPr>
          <p:spPr>
            <a:xfrm>
              <a:off x="532550" y="2316143"/>
              <a:ext cx="522525" cy="4923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DES</a:t>
              </a:r>
            </a:p>
          </p:txBody>
        </p:sp>
        <p:sp>
          <p:nvSpPr>
            <p:cNvPr id="20" name="Rounded Rectangle 19"/>
            <p:cNvSpPr/>
            <p:nvPr/>
          </p:nvSpPr>
          <p:spPr>
            <a:xfrm>
              <a:off x="6297786" y="2316145"/>
              <a:ext cx="522525" cy="4923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100" b="1" dirty="0" smtClean="0">
                  <a:solidFill>
                    <a:schemeClr val="bg1"/>
                  </a:solidFill>
                </a:rPr>
                <a:t>DES</a:t>
              </a:r>
            </a:p>
          </p:txBody>
        </p:sp>
      </p:grpSp>
      <p:sp>
        <p:nvSpPr>
          <p:cNvPr id="2" name="Footer Placeholder 1"/>
          <p:cNvSpPr>
            <a:spLocks noGrp="1"/>
          </p:cNvSpPr>
          <p:nvPr>
            <p:ph type="ftr" sz="quarter" idx="12"/>
          </p:nvPr>
        </p:nvSpPr>
        <p:spPr/>
        <p:txBody>
          <a:bodyPr/>
          <a:lstStyle/>
          <a:p>
            <a:r>
              <a:rPr lang="en-US" smtClean="0"/>
              <a:t>© 2018 Software AG. All rights reserved. For internal use only</a:t>
            </a:r>
            <a:endParaRPr lang="en-US" dirty="0" smtClean="0"/>
          </a:p>
        </p:txBody>
      </p:sp>
      <p:grpSp>
        <p:nvGrpSpPr>
          <p:cNvPr id="130" name="Group 129"/>
          <p:cNvGrpSpPr/>
          <p:nvPr/>
        </p:nvGrpSpPr>
        <p:grpSpPr>
          <a:xfrm>
            <a:off x="4183742" y="195574"/>
            <a:ext cx="3721118" cy="1170889"/>
            <a:chOff x="4183742" y="195574"/>
            <a:chExt cx="3721118" cy="1170889"/>
          </a:xfrm>
        </p:grpSpPr>
        <p:pic>
          <p:nvPicPr>
            <p:cNvPr id="84" name="Grafik 848"/>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6733971" y="195574"/>
              <a:ext cx="1170889" cy="1170889"/>
            </a:xfrm>
            <a:prstGeom prst="rect">
              <a:avLst/>
            </a:prstGeom>
          </p:spPr>
        </p:pic>
        <p:pic>
          <p:nvPicPr>
            <p:cNvPr id="85" name="Grafik 848"/>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5467772" y="195574"/>
              <a:ext cx="1170889" cy="1170889"/>
            </a:xfrm>
            <a:prstGeom prst="rect">
              <a:avLst/>
            </a:prstGeom>
          </p:spPr>
        </p:pic>
        <p:pic>
          <p:nvPicPr>
            <p:cNvPr id="86" name="Grafik 848"/>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4183742" y="195574"/>
              <a:ext cx="1170889" cy="1170889"/>
            </a:xfrm>
            <a:prstGeom prst="rect">
              <a:avLst/>
            </a:prstGeom>
          </p:spPr>
        </p:pic>
      </p:grpSp>
      <p:grpSp>
        <p:nvGrpSpPr>
          <p:cNvPr id="131" name="Group 130"/>
          <p:cNvGrpSpPr/>
          <p:nvPr/>
        </p:nvGrpSpPr>
        <p:grpSpPr>
          <a:xfrm>
            <a:off x="4349104" y="501814"/>
            <a:ext cx="3407931" cy="432081"/>
            <a:chOff x="4349104" y="501814"/>
            <a:chExt cx="3407931" cy="432081"/>
          </a:xfrm>
        </p:grpSpPr>
        <p:sp>
          <p:nvSpPr>
            <p:cNvPr id="87" name="TextBox 86"/>
            <p:cNvSpPr txBox="1"/>
            <p:nvPr/>
          </p:nvSpPr>
          <p:spPr>
            <a:xfrm>
              <a:off x="6881795" y="578012"/>
              <a:ext cx="875240" cy="215444"/>
            </a:xfrm>
            <a:prstGeom prst="rect">
              <a:avLst/>
            </a:prstGeom>
            <a:noFill/>
          </p:spPr>
          <p:txBody>
            <a:bodyPr vert="horz" wrap="none" lIns="0" tIns="0" rIns="0" bIns="0" rtlCol="0">
              <a:spAutoFit/>
            </a:bodyPr>
            <a:lstStyle/>
            <a:p>
              <a:pPr>
                <a:spcBef>
                  <a:spcPts val="432"/>
                </a:spcBef>
                <a:buClr>
                  <a:schemeClr val="bg1">
                    <a:lumMod val="50000"/>
                  </a:schemeClr>
                </a:buClr>
              </a:pPr>
              <a:r>
                <a:rPr lang="en-US" sz="1400" dirty="0" smtClean="0">
                  <a:solidFill>
                    <a:schemeClr val="accent3"/>
                  </a:solidFill>
                </a:rPr>
                <a:t>Dashboard</a:t>
              </a:r>
            </a:p>
          </p:txBody>
        </p:sp>
        <p:sp>
          <p:nvSpPr>
            <p:cNvPr id="88" name="TextBox 87"/>
            <p:cNvSpPr txBox="1"/>
            <p:nvPr/>
          </p:nvSpPr>
          <p:spPr>
            <a:xfrm>
              <a:off x="5803276" y="503008"/>
              <a:ext cx="499880" cy="430887"/>
            </a:xfrm>
            <a:prstGeom prst="rect">
              <a:avLst/>
            </a:prstGeom>
            <a:noFill/>
          </p:spPr>
          <p:txBody>
            <a:bodyPr vert="horz" wrap="none" lIns="0" tIns="0" rIns="0" bIns="0" rtlCol="0">
              <a:spAutoFit/>
            </a:bodyPr>
            <a:lstStyle/>
            <a:p>
              <a:pPr algn="ctr">
                <a:spcBef>
                  <a:spcPts val="432"/>
                </a:spcBef>
                <a:buClr>
                  <a:schemeClr val="bg1">
                    <a:lumMod val="50000"/>
                  </a:schemeClr>
                </a:buClr>
              </a:pPr>
              <a:r>
                <a:rPr lang="en-US" sz="1400" dirty="0" smtClean="0">
                  <a:solidFill>
                    <a:schemeClr val="accent3"/>
                  </a:solidFill>
                </a:rPr>
                <a:t>Triage</a:t>
              </a:r>
              <a:br>
                <a:rPr lang="en-US" sz="1400" dirty="0" smtClean="0">
                  <a:solidFill>
                    <a:schemeClr val="accent3"/>
                  </a:solidFill>
                </a:rPr>
              </a:br>
              <a:r>
                <a:rPr lang="en-US" sz="1400" dirty="0" smtClean="0">
                  <a:solidFill>
                    <a:schemeClr val="accent3"/>
                  </a:solidFill>
                </a:rPr>
                <a:t>tasks</a:t>
              </a:r>
            </a:p>
          </p:txBody>
        </p:sp>
        <p:sp>
          <p:nvSpPr>
            <p:cNvPr id="89" name="TextBox 88"/>
            <p:cNvSpPr txBox="1"/>
            <p:nvPr/>
          </p:nvSpPr>
          <p:spPr>
            <a:xfrm>
              <a:off x="4349104" y="501814"/>
              <a:ext cx="838106" cy="430887"/>
            </a:xfrm>
            <a:prstGeom prst="rect">
              <a:avLst/>
            </a:prstGeom>
            <a:noFill/>
          </p:spPr>
          <p:txBody>
            <a:bodyPr vert="horz" wrap="square" lIns="0" tIns="0" rIns="0" bIns="0" rtlCol="0">
              <a:spAutoFit/>
            </a:bodyPr>
            <a:lstStyle/>
            <a:p>
              <a:pPr algn="ctr">
                <a:spcBef>
                  <a:spcPts val="432"/>
                </a:spcBef>
                <a:buClr>
                  <a:schemeClr val="bg1">
                    <a:lumMod val="50000"/>
                  </a:schemeClr>
                </a:buClr>
              </a:pPr>
              <a:r>
                <a:rPr lang="en-US" sz="1400" dirty="0" smtClean="0">
                  <a:solidFill>
                    <a:schemeClr val="accent3"/>
                  </a:solidFill>
                </a:rPr>
                <a:t>Work log app</a:t>
              </a:r>
            </a:p>
          </p:txBody>
        </p:sp>
      </p:grpSp>
      <p:grpSp>
        <p:nvGrpSpPr>
          <p:cNvPr id="128" name="Group 127"/>
          <p:cNvGrpSpPr/>
          <p:nvPr/>
        </p:nvGrpSpPr>
        <p:grpSpPr>
          <a:xfrm>
            <a:off x="3182812" y="1366463"/>
            <a:ext cx="4136604" cy="592969"/>
            <a:chOff x="3182812" y="1366463"/>
            <a:chExt cx="4136604" cy="592969"/>
          </a:xfrm>
        </p:grpSpPr>
        <p:cxnSp>
          <p:nvCxnSpPr>
            <p:cNvPr id="91" name="Curved Connector 90"/>
            <p:cNvCxnSpPr>
              <a:stCxn id="7" idx="0"/>
              <a:endCxn id="84" idx="2"/>
            </p:cNvCxnSpPr>
            <p:nvPr/>
          </p:nvCxnSpPr>
          <p:spPr>
            <a:xfrm rot="5400000" flipH="1" flipV="1">
              <a:off x="6468164" y="1108179"/>
              <a:ext cx="592968" cy="1109536"/>
            </a:xfrm>
            <a:prstGeom prst="curvedConnector3">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2" name="Curved Connector 91"/>
            <p:cNvCxnSpPr>
              <a:stCxn id="14" idx="0"/>
              <a:endCxn id="85" idx="2"/>
            </p:cNvCxnSpPr>
            <p:nvPr/>
          </p:nvCxnSpPr>
          <p:spPr>
            <a:xfrm rot="5400000" flipH="1" flipV="1">
              <a:off x="5090645" y="996860"/>
              <a:ext cx="592969" cy="1332176"/>
            </a:xfrm>
            <a:prstGeom prst="curvedConnector3">
              <a:avLst>
                <a:gd name="adj1" fmla="val 50000"/>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5" name="Curved Connector 94"/>
            <p:cNvCxnSpPr>
              <a:stCxn id="4" idx="0"/>
              <a:endCxn id="86" idx="2"/>
            </p:cNvCxnSpPr>
            <p:nvPr/>
          </p:nvCxnSpPr>
          <p:spPr>
            <a:xfrm rot="5400000" flipH="1" flipV="1">
              <a:off x="3679515" y="869760"/>
              <a:ext cx="592969" cy="1586376"/>
            </a:xfrm>
            <a:prstGeom prst="curvedConnector3">
              <a:avLst>
                <a:gd name="adj1" fmla="val 50000"/>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25" name="Group 124"/>
          <p:cNvGrpSpPr/>
          <p:nvPr/>
        </p:nvGrpSpPr>
        <p:grpSpPr>
          <a:xfrm>
            <a:off x="271302" y="472267"/>
            <a:ext cx="8400421" cy="4240411"/>
            <a:chOff x="271302" y="472267"/>
            <a:chExt cx="8400421" cy="4240411"/>
          </a:xfrm>
          <a:solidFill>
            <a:schemeClr val="bg1">
              <a:lumMod val="75000"/>
            </a:schemeClr>
          </a:solidFill>
        </p:grpSpPr>
        <p:sp>
          <p:nvSpPr>
            <p:cNvPr id="4" name="Rounded Rectangle 3"/>
            <p:cNvSpPr/>
            <p:nvPr/>
          </p:nvSpPr>
          <p:spPr>
            <a:xfrm>
              <a:off x="2728123" y="1959432"/>
              <a:ext cx="909376" cy="60289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Agile</a:t>
              </a:r>
              <a:br>
                <a:rPr lang="en-US" sz="1400" b="1" dirty="0" smtClean="0">
                  <a:solidFill>
                    <a:schemeClr val="bg1"/>
                  </a:solidFill>
                </a:rPr>
              </a:br>
              <a:r>
                <a:rPr lang="en-US" sz="1400" b="1" dirty="0" smtClean="0">
                  <a:solidFill>
                    <a:schemeClr val="bg1"/>
                  </a:solidFill>
                </a:rPr>
                <a:t>Apps</a:t>
              </a:r>
            </a:p>
          </p:txBody>
        </p:sp>
        <p:sp>
          <p:nvSpPr>
            <p:cNvPr id="5" name="Can 4"/>
            <p:cNvSpPr/>
            <p:nvPr/>
          </p:nvSpPr>
          <p:spPr>
            <a:xfrm>
              <a:off x="3029574" y="3074797"/>
              <a:ext cx="1215850" cy="1065125"/>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Terracotta</a:t>
              </a:r>
            </a:p>
            <a:p>
              <a:pPr algn="ctr"/>
              <a:r>
                <a:rPr lang="en-US" sz="1400" b="1" dirty="0" smtClean="0">
                  <a:solidFill>
                    <a:schemeClr val="bg1"/>
                  </a:solidFill>
                </a:rPr>
                <a:t>DB</a:t>
              </a:r>
            </a:p>
          </p:txBody>
        </p:sp>
        <p:sp>
          <p:nvSpPr>
            <p:cNvPr id="6" name="Can 5"/>
            <p:cNvSpPr/>
            <p:nvPr/>
          </p:nvSpPr>
          <p:spPr>
            <a:xfrm>
              <a:off x="4582046" y="3074797"/>
              <a:ext cx="1215850" cy="1065125"/>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Event Store </a:t>
              </a:r>
              <a:r>
                <a:rPr lang="en-US" sz="1100" dirty="0" smtClean="0">
                  <a:solidFill>
                    <a:schemeClr val="bg1"/>
                  </a:solidFill>
                </a:rPr>
                <a:t>(</a:t>
              </a:r>
              <a:r>
                <a:rPr lang="en-US" sz="1100" dirty="0" err="1" smtClean="0">
                  <a:solidFill>
                    <a:schemeClr val="bg1"/>
                  </a:solidFill>
                </a:rPr>
                <a:t>ElasticSearch</a:t>
              </a:r>
              <a:r>
                <a:rPr lang="en-US" sz="1100" dirty="0" smtClean="0">
                  <a:solidFill>
                    <a:schemeClr val="bg1"/>
                  </a:solidFill>
                </a:rPr>
                <a:t>)</a:t>
              </a:r>
              <a:endParaRPr lang="en-US" sz="1400" dirty="0" smtClean="0">
                <a:solidFill>
                  <a:schemeClr val="bg1"/>
                </a:solidFill>
              </a:endParaRPr>
            </a:p>
          </p:txBody>
        </p:sp>
        <p:sp>
          <p:nvSpPr>
            <p:cNvPr id="13" name="Rounded Rectangle 12"/>
            <p:cNvSpPr/>
            <p:nvPr/>
          </p:nvSpPr>
          <p:spPr>
            <a:xfrm>
              <a:off x="7325244" y="1959432"/>
              <a:ext cx="1346479" cy="60289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err="1" smtClean="0">
                  <a:solidFill>
                    <a:schemeClr val="bg1"/>
                  </a:solidFill>
                </a:rPr>
                <a:t>Apama</a:t>
              </a:r>
              <a:endParaRPr lang="en-US" sz="1400" b="1" dirty="0" smtClean="0">
                <a:solidFill>
                  <a:schemeClr val="bg1"/>
                </a:solidFill>
              </a:endParaRPr>
            </a:p>
          </p:txBody>
        </p:sp>
        <p:sp>
          <p:nvSpPr>
            <p:cNvPr id="14" name="Rounded Rectangle 13"/>
            <p:cNvSpPr/>
            <p:nvPr/>
          </p:nvSpPr>
          <p:spPr>
            <a:xfrm>
              <a:off x="4183742" y="1959432"/>
              <a:ext cx="1074597" cy="60289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Business Console</a:t>
              </a:r>
            </a:p>
          </p:txBody>
        </p:sp>
        <p:sp>
          <p:nvSpPr>
            <p:cNvPr id="16" name="Rounded Rectangle 15"/>
            <p:cNvSpPr/>
            <p:nvPr/>
          </p:nvSpPr>
          <p:spPr>
            <a:xfrm>
              <a:off x="271302" y="472268"/>
              <a:ext cx="1346479" cy="84406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API Portal</a:t>
              </a:r>
            </a:p>
          </p:txBody>
        </p:sp>
        <p:sp>
          <p:nvSpPr>
            <p:cNvPr id="17" name="Rounded Rectangle 16"/>
            <p:cNvSpPr/>
            <p:nvPr/>
          </p:nvSpPr>
          <p:spPr>
            <a:xfrm>
              <a:off x="1788603" y="472267"/>
              <a:ext cx="1346479" cy="84406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API Gateway</a:t>
              </a:r>
            </a:p>
          </p:txBody>
        </p:sp>
        <p:sp>
          <p:nvSpPr>
            <p:cNvPr id="18" name="Rounded Rectangle 17"/>
            <p:cNvSpPr/>
            <p:nvPr/>
          </p:nvSpPr>
          <p:spPr>
            <a:xfrm>
              <a:off x="1256041" y="3549580"/>
              <a:ext cx="1346479" cy="47980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Cumulocity</a:t>
              </a:r>
            </a:p>
          </p:txBody>
        </p:sp>
        <p:sp>
          <p:nvSpPr>
            <p:cNvPr id="19" name="Rounded Rectangle 18"/>
            <p:cNvSpPr/>
            <p:nvPr/>
          </p:nvSpPr>
          <p:spPr>
            <a:xfrm>
              <a:off x="723478" y="4290647"/>
              <a:ext cx="7420722" cy="42203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Universal Messaging</a:t>
              </a:r>
            </a:p>
          </p:txBody>
        </p:sp>
        <p:sp>
          <p:nvSpPr>
            <p:cNvPr id="3" name="Rounded Rectangle 2"/>
            <p:cNvSpPr/>
            <p:nvPr/>
          </p:nvSpPr>
          <p:spPr>
            <a:xfrm>
              <a:off x="442124" y="1959430"/>
              <a:ext cx="1346479" cy="60289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bg1"/>
                  </a:solidFill>
                </a:rPr>
                <a:t>Integration Server</a:t>
              </a:r>
            </a:p>
          </p:txBody>
        </p:sp>
        <p:grpSp>
          <p:nvGrpSpPr>
            <p:cNvPr id="111" name="Group 110"/>
            <p:cNvGrpSpPr/>
            <p:nvPr/>
          </p:nvGrpSpPr>
          <p:grpSpPr>
            <a:xfrm>
              <a:off x="5536640" y="1959431"/>
              <a:ext cx="1346479" cy="607012"/>
              <a:chOff x="5536640" y="1959431"/>
              <a:chExt cx="1346479" cy="607012"/>
            </a:xfrm>
            <a:grpFill/>
          </p:grpSpPr>
          <p:sp>
            <p:nvSpPr>
              <p:cNvPr id="7" name="Rounded Rectangle 6"/>
              <p:cNvSpPr/>
              <p:nvPr/>
            </p:nvSpPr>
            <p:spPr>
              <a:xfrm>
                <a:off x="5536640" y="1959431"/>
                <a:ext cx="1346479" cy="60289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err="1" smtClean="0">
                    <a:solidFill>
                      <a:schemeClr val="bg1"/>
                    </a:solidFill>
                  </a:rPr>
                  <a:t>MashZone</a:t>
                </a:r>
                <a:r>
                  <a:rPr lang="en-US" sz="1400" b="1" dirty="0" smtClean="0">
                    <a:solidFill>
                      <a:schemeClr val="bg1"/>
                    </a:solidFill>
                  </a:rPr>
                  <a:t> </a:t>
                </a:r>
                <a:r>
                  <a:rPr lang="en-US" sz="1400" b="1" dirty="0" err="1" smtClean="0">
                    <a:solidFill>
                      <a:schemeClr val="bg1"/>
                    </a:solidFill>
                  </a:rPr>
                  <a:t>NextGen</a:t>
                </a:r>
                <a:endParaRPr lang="en-US" sz="1400" b="1" dirty="0" smtClean="0">
                  <a:solidFill>
                    <a:schemeClr val="bg1"/>
                  </a:solidFill>
                </a:endParaRPr>
              </a:p>
            </p:txBody>
          </p:sp>
          <p:sp>
            <p:nvSpPr>
              <p:cNvPr id="109" name="Rectangle 108"/>
              <p:cNvSpPr/>
              <p:nvPr/>
            </p:nvSpPr>
            <p:spPr>
              <a:xfrm>
                <a:off x="5607041" y="2404860"/>
                <a:ext cx="93623" cy="1615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grpSp>
    </p:spTree>
    <p:extLst>
      <p:ext uri="{BB962C8B-B14F-4D97-AF65-F5344CB8AC3E}">
        <p14:creationId xmlns:p14="http://schemas.microsoft.com/office/powerpoint/2010/main" val="155359770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FLIGHTMODE" val="0"/>
</p:tagLst>
</file>

<file path=ppt/tags/tag2.xml><?xml version="1.0" encoding="utf-8"?>
<p:tagLst xmlns:a="http://schemas.openxmlformats.org/drawingml/2006/main" xmlns:r="http://schemas.openxmlformats.org/officeDocument/2006/relationships" xmlns:p="http://schemas.openxmlformats.org/presentationml/2006/main">
  <p:tag name="FLIGHTMODE" val="0"/>
</p:tagLst>
</file>

<file path=ppt/tags/tag3.xml><?xml version="1.0" encoding="utf-8"?>
<p:tagLst xmlns:a="http://schemas.openxmlformats.org/drawingml/2006/main" xmlns:r="http://schemas.openxmlformats.org/officeDocument/2006/relationships" xmlns:p="http://schemas.openxmlformats.org/presentationml/2006/main">
  <p:tag name="FLIGHTMODE" val="0"/>
</p:tagLst>
</file>

<file path=ppt/tags/tag4.xml><?xml version="1.0" encoding="utf-8"?>
<p:tagLst xmlns:a="http://schemas.openxmlformats.org/drawingml/2006/main" xmlns:r="http://schemas.openxmlformats.org/officeDocument/2006/relationships" xmlns:p="http://schemas.openxmlformats.org/presentationml/2006/main">
  <p:tag name="FLIGHTMODE" val="0"/>
</p:tagLst>
</file>

<file path=ppt/tags/tag5.xml><?xml version="1.0" encoding="utf-8"?>
<p:tagLst xmlns:a="http://schemas.openxmlformats.org/drawingml/2006/main" xmlns:r="http://schemas.openxmlformats.org/officeDocument/2006/relationships" xmlns:p="http://schemas.openxmlformats.org/presentationml/2006/main">
  <p:tag name="SHAPEINFOGUID" val="d80a671d-8952-441b-a3ee-b0369f63bfd6"/>
</p:tagLst>
</file>

<file path=ppt/tags/tag6.xml><?xml version="1.0" encoding="utf-8"?>
<p:tagLst xmlns:a="http://schemas.openxmlformats.org/drawingml/2006/main" xmlns:r="http://schemas.openxmlformats.org/officeDocument/2006/relationships" xmlns:p="http://schemas.openxmlformats.org/presentationml/2006/main">
  <p:tag name="SHAPEINFOGUID" val="d80a671d-8952-441b-a3ee-b0369f63bfd6"/>
</p:tagLst>
</file>

<file path=ppt/theme/theme1.xml><?xml version="1.0" encoding="utf-8"?>
<a:theme xmlns:a="http://schemas.openxmlformats.org/drawingml/2006/main" name="SAG_PPT-Template_Sep17">
  <a:themeElements>
    <a:clrScheme name="Software AG">
      <a:dk1>
        <a:srgbClr val="333333"/>
      </a:dk1>
      <a:lt1>
        <a:sysClr val="window" lastClr="FFFFFF"/>
      </a:lt1>
      <a:dk2>
        <a:srgbClr val="006F97"/>
      </a:dk2>
      <a:lt2>
        <a:srgbClr val="0899CC"/>
      </a:lt2>
      <a:accent1>
        <a:srgbClr val="0899CC"/>
      </a:accent1>
      <a:accent2>
        <a:srgbClr val="006F97"/>
      </a:accent2>
      <a:accent3>
        <a:srgbClr val="989898"/>
      </a:accent3>
      <a:accent4>
        <a:srgbClr val="0C3B60"/>
      </a:accent4>
      <a:accent5>
        <a:srgbClr val="BAD80A"/>
      </a:accent5>
      <a:accent6>
        <a:srgbClr val="FF4200"/>
      </a:accent6>
      <a:hlink>
        <a:srgbClr val="0899CC"/>
      </a:hlink>
      <a:folHlink>
        <a:srgbClr val="98989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4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0" tIns="0" rIns="0" bIns="0" rtlCol="0">
        <a:spAutoFit/>
      </a:bodyPr>
      <a:lstStyle>
        <a:defPPr marL="169200" indent="-169200">
          <a:spcBef>
            <a:spcPts val="432"/>
          </a:spcBef>
          <a:buClr>
            <a:schemeClr val="bg1">
              <a:lumMod val="50000"/>
            </a:schemeClr>
          </a:buClr>
          <a:buFont typeface="Arial" panose="020B0604020202020204" pitchFamily="34" charset="0"/>
          <a:buChar char="•"/>
          <a:defRPr sz="1400" dirty="0" err="1" smtClean="0"/>
        </a:defPPr>
      </a:lstStyle>
    </a:txDef>
  </a:objectDefaults>
  <a:extraClrSchemeLst/>
  <a:extLst>
    <a:ext uri="{05A4C25C-085E-4340-85A3-A5531E510DB2}">
      <thm15:themeFamily xmlns:thm15="http://schemas.microsoft.com/office/thememl/2012/main" xmlns="" name="Software AG.potx" id="{A164CF00-4ACA-4357-8B2E-91D2B45CA024}" vid="{22D2C9AD-158F-4696-A020-4834932E76A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D5E84F290DBA04AB3194145E78F9657" ma:contentTypeVersion="0" ma:contentTypeDescription="Create a new document." ma:contentTypeScope="" ma:versionID="31ef8f088ec6f6863dad0eb89ad2268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4.xml><?xml version="1.0" encoding="utf-8"?>
<qs:slideUpdateInfos xmlns:qs="urn:sag:Products:quickSlide:basic:slides">
  <qs:slideGuid>0ea1fa48-6c44-4538-8c13-72bc26c88056</qs:slideGuid>
  <qs:slideTitle>Digital Business Platform</qs:slideTitle>
  <qs:presentationName>Group - Products Slides\Products\0ea1fa48-6c44-4538-8c13-72bc26c88056.pptx</qs:presentationName>
  <qs:subCategory>4dfe65a5-7c02-4298-8e95-82faf1a948f8</qs:subCategory>
  <qs:thumbNail>Group - Products Slides\Products\0ea1fa48-6c44-4538-8c13-72bc26c88056\Folie1.png</qs:thumbNail>
  <qs:author>Friedrich, Felix</qs:author>
  <qs:publishingDate>11.11.2017 12:29:15</qs:publishingDate>
  <qs:isUpdatable>1</qs:isUpdatable>
  <qs:keywords1>DBP, Digital Business Platform, Architectural Library, Icons</qs:keywords1>
</qs:slideUpdateInfos>
</file>

<file path=customXml/item5.xml><?xml version="1.0" encoding="utf-8"?>
<qs:slideUpdateInfos xmlns:qs="urn:sag:Products:quickSlide:basic:slides">
  <qs:slideGuid>0ea1fa48-6c44-4538-8c13-72bc26c88056</qs:slideGuid>
  <qs:slideTitle>Digital Business Platform</qs:slideTitle>
  <qs:presentationName>Group - Products Slides\Products\0ea1fa48-6c44-4538-8c13-72bc26c88056.pptx</qs:presentationName>
  <qs:subCategory>4dfe65a5-7c02-4298-8e95-82faf1a948f8</qs:subCategory>
  <qs:thumbNail>Group - Products Slides\Products\0ea1fa48-6c44-4538-8c13-72bc26c88056\Folie1.png</qs:thumbNail>
  <qs:author>Friedrich, Felix</qs:author>
  <qs:publishingDate>11.11.2017 12:29:15</qs:publishingDate>
  <qs:isUpdatable>1</qs:isUpdatable>
  <qs:keywords1>DBP, Digital Business Platform, Architectural Library, Icons</qs:keywords1>
</qs:slideUpdateInfos>
</file>

<file path=customXml/itemProps1.xml><?xml version="1.0" encoding="utf-8"?>
<ds:datastoreItem xmlns:ds="http://schemas.openxmlformats.org/officeDocument/2006/customXml" ds:itemID="{9FD850FC-C893-49E7-8AF9-E5D8BAAC83BD}">
  <ds:schemaRefs>
    <ds:schemaRef ds:uri="http://schemas.microsoft.com/sharepoint/v3/contenttype/forms"/>
  </ds:schemaRefs>
</ds:datastoreItem>
</file>

<file path=customXml/itemProps2.xml><?xml version="1.0" encoding="utf-8"?>
<ds:datastoreItem xmlns:ds="http://schemas.openxmlformats.org/officeDocument/2006/customXml" ds:itemID="{5B6AEF1A-3168-4FA0-8A0F-25C309A819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545D029B-074D-42E4-8836-B016E6596DFF}">
  <ds:schemaRefs>
    <ds:schemaRef ds:uri="http://www.w3.org/XML/1998/namespace"/>
    <ds:schemaRef ds:uri="http://schemas.microsoft.com/office/2006/documentManagement/types"/>
    <ds:schemaRef ds:uri="http://schemas.openxmlformats.org/package/2006/metadata/core-properties"/>
    <ds:schemaRef ds:uri="http://purl.org/dc/elements/1.1/"/>
    <ds:schemaRef ds:uri="http://schemas.microsoft.com/office/2006/metadata/properties"/>
    <ds:schemaRef ds:uri="http://purl.org/dc/dcmitype/"/>
    <ds:schemaRef ds:uri="http://schemas.microsoft.com/office/infopath/2007/PartnerControls"/>
    <ds:schemaRef ds:uri="http://purl.org/dc/terms/"/>
  </ds:schemaRefs>
</ds:datastoreItem>
</file>

<file path=customXml/itemProps4.xml><?xml version="1.0" encoding="utf-8"?>
<ds:datastoreItem xmlns:ds="http://schemas.openxmlformats.org/officeDocument/2006/customXml" ds:itemID="{30E98B4D-D86F-44FE-AB43-699A759934F7}">
  <ds:schemaRefs>
    <ds:schemaRef ds:uri="urn:sag:Products:quickSlide:basic:slides"/>
  </ds:schemaRefs>
</ds:datastoreItem>
</file>

<file path=customXml/itemProps5.xml><?xml version="1.0" encoding="utf-8"?>
<ds:datastoreItem xmlns:ds="http://schemas.openxmlformats.org/officeDocument/2006/customXml" ds:itemID="{7FA64D7A-14B9-40D5-8A33-DF223133052A}">
  <ds:schemaRefs>
    <ds:schemaRef ds:uri="urn:sag:Products:quickSlide:basic:slides"/>
  </ds:schemaRefs>
</ds:datastoreItem>
</file>

<file path=docProps/app.xml><?xml version="1.0" encoding="utf-8"?>
<Properties xmlns="http://schemas.openxmlformats.org/officeDocument/2006/extended-properties" xmlns:vt="http://schemas.openxmlformats.org/officeDocument/2006/docPropsVTypes">
  <Template/>
  <TotalTime>8752</TotalTime>
  <Words>7908</Words>
  <Application>Microsoft Office PowerPoint</Application>
  <PresentationFormat>On-screen Show (16:9)</PresentationFormat>
  <Paragraphs>1368</Paragraphs>
  <Slides>46</Slides>
  <Notes>31</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SAG_PPT-Template_Sep17</vt:lpstr>
      <vt:lpstr>Hello dbp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Digital Business Platform</vt:lpstr>
      <vt:lpstr>Digital Business Platform</vt:lpstr>
      <vt:lpstr>PowerPoint Presentation</vt:lpstr>
    </vt:vector>
  </TitlesOfParts>
  <Company>Software AG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Friedrich, Felix</dc:creator>
  <cp:lastModifiedBy>Jay Gauthier</cp:lastModifiedBy>
  <cp:revision>90</cp:revision>
  <dcterms:created xsi:type="dcterms:W3CDTF">2017-09-04T14:35:17Z</dcterms:created>
  <dcterms:modified xsi:type="dcterms:W3CDTF">2018-05-04T22:20:48Z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0x010100DD5E84F290DBA04AB3194145E78F9657</vt:lpwstr>
  </property>
</Properties>
</file>